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Default Extension="svg" ContentType="image/svg+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Default Extension="fntdata" ContentType="application/x-fontdata"/>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Lst>
  <p:sldSz cx="18288000" cy="10287000"/>
  <p:notesSz cx="6858000" cy="9144000"/>
  <p:embeddedFontLst>
    <p:embeddedFont>
      <p:font typeface="Calibri" pitchFamily="34" charset="0"/>
      <p:regular r:id="rId31"/>
      <p:bold r:id="rId32"/>
      <p:italic r:id="rId33"/>
      <p:boldItalic r:id="rId34"/>
    </p:embeddedFont>
    <p:embeddedFont>
      <p:font typeface="Poppins" pitchFamily="2" charset="0"/>
      <p:regular r:id="rId35"/>
      <p:bold r:id="rId36"/>
      <p:italic r:id="rId37"/>
      <p:boldItalic r:id="rId38"/>
    </p:embeddedFont>
    <p:embeddedFont>
      <p:font typeface="Poppins Bold" charset="0"/>
      <p:bold r:id="rId39"/>
    </p:embeddedFont>
    <p:embeddedFont>
      <p:font typeface="Poppins Medium" pitchFamily="2" charset="0"/>
      <p:regular r:id="rId40"/>
      <p:italic r:id="rId41"/>
    </p:embeddedFont>
    <p:embeddedFont>
      <p:font typeface="Poppins Ultra-Bold" charset="0"/>
      <p:regular r:id="rId42"/>
    </p:embeddedFont>
    <p:embeddedFont>
      <p:font typeface="Poppins Semi-Bold" charset="0"/>
      <p:regular r:id="rId43"/>
    </p:embeddedFont>
    <p:embeddedFont>
      <p:font typeface="Poppins SemiBold" pitchFamily="2" charset="0"/>
      <p:bold r:id="rId44"/>
      <p:boldItalic r:id="rId4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F8FCFA"/>
    <a:srgbClr val="009245"/>
    <a:srgbClr val="1D5A3B"/>
    <a:srgbClr val="1C5739"/>
    <a:srgbClr val="E3F3EB"/>
    <a:srgbClr val="F92F07"/>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autoAdjust="0"/>
    <p:restoredTop sz="94023" autoAdjust="0"/>
  </p:normalViewPr>
  <p:slideViewPr>
    <p:cSldViewPr>
      <p:cViewPr>
        <p:scale>
          <a:sx n="66" d="100"/>
          <a:sy n="66" d="100"/>
        </p:scale>
        <p:origin x="-1014" y="-28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9.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4.fntdata"/><Relationship Id="rId42" Type="http://schemas.openxmlformats.org/officeDocument/2006/relationships/font" Target="fonts/font12.fntdata"/><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font" Target="fonts/font15.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6.fntdata"/><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fntdata"/><Relationship Id="rId44" Type="http://schemas.openxmlformats.org/officeDocument/2006/relationships/font" Target="fonts/font1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font" Target="fonts/font5.fntdata"/><Relationship Id="rId43" Type="http://schemas.openxmlformats.org/officeDocument/2006/relationships/font" Target="fonts/font13.fntdata"/><Relationship Id="rId48"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98652F1-A228-4B2D-86E2-1CE91FF1EC94}" type="datetimeFigureOut">
              <a:rPr lang="en-US" smtClean="0"/>
              <a:pPr/>
              <a:t>10/14/2024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E621159-CA68-4D3D-AF6F-A4F671A54338}" type="slidenum">
              <a:rPr lang="en-US" smtClean="0"/>
              <a:pPr/>
              <a:t>‹#›</a:t>
            </a:fld>
            <a:endParaRPr lang="en-US"/>
          </a:p>
        </p:txBody>
      </p:sp>
    </p:spTree>
    <p:extLst>
      <p:ext uri="{BB962C8B-B14F-4D97-AF65-F5344CB8AC3E}">
        <p14:creationId xmlns:p14="http://schemas.microsoft.com/office/powerpoint/2010/main" xmlns="" val="29079528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E621159-CA68-4D3D-AF6F-A4F671A54338}" type="slidenum">
              <a:rPr lang="en-US" smtClean="0"/>
              <a:pPr/>
              <a:t>7</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E621159-CA68-4D3D-AF6F-A4F671A54338}" type="slidenum">
              <a:rPr lang="en-US" smtClean="0"/>
              <a:pPr/>
              <a:t>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E621159-CA68-4D3D-AF6F-A4F671A54338}" type="slidenum">
              <a:rPr lang="en-US" smtClean="0"/>
              <a:pPr/>
              <a:t>19</a:t>
            </a:fld>
            <a:endParaRPr lang="en-US"/>
          </a:p>
        </p:txBody>
      </p:sp>
    </p:spTree>
    <p:extLst>
      <p:ext uri="{BB962C8B-B14F-4D97-AF65-F5344CB8AC3E}">
        <p14:creationId xmlns:p14="http://schemas.microsoft.com/office/powerpoint/2010/main" xmlns="" val="6492538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10/14/2024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10/14/2024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10/14/2024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10/14/2024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4.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4.sv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37.svg"/><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35.sv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13.svg"/><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32.jpeg"/><Relationship Id="rId7" Type="http://schemas.openxmlformats.org/officeDocument/2006/relationships/image" Target="../media/image33.pn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13.svg"/><Relationship Id="rId5" Type="http://schemas.openxmlformats.org/officeDocument/2006/relationships/image" Target="../media/image9.png"/><Relationship Id="rId4" Type="http://schemas.openxmlformats.org/officeDocument/2006/relationships/image" Target="../media/image23.jpeg"/></Relationships>
</file>

<file path=ppt/slides/_rels/slide14.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45.svg"/><Relationship Id="rId7" Type="http://schemas.openxmlformats.org/officeDocument/2006/relationships/image" Target="../media/image38.pn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45.svg"/><Relationship Id="rId7" Type="http://schemas.openxmlformats.org/officeDocument/2006/relationships/image" Target="../media/image4.sv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2.png"/><Relationship Id="rId11" Type="http://schemas.openxmlformats.org/officeDocument/2006/relationships/image" Target="../media/image13.svg"/><Relationship Id="rId5" Type="http://schemas.openxmlformats.org/officeDocument/2006/relationships/image" Target="../media/image52.svg"/><Relationship Id="rId10" Type="http://schemas.openxmlformats.org/officeDocument/2006/relationships/image" Target="../media/image9.png"/><Relationship Id="rId4" Type="http://schemas.openxmlformats.org/officeDocument/2006/relationships/image" Target="../media/image40.png"/><Relationship Id="rId9" Type="http://schemas.openxmlformats.org/officeDocument/2006/relationships/image" Target="../media/image42.png"/></Relationships>
</file>

<file path=ppt/slides/_rels/slide16.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9.png"/><Relationship Id="rId10" Type="http://schemas.openxmlformats.org/officeDocument/2006/relationships/image" Target="../media/image45.png"/><Relationship Id="rId4" Type="http://schemas.openxmlformats.org/officeDocument/2006/relationships/image" Target="../media/image43.png"/><Relationship Id="rId9" Type="http://schemas.openxmlformats.org/officeDocument/2006/relationships/image" Target="../media/image44.png"/></Relationships>
</file>

<file path=ppt/slides/_rels/slide17.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image" Target="../media/image2.svg"/><Relationship Id="rId7" Type="http://schemas.openxmlformats.org/officeDocument/2006/relationships/image" Target="../media/image13.svg"/><Relationship Id="rId2" Type="http://schemas.openxmlformats.org/officeDocument/2006/relationships/image" Target="../media/image1.png"/><Relationship Id="rId1" Type="http://schemas.openxmlformats.org/officeDocument/2006/relationships/slideLayout" Target="../slideLayouts/slideLayout7.xml"/><Relationship Id="rId10" Type="http://schemas.openxmlformats.org/officeDocument/2006/relationships/image" Target="../media/image62.svg"/><Relationship Id="rId4" Type="http://schemas.openxmlformats.org/officeDocument/2006/relationships/image" Target="../media/image9.png"/><Relationship Id="rId9" Type="http://schemas.openxmlformats.org/officeDocument/2006/relationships/image" Target="../media/image47.png"/></Relationships>
</file>

<file path=ppt/slides/_rels/slide18.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64.svg"/><Relationship Id="rId7" Type="http://schemas.openxmlformats.org/officeDocument/2006/relationships/image" Target="../media/image13.svg"/><Relationship Id="rId2"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52.png"/><Relationship Id="rId5" Type="http://schemas.openxmlformats.org/officeDocument/2006/relationships/image" Target="../media/image2.svg"/><Relationship Id="rId10" Type="http://schemas.openxmlformats.org/officeDocument/2006/relationships/image" Target="../media/image51.png"/><Relationship Id="rId4" Type="http://schemas.openxmlformats.org/officeDocument/2006/relationships/image" Target="../media/image1.png"/><Relationship Id="rId9" Type="http://schemas.openxmlformats.org/officeDocument/2006/relationships/image" Target="../media/image50.png"/></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53.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3.svg"/><Relationship Id="rId5" Type="http://schemas.openxmlformats.org/officeDocument/2006/relationships/image" Target="../media/image9.png"/><Relationship Id="rId4" Type="http://schemas.openxmlformats.org/officeDocument/2006/relationships/image" Target="../media/image45.svg"/></Relationships>
</file>

<file path=ppt/slides/_rels/slide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image" Target="../media/image45.svg"/><Relationship Id="rId7" Type="http://schemas.openxmlformats.org/officeDocument/2006/relationships/image" Target="../media/image51.pn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13.svg"/><Relationship Id="rId4" Type="http://schemas.openxmlformats.org/officeDocument/2006/relationships/image" Target="../media/image9.png"/></Relationships>
</file>

<file path=ppt/slides/_rels/slide21.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13.svg"/><Relationship Id="rId4" Type="http://schemas.openxmlformats.org/officeDocument/2006/relationships/image" Target="../media/image9.png"/></Relationships>
</file>

<file path=ppt/slides/_rels/slide22.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13.svg"/><Relationship Id="rId4" Type="http://schemas.openxmlformats.org/officeDocument/2006/relationships/image" Target="../media/image9.png"/></Relationships>
</file>

<file path=ppt/slides/_rels/slide23.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35.svg"/><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56.png"/><Relationship Id="rId4" Type="http://schemas.openxmlformats.org/officeDocument/2006/relationships/image" Target="../media/image55.png"/></Relationships>
</file>

<file path=ppt/slides/_rels/slide25.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57.png"/></Relationships>
</file>

<file path=ppt/slides/_rels/slide26.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29.png"/><Relationship Id="rId1" Type="http://schemas.openxmlformats.org/officeDocument/2006/relationships/slideLayout" Target="../slideLayouts/slideLayout7.xml"/><Relationship Id="rId5" Type="http://schemas.openxmlformats.org/officeDocument/2006/relationships/image" Target="../media/image59.png"/><Relationship Id="rId4" Type="http://schemas.openxmlformats.org/officeDocument/2006/relationships/image" Target="../media/image58.png"/></Relationships>
</file>

<file path=ppt/slides/_rels/slide27.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29.png"/><Relationship Id="rId1" Type="http://schemas.openxmlformats.org/officeDocument/2006/relationships/slideLayout" Target="../slideLayouts/slideLayout7.xml"/><Relationship Id="rId5" Type="http://schemas.openxmlformats.org/officeDocument/2006/relationships/image" Target="../media/image61.png"/><Relationship Id="rId4" Type="http://schemas.openxmlformats.org/officeDocument/2006/relationships/image" Target="../media/image60.png"/></Relationships>
</file>

<file path=ppt/slides/_rels/slide28.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2.jpeg"/><Relationship Id="rId7" Type="http://schemas.openxmlformats.org/officeDocument/2006/relationships/image" Target="../media/image82.sv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image" Target="../media/image80.svg"/><Relationship Id="rId10" Type="http://schemas.openxmlformats.org/officeDocument/2006/relationships/image" Target="../media/image3.png"/><Relationship Id="rId4" Type="http://schemas.openxmlformats.org/officeDocument/2006/relationships/image" Target="../media/image63.png"/><Relationship Id="rId9" Type="http://schemas.openxmlformats.org/officeDocument/2006/relationships/image" Target="../media/image84.svg"/></Relationships>
</file>

<file path=ppt/slides/_rels/slide3.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3" Type="http://schemas.openxmlformats.org/officeDocument/2006/relationships/image" Target="../media/image13.svg"/><Relationship Id="rId7" Type="http://schemas.openxmlformats.org/officeDocument/2006/relationships/image" Target="../media/image13.png"/><Relationship Id="rId12" Type="http://schemas.openxmlformats.org/officeDocument/2006/relationships/image" Target="../media/image18.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2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13.sv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33.svg"/><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35.svg"/><Relationship Id="rId5" Type="http://schemas.openxmlformats.org/officeDocument/2006/relationships/image" Target="../media/image27.png"/><Relationship Id="rId4" Type="http://schemas.openxmlformats.org/officeDocument/2006/relationships/image" Target="../media/image13.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2974764" y="-207071"/>
            <a:ext cx="3086100" cy="11299900"/>
            <a:chOff x="0" y="0"/>
            <a:chExt cx="812800" cy="2976105"/>
          </a:xfrm>
        </p:grpSpPr>
        <p:sp>
          <p:nvSpPr>
            <p:cNvPr id="3" name="Freeform 3"/>
            <p:cNvSpPr/>
            <p:nvPr/>
          </p:nvSpPr>
          <p:spPr>
            <a:xfrm>
              <a:off x="0" y="0"/>
              <a:ext cx="812800" cy="2976105"/>
            </a:xfrm>
            <a:custGeom>
              <a:avLst/>
              <a:gdLst/>
              <a:ahLst/>
              <a:cxnLst/>
              <a:rect l="l" t="t" r="r" b="b"/>
              <a:pathLst>
                <a:path w="812800" h="2976105">
                  <a:moveTo>
                    <a:pt x="0" y="0"/>
                  </a:moveTo>
                  <a:lnTo>
                    <a:pt x="812800" y="0"/>
                  </a:lnTo>
                  <a:lnTo>
                    <a:pt x="812800" y="2976105"/>
                  </a:lnTo>
                  <a:lnTo>
                    <a:pt x="0" y="2976105"/>
                  </a:lnTo>
                  <a:close/>
                </a:path>
              </a:pathLst>
            </a:custGeom>
            <a:solidFill>
              <a:srgbClr val="1C5739"/>
            </a:solidFill>
          </p:spPr>
        </p:sp>
        <p:sp>
          <p:nvSpPr>
            <p:cNvPr id="4" name="TextBox 4"/>
            <p:cNvSpPr txBox="1"/>
            <p:nvPr/>
          </p:nvSpPr>
          <p:spPr>
            <a:xfrm>
              <a:off x="0" y="-38100"/>
              <a:ext cx="812800" cy="3014205"/>
            </a:xfrm>
            <a:prstGeom prst="rect">
              <a:avLst/>
            </a:prstGeom>
          </p:spPr>
          <p:txBody>
            <a:bodyPr lIns="50800" tIns="50800" rIns="50800" bIns="50800" rtlCol="0" anchor="ctr"/>
            <a:lstStyle/>
            <a:p>
              <a:pPr algn="ctr">
                <a:lnSpc>
                  <a:spcPts val="2859"/>
                </a:lnSpc>
              </a:pPr>
              <a:endParaRPr/>
            </a:p>
          </p:txBody>
        </p:sp>
      </p:grpSp>
      <p:sp>
        <p:nvSpPr>
          <p:cNvPr id="5" name="Freeform 5"/>
          <p:cNvSpPr/>
          <p:nvPr/>
        </p:nvSpPr>
        <p:spPr>
          <a:xfrm>
            <a:off x="16384715" y="9009597"/>
            <a:ext cx="3806571" cy="2083232"/>
          </a:xfrm>
          <a:custGeom>
            <a:avLst/>
            <a:gdLst/>
            <a:ahLst/>
            <a:cxnLst/>
            <a:rect l="l" t="t" r="r" b="b"/>
            <a:pathLst>
              <a:path w="3806571" h="2083232">
                <a:moveTo>
                  <a:pt x="0" y="0"/>
                </a:moveTo>
                <a:lnTo>
                  <a:pt x="3806570" y="0"/>
                </a:lnTo>
                <a:lnTo>
                  <a:pt x="3806570" y="2083232"/>
                </a:lnTo>
                <a:lnTo>
                  <a:pt x="0" y="2083232"/>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grpSp>
        <p:nvGrpSpPr>
          <p:cNvPr id="6" name="Group 6"/>
          <p:cNvGrpSpPr/>
          <p:nvPr/>
        </p:nvGrpSpPr>
        <p:grpSpPr>
          <a:xfrm>
            <a:off x="-1543050" y="-558218"/>
            <a:ext cx="3086100" cy="11299900"/>
            <a:chOff x="0" y="0"/>
            <a:chExt cx="812800" cy="2976105"/>
          </a:xfrm>
        </p:grpSpPr>
        <p:sp>
          <p:nvSpPr>
            <p:cNvPr id="7" name="Freeform 7"/>
            <p:cNvSpPr/>
            <p:nvPr/>
          </p:nvSpPr>
          <p:spPr>
            <a:xfrm>
              <a:off x="0" y="0"/>
              <a:ext cx="812800" cy="2976105"/>
            </a:xfrm>
            <a:custGeom>
              <a:avLst/>
              <a:gdLst/>
              <a:ahLst/>
              <a:cxnLst/>
              <a:rect l="l" t="t" r="r" b="b"/>
              <a:pathLst>
                <a:path w="812800" h="2976105">
                  <a:moveTo>
                    <a:pt x="0" y="0"/>
                  </a:moveTo>
                  <a:lnTo>
                    <a:pt x="812800" y="0"/>
                  </a:lnTo>
                  <a:lnTo>
                    <a:pt x="812800" y="2976105"/>
                  </a:lnTo>
                  <a:lnTo>
                    <a:pt x="0" y="2976105"/>
                  </a:lnTo>
                  <a:close/>
                </a:path>
              </a:pathLst>
            </a:custGeom>
            <a:solidFill>
              <a:srgbClr val="1C5739"/>
            </a:solidFill>
          </p:spPr>
        </p:sp>
        <p:sp>
          <p:nvSpPr>
            <p:cNvPr id="8" name="TextBox 8"/>
            <p:cNvSpPr txBox="1"/>
            <p:nvPr/>
          </p:nvSpPr>
          <p:spPr>
            <a:xfrm>
              <a:off x="0" y="-38100"/>
              <a:ext cx="812800" cy="3014205"/>
            </a:xfrm>
            <a:prstGeom prst="rect">
              <a:avLst/>
            </a:prstGeom>
          </p:spPr>
          <p:txBody>
            <a:bodyPr lIns="50800" tIns="50800" rIns="50800" bIns="50800" rtlCol="0" anchor="ctr"/>
            <a:lstStyle/>
            <a:p>
              <a:pPr algn="ctr">
                <a:lnSpc>
                  <a:spcPts val="2859"/>
                </a:lnSpc>
              </a:pPr>
              <a:endParaRPr/>
            </a:p>
          </p:txBody>
        </p:sp>
      </p:grpSp>
      <p:grpSp>
        <p:nvGrpSpPr>
          <p:cNvPr id="9" name="Group 9"/>
          <p:cNvGrpSpPr/>
          <p:nvPr/>
        </p:nvGrpSpPr>
        <p:grpSpPr>
          <a:xfrm>
            <a:off x="1227773" y="4163622"/>
            <a:ext cx="110236" cy="2818996"/>
            <a:chOff x="0" y="0"/>
            <a:chExt cx="26312" cy="672855"/>
          </a:xfrm>
        </p:grpSpPr>
        <p:sp>
          <p:nvSpPr>
            <p:cNvPr id="10" name="Freeform 10"/>
            <p:cNvSpPr/>
            <p:nvPr/>
          </p:nvSpPr>
          <p:spPr>
            <a:xfrm>
              <a:off x="0" y="0"/>
              <a:ext cx="26312" cy="672855"/>
            </a:xfrm>
            <a:custGeom>
              <a:avLst/>
              <a:gdLst/>
              <a:ahLst/>
              <a:cxnLst/>
              <a:rect l="l" t="t" r="r" b="b"/>
              <a:pathLst>
                <a:path w="26312" h="672855">
                  <a:moveTo>
                    <a:pt x="0" y="0"/>
                  </a:moveTo>
                  <a:lnTo>
                    <a:pt x="26312" y="0"/>
                  </a:lnTo>
                  <a:lnTo>
                    <a:pt x="26312" y="672855"/>
                  </a:lnTo>
                  <a:lnTo>
                    <a:pt x="0" y="672855"/>
                  </a:lnTo>
                  <a:close/>
                </a:path>
              </a:pathLst>
            </a:custGeom>
            <a:solidFill>
              <a:srgbClr val="FFFFFF"/>
            </a:solidFill>
          </p:spPr>
        </p:sp>
        <p:sp>
          <p:nvSpPr>
            <p:cNvPr id="11" name="TextBox 11"/>
            <p:cNvSpPr txBox="1"/>
            <p:nvPr/>
          </p:nvSpPr>
          <p:spPr>
            <a:xfrm>
              <a:off x="0" y="-38100"/>
              <a:ext cx="26312" cy="710955"/>
            </a:xfrm>
            <a:prstGeom prst="rect">
              <a:avLst/>
            </a:prstGeom>
          </p:spPr>
          <p:txBody>
            <a:bodyPr lIns="50800" tIns="50800" rIns="50800" bIns="50800" rtlCol="0" anchor="ctr"/>
            <a:lstStyle/>
            <a:p>
              <a:pPr algn="ctr">
                <a:lnSpc>
                  <a:spcPts val="2859"/>
                </a:lnSpc>
              </a:pPr>
              <a:endParaRPr/>
            </a:p>
          </p:txBody>
        </p:sp>
      </p:grpSp>
      <p:sp>
        <p:nvSpPr>
          <p:cNvPr id="12" name="Freeform 12"/>
          <p:cNvSpPr/>
          <p:nvPr/>
        </p:nvSpPr>
        <p:spPr>
          <a:xfrm>
            <a:off x="-2777871" y="-207071"/>
            <a:ext cx="3806571" cy="2083232"/>
          </a:xfrm>
          <a:custGeom>
            <a:avLst/>
            <a:gdLst/>
            <a:ahLst/>
            <a:cxnLst/>
            <a:rect l="l" t="t" r="r" b="b"/>
            <a:pathLst>
              <a:path w="3806571" h="2083232">
                <a:moveTo>
                  <a:pt x="0" y="0"/>
                </a:moveTo>
                <a:lnTo>
                  <a:pt x="3806571" y="0"/>
                </a:lnTo>
                <a:lnTo>
                  <a:pt x="3806571" y="2083233"/>
                </a:lnTo>
                <a:lnTo>
                  <a:pt x="0" y="2083233"/>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13" name="Freeform 13"/>
          <p:cNvSpPr/>
          <p:nvPr/>
        </p:nvSpPr>
        <p:spPr>
          <a:xfrm>
            <a:off x="2229178" y="1219200"/>
            <a:ext cx="3339200" cy="2733007"/>
          </a:xfrm>
          <a:custGeom>
            <a:avLst/>
            <a:gdLst/>
            <a:ahLst/>
            <a:cxnLst/>
            <a:rect l="l" t="t" r="r" b="b"/>
            <a:pathLst>
              <a:path w="3339200" h="2733007">
                <a:moveTo>
                  <a:pt x="0" y="0"/>
                </a:moveTo>
                <a:lnTo>
                  <a:pt x="3339200" y="0"/>
                </a:lnTo>
                <a:lnTo>
                  <a:pt x="3339200" y="2733007"/>
                </a:lnTo>
                <a:lnTo>
                  <a:pt x="0" y="2733007"/>
                </a:lnTo>
                <a:lnTo>
                  <a:pt x="0" y="0"/>
                </a:lnTo>
                <a:close/>
              </a:path>
            </a:pathLst>
          </a:custGeom>
          <a:blipFill>
            <a:blip r:embed="rId6"/>
            <a:stretch>
              <a:fillRect/>
            </a:stretch>
          </a:blipFill>
        </p:spPr>
      </p:sp>
      <p:sp>
        <p:nvSpPr>
          <p:cNvPr id="14" name="Freeform 14"/>
          <p:cNvSpPr/>
          <p:nvPr/>
        </p:nvSpPr>
        <p:spPr>
          <a:xfrm>
            <a:off x="11010226" y="631815"/>
            <a:ext cx="6767528" cy="9023371"/>
          </a:xfrm>
          <a:custGeom>
            <a:avLst/>
            <a:gdLst/>
            <a:ahLst/>
            <a:cxnLst/>
            <a:rect l="l" t="t" r="r" b="b"/>
            <a:pathLst>
              <a:path w="6767528" h="9023371">
                <a:moveTo>
                  <a:pt x="0" y="0"/>
                </a:moveTo>
                <a:lnTo>
                  <a:pt x="6767527" y="0"/>
                </a:lnTo>
                <a:lnTo>
                  <a:pt x="6767527" y="9023370"/>
                </a:lnTo>
                <a:lnTo>
                  <a:pt x="0" y="9023370"/>
                </a:lnTo>
                <a:lnTo>
                  <a:pt x="0" y="0"/>
                </a:lnTo>
                <a:close/>
              </a:path>
            </a:pathLst>
          </a:custGeom>
          <a:blipFill>
            <a:blip r:embed="rId7"/>
            <a:stretch>
              <a:fillRect/>
            </a:stretch>
          </a:blipFill>
        </p:spPr>
      </p:sp>
      <p:sp>
        <p:nvSpPr>
          <p:cNvPr id="15" name="TextBox 15"/>
          <p:cNvSpPr txBox="1"/>
          <p:nvPr/>
        </p:nvSpPr>
        <p:spPr>
          <a:xfrm>
            <a:off x="2229178" y="7102159"/>
            <a:ext cx="8553855" cy="596895"/>
          </a:xfrm>
          <a:prstGeom prst="rect">
            <a:avLst/>
          </a:prstGeom>
        </p:spPr>
        <p:txBody>
          <a:bodyPr lIns="0" tIns="0" rIns="0" bIns="0" rtlCol="0" anchor="t">
            <a:spAutoFit/>
          </a:bodyPr>
          <a:lstStyle/>
          <a:p>
            <a:pPr algn="l">
              <a:lnSpc>
                <a:spcPts val="4899"/>
              </a:lnSpc>
            </a:pPr>
            <a:r>
              <a:rPr lang="en-US" sz="3499" spc="174" dirty="0">
                <a:solidFill>
                  <a:srgbClr val="1C5739"/>
                </a:solidFill>
                <a:latin typeface="Poppins" pitchFamily="2" charset="0"/>
                <a:ea typeface="Poppins Bold"/>
                <a:cs typeface="Poppins" pitchFamily="2" charset="0"/>
                <a:sym typeface="Poppins Bold"/>
              </a:rPr>
              <a:t>WASTEWATER</a:t>
            </a:r>
            <a:r>
              <a:rPr lang="en-US" sz="3499" b="1" spc="174" dirty="0">
                <a:solidFill>
                  <a:srgbClr val="1C5739"/>
                </a:solidFill>
                <a:latin typeface="Poppins Bold"/>
                <a:ea typeface="Poppins Bold"/>
                <a:cs typeface="Poppins Bold"/>
                <a:sym typeface="Poppins Bold"/>
              </a:rPr>
              <a:t> </a:t>
            </a:r>
            <a:r>
              <a:rPr lang="en-US" sz="3499" spc="174" dirty="0">
                <a:solidFill>
                  <a:srgbClr val="1C5739"/>
                </a:solidFill>
                <a:latin typeface="Poppins" pitchFamily="2" charset="0"/>
                <a:ea typeface="Poppins Bold"/>
                <a:cs typeface="Poppins" pitchFamily="2" charset="0"/>
                <a:sym typeface="Poppins Bold"/>
              </a:rPr>
              <a:t>TREATMENT PLANT</a:t>
            </a:r>
          </a:p>
        </p:txBody>
      </p:sp>
      <p:sp>
        <p:nvSpPr>
          <p:cNvPr id="16" name="TextBox 16"/>
          <p:cNvSpPr txBox="1"/>
          <p:nvPr/>
        </p:nvSpPr>
        <p:spPr>
          <a:xfrm>
            <a:off x="2229178" y="4606624"/>
            <a:ext cx="10756200" cy="2657218"/>
          </a:xfrm>
          <a:prstGeom prst="rect">
            <a:avLst/>
          </a:prstGeom>
        </p:spPr>
        <p:txBody>
          <a:bodyPr lIns="0" tIns="0" rIns="0" bIns="0" rtlCol="0" anchor="t">
            <a:spAutoFit/>
          </a:bodyPr>
          <a:lstStyle/>
          <a:p>
            <a:pPr algn="l">
              <a:lnSpc>
                <a:spcPts val="9894"/>
              </a:lnSpc>
            </a:pPr>
            <a:r>
              <a:rPr lang="en-US" sz="10306" b="1">
                <a:solidFill>
                  <a:srgbClr val="1C5739"/>
                </a:solidFill>
                <a:latin typeface="Poppins Bold"/>
                <a:ea typeface="Poppins Bold"/>
                <a:cs typeface="Poppins Bold"/>
                <a:sym typeface="Poppins Bold"/>
              </a:rPr>
              <a:t>BIOLOGICAL DOMESTIC</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941220" y="-950067"/>
            <a:ext cx="4687320" cy="4687320"/>
          </a:xfrm>
          <a:custGeom>
            <a:avLst/>
            <a:gdLst/>
            <a:ahLst/>
            <a:cxnLst/>
            <a:rect l="l" t="t" r="r" b="b"/>
            <a:pathLst>
              <a:path w="4687320" h="4687320">
                <a:moveTo>
                  <a:pt x="0" y="0"/>
                </a:moveTo>
                <a:lnTo>
                  <a:pt x="4687320" y="0"/>
                </a:lnTo>
                <a:lnTo>
                  <a:pt x="4687320" y="4687320"/>
                </a:lnTo>
                <a:lnTo>
                  <a:pt x="0" y="468732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grpSp>
        <p:nvGrpSpPr>
          <p:cNvPr id="3" name="Group 3"/>
          <p:cNvGrpSpPr/>
          <p:nvPr/>
        </p:nvGrpSpPr>
        <p:grpSpPr>
          <a:xfrm>
            <a:off x="-1805442" y="-6000096"/>
            <a:ext cx="8637895" cy="8637895"/>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C5739"/>
            </a:solidFill>
            <a:ln cap="sq">
              <a:noFill/>
              <a:prstDash val="solid"/>
              <a:miter/>
            </a:ln>
          </p:spPr>
        </p:sp>
        <p:sp>
          <p:nvSpPr>
            <p:cNvPr id="5" name="TextBox 5"/>
            <p:cNvSpPr txBox="1"/>
            <p:nvPr/>
          </p:nvSpPr>
          <p:spPr>
            <a:xfrm>
              <a:off x="76200" y="38100"/>
              <a:ext cx="660400" cy="698500"/>
            </a:xfrm>
            <a:prstGeom prst="rect">
              <a:avLst/>
            </a:prstGeom>
          </p:spPr>
          <p:txBody>
            <a:bodyPr lIns="50800" tIns="50800" rIns="50800" bIns="50800" rtlCol="0" anchor="ctr"/>
            <a:lstStyle/>
            <a:p>
              <a:pPr marL="0" lvl="0" indent="0" algn="ctr">
                <a:lnSpc>
                  <a:spcPts val="2859"/>
                </a:lnSpc>
                <a:spcBef>
                  <a:spcPct val="0"/>
                </a:spcBef>
              </a:pPr>
              <a:endParaRPr/>
            </a:p>
          </p:txBody>
        </p:sp>
      </p:grpSp>
      <p:sp>
        <p:nvSpPr>
          <p:cNvPr id="6" name="TextBox 6"/>
          <p:cNvSpPr txBox="1"/>
          <p:nvPr/>
        </p:nvSpPr>
        <p:spPr>
          <a:xfrm>
            <a:off x="12723676" y="3541673"/>
            <a:ext cx="1221135" cy="195580"/>
          </a:xfrm>
          <a:prstGeom prst="rect">
            <a:avLst/>
          </a:prstGeom>
        </p:spPr>
        <p:txBody>
          <a:bodyPr lIns="0" tIns="0" rIns="0" bIns="0" rtlCol="0" anchor="t">
            <a:spAutoFit/>
          </a:bodyPr>
          <a:lstStyle/>
          <a:p>
            <a:pPr algn="ctr">
              <a:lnSpc>
                <a:spcPts val="1099"/>
              </a:lnSpc>
            </a:pPr>
            <a:r>
              <a:rPr lang="en-US" sz="2199" b="1">
                <a:solidFill>
                  <a:srgbClr val="FDFBFB"/>
                </a:solidFill>
                <a:latin typeface="Poppins Semi-Bold"/>
                <a:ea typeface="Poppins Semi-Bold"/>
                <a:cs typeface="Poppins Semi-Bold"/>
                <a:sym typeface="Poppins Semi-Bold"/>
              </a:rPr>
              <a:t>Example</a:t>
            </a:r>
          </a:p>
        </p:txBody>
      </p:sp>
      <p:sp>
        <p:nvSpPr>
          <p:cNvPr id="7" name="TextBox 7"/>
          <p:cNvSpPr txBox="1"/>
          <p:nvPr/>
        </p:nvSpPr>
        <p:spPr>
          <a:xfrm>
            <a:off x="12723676" y="6730733"/>
            <a:ext cx="1221135" cy="195580"/>
          </a:xfrm>
          <a:prstGeom prst="rect">
            <a:avLst/>
          </a:prstGeom>
        </p:spPr>
        <p:txBody>
          <a:bodyPr lIns="0" tIns="0" rIns="0" bIns="0" rtlCol="0" anchor="t">
            <a:spAutoFit/>
          </a:bodyPr>
          <a:lstStyle/>
          <a:p>
            <a:pPr algn="ctr">
              <a:lnSpc>
                <a:spcPts val="1099"/>
              </a:lnSpc>
            </a:pPr>
            <a:r>
              <a:rPr lang="en-US" sz="2199" b="1">
                <a:solidFill>
                  <a:srgbClr val="FDFBFB"/>
                </a:solidFill>
                <a:latin typeface="Poppins Semi-Bold"/>
                <a:ea typeface="Poppins Semi-Bold"/>
                <a:cs typeface="Poppins Semi-Bold"/>
                <a:sym typeface="Poppins Semi-Bold"/>
              </a:rPr>
              <a:t>Example</a:t>
            </a:r>
          </a:p>
        </p:txBody>
      </p:sp>
      <p:sp>
        <p:nvSpPr>
          <p:cNvPr id="8" name="TextBox 8"/>
          <p:cNvSpPr txBox="1"/>
          <p:nvPr/>
        </p:nvSpPr>
        <p:spPr>
          <a:xfrm>
            <a:off x="16334360" y="3103523"/>
            <a:ext cx="1629668" cy="195580"/>
          </a:xfrm>
          <a:prstGeom prst="rect">
            <a:avLst/>
          </a:prstGeom>
        </p:spPr>
        <p:txBody>
          <a:bodyPr lIns="0" tIns="0" rIns="0" bIns="0" rtlCol="0" anchor="t">
            <a:spAutoFit/>
          </a:bodyPr>
          <a:lstStyle/>
          <a:p>
            <a:pPr algn="ctr">
              <a:lnSpc>
                <a:spcPts val="1099"/>
              </a:lnSpc>
            </a:pPr>
            <a:r>
              <a:rPr lang="en-US" sz="2199" b="1">
                <a:solidFill>
                  <a:srgbClr val="FDFBFB"/>
                </a:solidFill>
                <a:latin typeface="Poppins Semi-Bold"/>
                <a:ea typeface="Poppins Semi-Bold"/>
                <a:cs typeface="Poppins Semi-Bold"/>
                <a:sym typeface="Poppins Semi-Bold"/>
              </a:rPr>
              <a:t>BioTornado</a:t>
            </a:r>
          </a:p>
        </p:txBody>
      </p:sp>
      <p:sp>
        <p:nvSpPr>
          <p:cNvPr id="9" name="TextBox 9"/>
          <p:cNvSpPr txBox="1"/>
          <p:nvPr/>
        </p:nvSpPr>
        <p:spPr>
          <a:xfrm>
            <a:off x="16229585" y="6730733"/>
            <a:ext cx="1629668" cy="195580"/>
          </a:xfrm>
          <a:prstGeom prst="rect">
            <a:avLst/>
          </a:prstGeom>
        </p:spPr>
        <p:txBody>
          <a:bodyPr lIns="0" tIns="0" rIns="0" bIns="0" rtlCol="0" anchor="t">
            <a:spAutoFit/>
          </a:bodyPr>
          <a:lstStyle/>
          <a:p>
            <a:pPr algn="ctr">
              <a:lnSpc>
                <a:spcPts val="1099"/>
              </a:lnSpc>
            </a:pPr>
            <a:r>
              <a:rPr lang="en-US" sz="2199" b="1">
                <a:solidFill>
                  <a:srgbClr val="FDFBFB"/>
                </a:solidFill>
                <a:latin typeface="Poppins Semi-Bold"/>
                <a:ea typeface="Poppins Semi-Bold"/>
                <a:cs typeface="Poppins Semi-Bold"/>
                <a:sym typeface="Poppins Semi-Bold"/>
              </a:rPr>
              <a:t>BioTornado</a:t>
            </a:r>
          </a:p>
        </p:txBody>
      </p:sp>
      <p:sp>
        <p:nvSpPr>
          <p:cNvPr id="10" name="TextBox 10"/>
          <p:cNvSpPr txBox="1"/>
          <p:nvPr/>
        </p:nvSpPr>
        <p:spPr>
          <a:xfrm>
            <a:off x="9948662" y="3541673"/>
            <a:ext cx="886271" cy="195580"/>
          </a:xfrm>
          <a:prstGeom prst="rect">
            <a:avLst/>
          </a:prstGeom>
        </p:spPr>
        <p:txBody>
          <a:bodyPr lIns="0" tIns="0" rIns="0" bIns="0" rtlCol="0" anchor="t">
            <a:spAutoFit/>
          </a:bodyPr>
          <a:lstStyle/>
          <a:p>
            <a:pPr algn="ctr">
              <a:lnSpc>
                <a:spcPts val="1099"/>
              </a:lnSpc>
            </a:pPr>
            <a:r>
              <a:rPr lang="en-US" sz="2199" b="1">
                <a:solidFill>
                  <a:srgbClr val="FDFBFB"/>
                </a:solidFill>
                <a:latin typeface="Poppins Semi-Bold"/>
                <a:ea typeface="Poppins Semi-Bold"/>
                <a:cs typeface="Poppins Semi-Bold"/>
                <a:sym typeface="Poppins Semi-Bold"/>
              </a:rPr>
              <a:t>Septic</a:t>
            </a:r>
          </a:p>
        </p:txBody>
      </p:sp>
      <p:sp>
        <p:nvSpPr>
          <p:cNvPr id="11" name="TextBox 11"/>
          <p:cNvSpPr txBox="1"/>
          <p:nvPr/>
        </p:nvSpPr>
        <p:spPr>
          <a:xfrm>
            <a:off x="9948662" y="7435716"/>
            <a:ext cx="886271" cy="195580"/>
          </a:xfrm>
          <a:prstGeom prst="rect">
            <a:avLst/>
          </a:prstGeom>
        </p:spPr>
        <p:txBody>
          <a:bodyPr lIns="0" tIns="0" rIns="0" bIns="0" rtlCol="0" anchor="t">
            <a:spAutoFit/>
          </a:bodyPr>
          <a:lstStyle/>
          <a:p>
            <a:pPr algn="ctr">
              <a:lnSpc>
                <a:spcPts val="1099"/>
              </a:lnSpc>
            </a:pPr>
            <a:r>
              <a:rPr lang="en-US" sz="2199" b="1">
                <a:solidFill>
                  <a:srgbClr val="FDFBFB"/>
                </a:solidFill>
                <a:latin typeface="Poppins Semi-Bold"/>
                <a:ea typeface="Poppins Semi-Bold"/>
                <a:cs typeface="Poppins Semi-Bold"/>
                <a:sym typeface="Poppins Semi-Bold"/>
              </a:rPr>
              <a:t>Septic</a:t>
            </a:r>
          </a:p>
        </p:txBody>
      </p:sp>
      <p:grpSp>
        <p:nvGrpSpPr>
          <p:cNvPr id="12" name="Group 12"/>
          <p:cNvGrpSpPr/>
          <p:nvPr/>
        </p:nvGrpSpPr>
        <p:grpSpPr>
          <a:xfrm rot="-10800000">
            <a:off x="9108928" y="747574"/>
            <a:ext cx="941135" cy="1543050"/>
            <a:chOff x="0" y="0"/>
            <a:chExt cx="1452240" cy="2381040"/>
          </a:xfrm>
        </p:grpSpPr>
        <p:sp>
          <p:nvSpPr>
            <p:cNvPr id="13" name="Freeform 13"/>
            <p:cNvSpPr/>
            <p:nvPr/>
          </p:nvSpPr>
          <p:spPr>
            <a:xfrm>
              <a:off x="-19685" y="-19812"/>
              <a:ext cx="1474216" cy="2444877"/>
            </a:xfrm>
            <a:custGeom>
              <a:avLst/>
              <a:gdLst/>
              <a:ahLst/>
              <a:cxnLst/>
              <a:rect l="l" t="t" r="r" b="b"/>
              <a:pathLst>
                <a:path w="1474216" h="2444877">
                  <a:moveTo>
                    <a:pt x="78994" y="1078484"/>
                  </a:moveTo>
                  <a:lnTo>
                    <a:pt x="1078611" y="78994"/>
                  </a:lnTo>
                  <a:cubicBezTo>
                    <a:pt x="1158240" y="0"/>
                    <a:pt x="1287145" y="0"/>
                    <a:pt x="1366774" y="78994"/>
                  </a:cubicBezTo>
                  <a:lnTo>
                    <a:pt x="1474216" y="186436"/>
                  </a:lnTo>
                  <a:lnTo>
                    <a:pt x="582549" y="1078484"/>
                  </a:lnTo>
                  <a:cubicBezTo>
                    <a:pt x="502920" y="1157986"/>
                    <a:pt x="502920" y="1287018"/>
                    <a:pt x="582549" y="1366520"/>
                  </a:cubicBezTo>
                  <a:lnTo>
                    <a:pt x="1474216" y="2257933"/>
                  </a:lnTo>
                  <a:lnTo>
                    <a:pt x="1366774" y="2365375"/>
                  </a:lnTo>
                  <a:cubicBezTo>
                    <a:pt x="1287145" y="2444877"/>
                    <a:pt x="1158240" y="2444877"/>
                    <a:pt x="1078611" y="2365375"/>
                  </a:cubicBezTo>
                  <a:lnTo>
                    <a:pt x="78994" y="1366012"/>
                  </a:lnTo>
                  <a:cubicBezTo>
                    <a:pt x="0" y="1286510"/>
                    <a:pt x="0" y="1158113"/>
                    <a:pt x="78994" y="1078484"/>
                  </a:cubicBezTo>
                  <a:close/>
                </a:path>
              </a:pathLst>
            </a:custGeom>
            <a:solidFill>
              <a:srgbClr val="1C5739"/>
            </a:solidFill>
          </p:spPr>
        </p:sp>
      </p:grpSp>
      <p:grpSp>
        <p:nvGrpSpPr>
          <p:cNvPr id="14" name="Group 14"/>
          <p:cNvGrpSpPr/>
          <p:nvPr/>
        </p:nvGrpSpPr>
        <p:grpSpPr>
          <a:xfrm rot="-10800000">
            <a:off x="9108928" y="4355866"/>
            <a:ext cx="941135" cy="1543050"/>
            <a:chOff x="0" y="0"/>
            <a:chExt cx="1452240" cy="2381040"/>
          </a:xfrm>
        </p:grpSpPr>
        <p:sp>
          <p:nvSpPr>
            <p:cNvPr id="15" name="Freeform 15"/>
            <p:cNvSpPr/>
            <p:nvPr/>
          </p:nvSpPr>
          <p:spPr>
            <a:xfrm>
              <a:off x="-19685" y="-19812"/>
              <a:ext cx="1474216" cy="2444877"/>
            </a:xfrm>
            <a:custGeom>
              <a:avLst/>
              <a:gdLst/>
              <a:ahLst/>
              <a:cxnLst/>
              <a:rect l="l" t="t" r="r" b="b"/>
              <a:pathLst>
                <a:path w="1474216" h="2444877">
                  <a:moveTo>
                    <a:pt x="78994" y="1078484"/>
                  </a:moveTo>
                  <a:lnTo>
                    <a:pt x="1078611" y="78994"/>
                  </a:lnTo>
                  <a:cubicBezTo>
                    <a:pt x="1158240" y="0"/>
                    <a:pt x="1287145" y="0"/>
                    <a:pt x="1366774" y="78994"/>
                  </a:cubicBezTo>
                  <a:lnTo>
                    <a:pt x="1474216" y="186436"/>
                  </a:lnTo>
                  <a:lnTo>
                    <a:pt x="582549" y="1078484"/>
                  </a:lnTo>
                  <a:cubicBezTo>
                    <a:pt x="502920" y="1157986"/>
                    <a:pt x="502920" y="1287018"/>
                    <a:pt x="582549" y="1366520"/>
                  </a:cubicBezTo>
                  <a:lnTo>
                    <a:pt x="1474216" y="2257933"/>
                  </a:lnTo>
                  <a:lnTo>
                    <a:pt x="1366774" y="2365375"/>
                  </a:lnTo>
                  <a:cubicBezTo>
                    <a:pt x="1287145" y="2444877"/>
                    <a:pt x="1158240" y="2444877"/>
                    <a:pt x="1078611" y="2365375"/>
                  </a:cubicBezTo>
                  <a:lnTo>
                    <a:pt x="78994" y="1366012"/>
                  </a:lnTo>
                  <a:cubicBezTo>
                    <a:pt x="0" y="1286510"/>
                    <a:pt x="0" y="1158113"/>
                    <a:pt x="78994" y="1078484"/>
                  </a:cubicBezTo>
                  <a:close/>
                </a:path>
              </a:pathLst>
            </a:custGeom>
            <a:solidFill>
              <a:srgbClr val="1C5739"/>
            </a:solidFill>
          </p:spPr>
        </p:sp>
      </p:grpSp>
      <p:grpSp>
        <p:nvGrpSpPr>
          <p:cNvPr id="16" name="Group 16"/>
          <p:cNvGrpSpPr/>
          <p:nvPr/>
        </p:nvGrpSpPr>
        <p:grpSpPr>
          <a:xfrm>
            <a:off x="9368669" y="739865"/>
            <a:ext cx="7710611" cy="1543050"/>
            <a:chOff x="0" y="0"/>
            <a:chExt cx="2030778" cy="406400"/>
          </a:xfrm>
        </p:grpSpPr>
        <p:sp>
          <p:nvSpPr>
            <p:cNvPr id="17" name="Freeform 17"/>
            <p:cNvSpPr/>
            <p:nvPr/>
          </p:nvSpPr>
          <p:spPr>
            <a:xfrm>
              <a:off x="0" y="0"/>
              <a:ext cx="2030778" cy="406400"/>
            </a:xfrm>
            <a:custGeom>
              <a:avLst/>
              <a:gdLst/>
              <a:ahLst/>
              <a:cxnLst/>
              <a:rect l="l" t="t" r="r" b="b"/>
              <a:pathLst>
                <a:path w="2030778" h="406400">
                  <a:moveTo>
                    <a:pt x="0" y="0"/>
                  </a:moveTo>
                  <a:lnTo>
                    <a:pt x="1827578" y="0"/>
                  </a:lnTo>
                  <a:lnTo>
                    <a:pt x="2030778" y="203200"/>
                  </a:lnTo>
                  <a:lnTo>
                    <a:pt x="1827578" y="406400"/>
                  </a:lnTo>
                  <a:lnTo>
                    <a:pt x="0" y="406400"/>
                  </a:lnTo>
                  <a:lnTo>
                    <a:pt x="203200" y="203200"/>
                  </a:lnTo>
                  <a:lnTo>
                    <a:pt x="0" y="0"/>
                  </a:lnTo>
                  <a:close/>
                </a:path>
              </a:pathLst>
            </a:custGeom>
            <a:solidFill>
              <a:srgbClr val="1C5739"/>
            </a:solidFill>
          </p:spPr>
        </p:sp>
        <p:sp>
          <p:nvSpPr>
            <p:cNvPr id="18" name="TextBox 18"/>
            <p:cNvSpPr txBox="1"/>
            <p:nvPr/>
          </p:nvSpPr>
          <p:spPr>
            <a:xfrm>
              <a:off x="177800" y="-38100"/>
              <a:ext cx="1776778" cy="444500"/>
            </a:xfrm>
            <a:prstGeom prst="rect">
              <a:avLst/>
            </a:prstGeom>
          </p:spPr>
          <p:txBody>
            <a:bodyPr lIns="50800" tIns="50800" rIns="50800" bIns="50800" rtlCol="0" anchor="ctr"/>
            <a:lstStyle/>
            <a:p>
              <a:pPr algn="ctr">
                <a:lnSpc>
                  <a:spcPts val="2340"/>
                </a:lnSpc>
              </a:pPr>
              <a:endParaRPr/>
            </a:p>
          </p:txBody>
        </p:sp>
      </p:grpSp>
      <p:grpSp>
        <p:nvGrpSpPr>
          <p:cNvPr id="19" name="Group 19"/>
          <p:cNvGrpSpPr/>
          <p:nvPr/>
        </p:nvGrpSpPr>
        <p:grpSpPr>
          <a:xfrm>
            <a:off x="9368669" y="4348157"/>
            <a:ext cx="7710611" cy="1543050"/>
            <a:chOff x="0" y="0"/>
            <a:chExt cx="2030778" cy="406400"/>
          </a:xfrm>
        </p:grpSpPr>
        <p:sp>
          <p:nvSpPr>
            <p:cNvPr id="20" name="Freeform 20"/>
            <p:cNvSpPr/>
            <p:nvPr/>
          </p:nvSpPr>
          <p:spPr>
            <a:xfrm>
              <a:off x="0" y="0"/>
              <a:ext cx="2030778" cy="406400"/>
            </a:xfrm>
            <a:custGeom>
              <a:avLst/>
              <a:gdLst/>
              <a:ahLst/>
              <a:cxnLst/>
              <a:rect l="l" t="t" r="r" b="b"/>
              <a:pathLst>
                <a:path w="2030778" h="406400">
                  <a:moveTo>
                    <a:pt x="0" y="0"/>
                  </a:moveTo>
                  <a:lnTo>
                    <a:pt x="1827578" y="0"/>
                  </a:lnTo>
                  <a:lnTo>
                    <a:pt x="2030778" y="203200"/>
                  </a:lnTo>
                  <a:lnTo>
                    <a:pt x="1827578" y="406400"/>
                  </a:lnTo>
                  <a:lnTo>
                    <a:pt x="0" y="406400"/>
                  </a:lnTo>
                  <a:lnTo>
                    <a:pt x="203200" y="203200"/>
                  </a:lnTo>
                  <a:lnTo>
                    <a:pt x="0" y="0"/>
                  </a:lnTo>
                  <a:close/>
                </a:path>
              </a:pathLst>
            </a:custGeom>
            <a:solidFill>
              <a:srgbClr val="1C5739"/>
            </a:solidFill>
          </p:spPr>
        </p:sp>
        <p:sp>
          <p:nvSpPr>
            <p:cNvPr id="21" name="TextBox 21"/>
            <p:cNvSpPr txBox="1"/>
            <p:nvPr/>
          </p:nvSpPr>
          <p:spPr>
            <a:xfrm>
              <a:off x="177800" y="-38100"/>
              <a:ext cx="1776778" cy="444500"/>
            </a:xfrm>
            <a:prstGeom prst="rect">
              <a:avLst/>
            </a:prstGeom>
          </p:spPr>
          <p:txBody>
            <a:bodyPr lIns="50800" tIns="50800" rIns="50800" bIns="50800" rtlCol="0" anchor="ctr"/>
            <a:lstStyle/>
            <a:p>
              <a:pPr algn="ctr">
                <a:lnSpc>
                  <a:spcPts val="2340"/>
                </a:lnSpc>
              </a:pPr>
              <a:endParaRPr/>
            </a:p>
          </p:txBody>
        </p:sp>
      </p:grpSp>
      <p:grpSp>
        <p:nvGrpSpPr>
          <p:cNvPr id="22" name="Group 22"/>
          <p:cNvGrpSpPr/>
          <p:nvPr/>
        </p:nvGrpSpPr>
        <p:grpSpPr>
          <a:xfrm rot="-10800000">
            <a:off x="9151437" y="8023135"/>
            <a:ext cx="941135" cy="1543050"/>
            <a:chOff x="0" y="0"/>
            <a:chExt cx="1452240" cy="2381040"/>
          </a:xfrm>
        </p:grpSpPr>
        <p:sp>
          <p:nvSpPr>
            <p:cNvPr id="23" name="Freeform 23"/>
            <p:cNvSpPr/>
            <p:nvPr/>
          </p:nvSpPr>
          <p:spPr>
            <a:xfrm>
              <a:off x="-19685" y="-19812"/>
              <a:ext cx="1474216" cy="2444877"/>
            </a:xfrm>
            <a:custGeom>
              <a:avLst/>
              <a:gdLst/>
              <a:ahLst/>
              <a:cxnLst/>
              <a:rect l="l" t="t" r="r" b="b"/>
              <a:pathLst>
                <a:path w="1474216" h="2444877">
                  <a:moveTo>
                    <a:pt x="78994" y="1078484"/>
                  </a:moveTo>
                  <a:lnTo>
                    <a:pt x="1078611" y="78994"/>
                  </a:lnTo>
                  <a:cubicBezTo>
                    <a:pt x="1158240" y="0"/>
                    <a:pt x="1287145" y="0"/>
                    <a:pt x="1366774" y="78994"/>
                  </a:cubicBezTo>
                  <a:lnTo>
                    <a:pt x="1474216" y="186436"/>
                  </a:lnTo>
                  <a:lnTo>
                    <a:pt x="582549" y="1078484"/>
                  </a:lnTo>
                  <a:cubicBezTo>
                    <a:pt x="502920" y="1157986"/>
                    <a:pt x="502920" y="1287018"/>
                    <a:pt x="582549" y="1366520"/>
                  </a:cubicBezTo>
                  <a:lnTo>
                    <a:pt x="1474216" y="2257933"/>
                  </a:lnTo>
                  <a:lnTo>
                    <a:pt x="1366774" y="2365375"/>
                  </a:lnTo>
                  <a:cubicBezTo>
                    <a:pt x="1287145" y="2444877"/>
                    <a:pt x="1158240" y="2444877"/>
                    <a:pt x="1078611" y="2365375"/>
                  </a:cubicBezTo>
                  <a:lnTo>
                    <a:pt x="78994" y="1366012"/>
                  </a:lnTo>
                  <a:cubicBezTo>
                    <a:pt x="0" y="1286510"/>
                    <a:pt x="0" y="1158113"/>
                    <a:pt x="78994" y="1078484"/>
                  </a:cubicBezTo>
                  <a:close/>
                </a:path>
              </a:pathLst>
            </a:custGeom>
            <a:solidFill>
              <a:srgbClr val="1C5739"/>
            </a:solidFill>
          </p:spPr>
        </p:sp>
      </p:grpSp>
      <p:grpSp>
        <p:nvGrpSpPr>
          <p:cNvPr id="24" name="Group 24"/>
          <p:cNvGrpSpPr/>
          <p:nvPr/>
        </p:nvGrpSpPr>
        <p:grpSpPr>
          <a:xfrm>
            <a:off x="9411178" y="8015426"/>
            <a:ext cx="7668102" cy="1543050"/>
            <a:chOff x="0" y="0"/>
            <a:chExt cx="2019582" cy="406400"/>
          </a:xfrm>
        </p:grpSpPr>
        <p:sp>
          <p:nvSpPr>
            <p:cNvPr id="25" name="Freeform 25"/>
            <p:cNvSpPr/>
            <p:nvPr/>
          </p:nvSpPr>
          <p:spPr>
            <a:xfrm>
              <a:off x="0" y="0"/>
              <a:ext cx="2019582" cy="406400"/>
            </a:xfrm>
            <a:custGeom>
              <a:avLst/>
              <a:gdLst/>
              <a:ahLst/>
              <a:cxnLst/>
              <a:rect l="l" t="t" r="r" b="b"/>
              <a:pathLst>
                <a:path w="2019582" h="406400">
                  <a:moveTo>
                    <a:pt x="0" y="0"/>
                  </a:moveTo>
                  <a:lnTo>
                    <a:pt x="1816382" y="0"/>
                  </a:lnTo>
                  <a:lnTo>
                    <a:pt x="2019582" y="203200"/>
                  </a:lnTo>
                  <a:lnTo>
                    <a:pt x="1816382" y="406400"/>
                  </a:lnTo>
                  <a:lnTo>
                    <a:pt x="0" y="406400"/>
                  </a:lnTo>
                  <a:lnTo>
                    <a:pt x="203200" y="203200"/>
                  </a:lnTo>
                  <a:lnTo>
                    <a:pt x="0" y="0"/>
                  </a:lnTo>
                  <a:close/>
                </a:path>
              </a:pathLst>
            </a:custGeom>
            <a:solidFill>
              <a:srgbClr val="1C5739"/>
            </a:solidFill>
          </p:spPr>
        </p:sp>
        <p:sp>
          <p:nvSpPr>
            <p:cNvPr id="26" name="TextBox 26"/>
            <p:cNvSpPr txBox="1"/>
            <p:nvPr/>
          </p:nvSpPr>
          <p:spPr>
            <a:xfrm>
              <a:off x="177800" y="-38100"/>
              <a:ext cx="1765582" cy="444500"/>
            </a:xfrm>
            <a:prstGeom prst="rect">
              <a:avLst/>
            </a:prstGeom>
          </p:spPr>
          <p:txBody>
            <a:bodyPr lIns="50800" tIns="50800" rIns="50800" bIns="50800" rtlCol="0" anchor="ctr"/>
            <a:lstStyle/>
            <a:p>
              <a:pPr algn="ctr">
                <a:lnSpc>
                  <a:spcPts val="2340"/>
                </a:lnSpc>
              </a:pPr>
              <a:endParaRPr/>
            </a:p>
          </p:txBody>
        </p:sp>
      </p:grpSp>
      <p:sp>
        <p:nvSpPr>
          <p:cNvPr id="27" name="Freeform 27"/>
          <p:cNvSpPr/>
          <p:nvPr/>
        </p:nvSpPr>
        <p:spPr>
          <a:xfrm>
            <a:off x="16658581" y="-3543851"/>
            <a:ext cx="4687320" cy="4687320"/>
          </a:xfrm>
          <a:custGeom>
            <a:avLst/>
            <a:gdLst/>
            <a:ahLst/>
            <a:cxnLst/>
            <a:rect l="l" t="t" r="r" b="b"/>
            <a:pathLst>
              <a:path w="4687320" h="4687320">
                <a:moveTo>
                  <a:pt x="0" y="0"/>
                </a:moveTo>
                <a:lnTo>
                  <a:pt x="4687320" y="0"/>
                </a:lnTo>
                <a:lnTo>
                  <a:pt x="4687320" y="4687320"/>
                </a:lnTo>
                <a:lnTo>
                  <a:pt x="0" y="468732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28" name="TextBox 28"/>
          <p:cNvSpPr txBox="1"/>
          <p:nvPr/>
        </p:nvSpPr>
        <p:spPr>
          <a:xfrm>
            <a:off x="6676860" y="3222098"/>
            <a:ext cx="1221135" cy="195580"/>
          </a:xfrm>
          <a:prstGeom prst="rect">
            <a:avLst/>
          </a:prstGeom>
        </p:spPr>
        <p:txBody>
          <a:bodyPr lIns="0" tIns="0" rIns="0" bIns="0" rtlCol="0" anchor="t">
            <a:spAutoFit/>
          </a:bodyPr>
          <a:lstStyle/>
          <a:p>
            <a:pPr algn="ctr">
              <a:lnSpc>
                <a:spcPts val="1099"/>
              </a:lnSpc>
            </a:pPr>
            <a:r>
              <a:rPr lang="en-US" sz="2199" b="1">
                <a:solidFill>
                  <a:srgbClr val="FDFBFB"/>
                </a:solidFill>
                <a:latin typeface="Poppins Semi-Bold"/>
                <a:ea typeface="Poppins Semi-Bold"/>
                <a:cs typeface="Poppins Semi-Bold"/>
                <a:sym typeface="Poppins Semi-Bold"/>
              </a:rPr>
              <a:t>Example</a:t>
            </a:r>
          </a:p>
        </p:txBody>
      </p:sp>
      <p:sp>
        <p:nvSpPr>
          <p:cNvPr id="29" name="TextBox 29"/>
          <p:cNvSpPr txBox="1"/>
          <p:nvPr/>
        </p:nvSpPr>
        <p:spPr>
          <a:xfrm>
            <a:off x="9043146" y="1485900"/>
            <a:ext cx="463525" cy="192360"/>
          </a:xfrm>
          <a:prstGeom prst="rect">
            <a:avLst/>
          </a:prstGeom>
        </p:spPr>
        <p:txBody>
          <a:bodyPr wrap="square" lIns="0" tIns="0" rIns="0" bIns="0" rtlCol="0" anchor="t">
            <a:spAutoFit/>
          </a:bodyPr>
          <a:lstStyle/>
          <a:p>
            <a:pPr algn="ctr">
              <a:lnSpc>
                <a:spcPts val="1499"/>
              </a:lnSpc>
            </a:pPr>
            <a:r>
              <a:rPr lang="en-US" sz="2999" b="1">
                <a:solidFill>
                  <a:srgbClr val="1C5739"/>
                </a:solidFill>
                <a:latin typeface="Poppins Ultra-Bold"/>
                <a:ea typeface="Poppins Ultra-Bold"/>
                <a:cs typeface="Poppins Ultra-Bold"/>
                <a:sym typeface="Poppins Ultra-Bold"/>
              </a:rPr>
              <a:t>01</a:t>
            </a:r>
          </a:p>
        </p:txBody>
      </p:sp>
      <p:sp>
        <p:nvSpPr>
          <p:cNvPr id="30" name="TextBox 30"/>
          <p:cNvSpPr txBox="1"/>
          <p:nvPr/>
        </p:nvSpPr>
        <p:spPr>
          <a:xfrm>
            <a:off x="9066419" y="5098435"/>
            <a:ext cx="482761" cy="266549"/>
          </a:xfrm>
          <a:prstGeom prst="rect">
            <a:avLst/>
          </a:prstGeom>
        </p:spPr>
        <p:txBody>
          <a:bodyPr lIns="0" tIns="0" rIns="0" bIns="0" rtlCol="0" anchor="t">
            <a:spAutoFit/>
          </a:bodyPr>
          <a:lstStyle/>
          <a:p>
            <a:pPr algn="ctr">
              <a:lnSpc>
                <a:spcPts val="1499"/>
              </a:lnSpc>
            </a:pPr>
            <a:r>
              <a:rPr lang="en-US" sz="2999" b="1">
                <a:solidFill>
                  <a:srgbClr val="1C5739"/>
                </a:solidFill>
                <a:latin typeface="Poppins Ultra-Bold"/>
                <a:ea typeface="Poppins Ultra-Bold"/>
                <a:cs typeface="Poppins Ultra-Bold"/>
                <a:sym typeface="Poppins Ultra-Bold"/>
              </a:rPr>
              <a:t>03</a:t>
            </a:r>
          </a:p>
        </p:txBody>
      </p:sp>
      <p:sp>
        <p:nvSpPr>
          <p:cNvPr id="31" name="TextBox 31"/>
          <p:cNvSpPr txBox="1"/>
          <p:nvPr/>
        </p:nvSpPr>
        <p:spPr>
          <a:xfrm>
            <a:off x="10259092" y="902866"/>
            <a:ext cx="6123908" cy="1192634"/>
          </a:xfrm>
          <a:prstGeom prst="rect">
            <a:avLst/>
          </a:prstGeom>
        </p:spPr>
        <p:txBody>
          <a:bodyPr lIns="0" tIns="0" rIns="0" bIns="0" rtlCol="0" anchor="t">
            <a:spAutoFit/>
          </a:bodyPr>
          <a:lstStyle/>
          <a:p>
            <a:pPr algn="l">
              <a:lnSpc>
                <a:spcPts val="3108"/>
              </a:lnSpc>
            </a:pPr>
            <a:r>
              <a:rPr lang="en-US" sz="2100" b="1" dirty="0">
                <a:solidFill>
                  <a:srgbClr val="FFFFFF"/>
                </a:solidFill>
                <a:latin typeface="Poppins" pitchFamily="2" charset="0"/>
                <a:ea typeface="Poppins Bold"/>
                <a:cs typeface="Poppins" pitchFamily="2" charset="0"/>
                <a:sym typeface="Poppins Bold"/>
              </a:rPr>
              <a:t>Capacity</a:t>
            </a:r>
            <a:r>
              <a:rPr lang="en-US" sz="2100" b="1" dirty="0">
                <a:solidFill>
                  <a:srgbClr val="FFFFFF"/>
                </a:solidFill>
                <a:latin typeface="Poppins" pitchFamily="2" charset="0"/>
                <a:ea typeface="Poppins Medium"/>
                <a:cs typeface="Poppins" pitchFamily="2" charset="0"/>
                <a:sym typeface="Poppins Medium"/>
              </a:rPr>
              <a:t>: </a:t>
            </a:r>
            <a:r>
              <a:rPr lang="en-US" sz="2100" dirty="0">
                <a:solidFill>
                  <a:srgbClr val="FFFFFF"/>
                </a:solidFill>
                <a:latin typeface="Poppins" pitchFamily="2" charset="0"/>
                <a:ea typeface="Poppins Medium"/>
                <a:cs typeface="Poppins" pitchFamily="2" charset="0"/>
                <a:sym typeface="Poppins Medium"/>
              </a:rPr>
              <a:t>Tailored for commercial buildings accommodating </a:t>
            </a:r>
            <a:r>
              <a:rPr lang="en-US" sz="2100" dirty="0">
                <a:solidFill>
                  <a:srgbClr val="FFFFFF"/>
                </a:solidFill>
                <a:latin typeface="Poppins" pitchFamily="2" charset="0"/>
                <a:ea typeface="Poppins Bold"/>
                <a:cs typeface="Poppins" pitchFamily="2" charset="0"/>
                <a:sym typeface="Poppins Bold"/>
              </a:rPr>
              <a:t>15–50</a:t>
            </a:r>
            <a:r>
              <a:rPr lang="en-US" sz="2100" dirty="0">
                <a:solidFill>
                  <a:srgbClr val="FFFFFF"/>
                </a:solidFill>
                <a:latin typeface="Poppins" pitchFamily="2" charset="0"/>
                <a:ea typeface="Poppins Medium"/>
                <a:cs typeface="Poppins" pitchFamily="2" charset="0"/>
                <a:sym typeface="Poppins Medium"/>
              </a:rPr>
              <a:t> people, with a treatment capacity of 2.25 – 7.5 m³/day.</a:t>
            </a:r>
          </a:p>
        </p:txBody>
      </p:sp>
      <p:sp>
        <p:nvSpPr>
          <p:cNvPr id="32" name="TextBox 32"/>
          <p:cNvSpPr txBox="1"/>
          <p:nvPr/>
        </p:nvSpPr>
        <p:spPr>
          <a:xfrm>
            <a:off x="10324168" y="4533900"/>
            <a:ext cx="6211232" cy="1192634"/>
          </a:xfrm>
          <a:prstGeom prst="rect">
            <a:avLst/>
          </a:prstGeom>
        </p:spPr>
        <p:txBody>
          <a:bodyPr wrap="square" lIns="0" tIns="0" rIns="0" bIns="0" rtlCol="0" anchor="t">
            <a:spAutoFit/>
          </a:bodyPr>
          <a:lstStyle/>
          <a:p>
            <a:pPr algn="l">
              <a:lnSpc>
                <a:spcPts val="3108"/>
              </a:lnSpc>
            </a:pPr>
            <a:r>
              <a:rPr lang="en-US" sz="2100" b="1" dirty="0">
                <a:solidFill>
                  <a:srgbClr val="FFFFFF"/>
                </a:solidFill>
                <a:latin typeface="Poppins" pitchFamily="2" charset="0"/>
                <a:ea typeface="Poppins Bold"/>
                <a:cs typeface="Poppins" pitchFamily="2" charset="0"/>
                <a:sym typeface="Poppins Bold"/>
              </a:rPr>
              <a:t>Low Maintenance:</a:t>
            </a:r>
            <a:r>
              <a:rPr lang="en-US" sz="2100" b="1" dirty="0">
                <a:solidFill>
                  <a:srgbClr val="FFFFFF"/>
                </a:solidFill>
                <a:latin typeface="Poppins" pitchFamily="2" charset="0"/>
                <a:ea typeface="Poppins Medium"/>
                <a:cs typeface="Poppins" pitchFamily="2" charset="0"/>
                <a:sym typeface="Poppins Medium"/>
              </a:rPr>
              <a:t> </a:t>
            </a:r>
            <a:r>
              <a:rPr lang="en-US" sz="2100" dirty="0">
                <a:solidFill>
                  <a:srgbClr val="FFFFFF"/>
                </a:solidFill>
                <a:latin typeface="Poppins" pitchFamily="2" charset="0"/>
                <a:ea typeface="Poppins Medium"/>
                <a:cs typeface="Poppins" pitchFamily="2" charset="0"/>
                <a:sym typeface="Poppins Medium"/>
              </a:rPr>
              <a:t>Sturdy design with simplified maintenance processes for commercial-grade durability.</a:t>
            </a:r>
          </a:p>
        </p:txBody>
      </p:sp>
      <p:sp>
        <p:nvSpPr>
          <p:cNvPr id="33" name="TextBox 33"/>
          <p:cNvSpPr txBox="1"/>
          <p:nvPr/>
        </p:nvSpPr>
        <p:spPr>
          <a:xfrm>
            <a:off x="9017697" y="8761461"/>
            <a:ext cx="582549" cy="192360"/>
          </a:xfrm>
          <a:prstGeom prst="rect">
            <a:avLst/>
          </a:prstGeom>
        </p:spPr>
        <p:txBody>
          <a:bodyPr wrap="square" lIns="0" tIns="0" rIns="0" bIns="0" rtlCol="0" anchor="t">
            <a:spAutoFit/>
          </a:bodyPr>
          <a:lstStyle/>
          <a:p>
            <a:pPr algn="ctr">
              <a:lnSpc>
                <a:spcPts val="1499"/>
              </a:lnSpc>
            </a:pPr>
            <a:r>
              <a:rPr lang="en-US" sz="2999" b="1">
                <a:solidFill>
                  <a:srgbClr val="1C5739"/>
                </a:solidFill>
                <a:latin typeface="Poppins Ultra-Bold"/>
                <a:ea typeface="Poppins Ultra-Bold"/>
                <a:cs typeface="Poppins Ultra-Bold"/>
                <a:sym typeface="Poppins Ultra-Bold"/>
              </a:rPr>
              <a:t>05</a:t>
            </a:r>
          </a:p>
        </p:txBody>
      </p:sp>
      <p:sp>
        <p:nvSpPr>
          <p:cNvPr id="34" name="TextBox 34"/>
          <p:cNvSpPr txBox="1"/>
          <p:nvPr/>
        </p:nvSpPr>
        <p:spPr>
          <a:xfrm>
            <a:off x="10366677" y="8222045"/>
            <a:ext cx="6168723" cy="1192634"/>
          </a:xfrm>
          <a:prstGeom prst="rect">
            <a:avLst/>
          </a:prstGeom>
        </p:spPr>
        <p:txBody>
          <a:bodyPr wrap="square" lIns="0" tIns="0" rIns="0" bIns="0" rtlCol="0" anchor="t">
            <a:spAutoFit/>
          </a:bodyPr>
          <a:lstStyle/>
          <a:p>
            <a:pPr algn="l">
              <a:lnSpc>
                <a:spcPts val="3108"/>
              </a:lnSpc>
            </a:pPr>
            <a:r>
              <a:rPr lang="en-US" sz="2100" b="1" dirty="0">
                <a:solidFill>
                  <a:srgbClr val="FFFFFF"/>
                </a:solidFill>
                <a:latin typeface="Poppins" pitchFamily="2" charset="0"/>
                <a:ea typeface="Poppins Bold"/>
                <a:cs typeface="Poppins" pitchFamily="2" charset="0"/>
                <a:sym typeface="Poppins Bold"/>
              </a:rPr>
              <a:t>Compact Design:</a:t>
            </a:r>
            <a:r>
              <a:rPr lang="en-US" sz="2100" b="1" dirty="0">
                <a:solidFill>
                  <a:srgbClr val="FFFFFF"/>
                </a:solidFill>
                <a:latin typeface="Poppins" pitchFamily="2" charset="0"/>
                <a:ea typeface="Poppins Medium"/>
                <a:cs typeface="Poppins" pitchFamily="2" charset="0"/>
                <a:sym typeface="Poppins Medium"/>
              </a:rPr>
              <a:t> </a:t>
            </a:r>
            <a:r>
              <a:rPr lang="en-US" sz="2100" dirty="0">
                <a:solidFill>
                  <a:srgbClr val="FFFFFF"/>
                </a:solidFill>
                <a:latin typeface="Poppins" pitchFamily="2" charset="0"/>
                <a:ea typeface="Poppins Medium"/>
                <a:cs typeface="Poppins" pitchFamily="2" charset="0"/>
                <a:sym typeface="Poppins Medium"/>
              </a:rPr>
              <a:t>Designed to meet the demands of commercial spaces while maintaining a professional appearance.</a:t>
            </a:r>
          </a:p>
        </p:txBody>
      </p:sp>
      <p:sp>
        <p:nvSpPr>
          <p:cNvPr id="35" name="Freeform 35"/>
          <p:cNvSpPr/>
          <p:nvPr/>
        </p:nvSpPr>
        <p:spPr>
          <a:xfrm>
            <a:off x="2078643" y="2647323"/>
            <a:ext cx="6321025" cy="7182983"/>
          </a:xfrm>
          <a:custGeom>
            <a:avLst/>
            <a:gdLst/>
            <a:ahLst/>
            <a:cxnLst/>
            <a:rect l="l" t="t" r="r" b="b"/>
            <a:pathLst>
              <a:path w="6321025" h="7182983">
                <a:moveTo>
                  <a:pt x="0" y="0"/>
                </a:moveTo>
                <a:lnTo>
                  <a:pt x="6321026" y="0"/>
                </a:lnTo>
                <a:lnTo>
                  <a:pt x="6321026" y="7182984"/>
                </a:lnTo>
                <a:lnTo>
                  <a:pt x="0" y="7182984"/>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grpSp>
        <p:nvGrpSpPr>
          <p:cNvPr id="36" name="Group 36"/>
          <p:cNvGrpSpPr/>
          <p:nvPr/>
        </p:nvGrpSpPr>
        <p:grpSpPr>
          <a:xfrm rot="-10800000">
            <a:off x="9144000" y="2528882"/>
            <a:ext cx="941135" cy="1543050"/>
            <a:chOff x="0" y="0"/>
            <a:chExt cx="1452240" cy="2381040"/>
          </a:xfrm>
        </p:grpSpPr>
        <p:sp>
          <p:nvSpPr>
            <p:cNvPr id="37" name="Freeform 37"/>
            <p:cNvSpPr/>
            <p:nvPr/>
          </p:nvSpPr>
          <p:spPr>
            <a:xfrm>
              <a:off x="-19685" y="-19812"/>
              <a:ext cx="1474216" cy="2444877"/>
            </a:xfrm>
            <a:custGeom>
              <a:avLst/>
              <a:gdLst/>
              <a:ahLst/>
              <a:cxnLst/>
              <a:rect l="l" t="t" r="r" b="b"/>
              <a:pathLst>
                <a:path w="1474216" h="2444877">
                  <a:moveTo>
                    <a:pt x="78994" y="1078484"/>
                  </a:moveTo>
                  <a:lnTo>
                    <a:pt x="1078611" y="78994"/>
                  </a:lnTo>
                  <a:cubicBezTo>
                    <a:pt x="1158240" y="0"/>
                    <a:pt x="1287145" y="0"/>
                    <a:pt x="1366774" y="78994"/>
                  </a:cubicBezTo>
                  <a:lnTo>
                    <a:pt x="1474216" y="186436"/>
                  </a:lnTo>
                  <a:lnTo>
                    <a:pt x="582549" y="1078484"/>
                  </a:lnTo>
                  <a:cubicBezTo>
                    <a:pt x="502920" y="1157986"/>
                    <a:pt x="502920" y="1287018"/>
                    <a:pt x="582549" y="1366520"/>
                  </a:cubicBezTo>
                  <a:lnTo>
                    <a:pt x="1474216" y="2257933"/>
                  </a:lnTo>
                  <a:lnTo>
                    <a:pt x="1366774" y="2365375"/>
                  </a:lnTo>
                  <a:cubicBezTo>
                    <a:pt x="1287145" y="2444877"/>
                    <a:pt x="1158240" y="2444877"/>
                    <a:pt x="1078611" y="2365375"/>
                  </a:cubicBezTo>
                  <a:lnTo>
                    <a:pt x="78994" y="1366012"/>
                  </a:lnTo>
                  <a:cubicBezTo>
                    <a:pt x="0" y="1286510"/>
                    <a:pt x="0" y="1158113"/>
                    <a:pt x="78994" y="1078484"/>
                  </a:cubicBezTo>
                  <a:close/>
                </a:path>
              </a:pathLst>
            </a:custGeom>
            <a:solidFill>
              <a:srgbClr val="009245"/>
            </a:solidFill>
          </p:spPr>
        </p:sp>
      </p:grpSp>
      <p:grpSp>
        <p:nvGrpSpPr>
          <p:cNvPr id="38" name="Group 38"/>
          <p:cNvGrpSpPr/>
          <p:nvPr/>
        </p:nvGrpSpPr>
        <p:grpSpPr>
          <a:xfrm>
            <a:off x="9403742" y="2521172"/>
            <a:ext cx="7710611" cy="1543050"/>
            <a:chOff x="0" y="0"/>
            <a:chExt cx="2030778" cy="406400"/>
          </a:xfrm>
        </p:grpSpPr>
        <p:sp>
          <p:nvSpPr>
            <p:cNvPr id="39" name="Freeform 39"/>
            <p:cNvSpPr/>
            <p:nvPr/>
          </p:nvSpPr>
          <p:spPr>
            <a:xfrm>
              <a:off x="0" y="0"/>
              <a:ext cx="2030778" cy="406400"/>
            </a:xfrm>
            <a:custGeom>
              <a:avLst/>
              <a:gdLst/>
              <a:ahLst/>
              <a:cxnLst/>
              <a:rect l="l" t="t" r="r" b="b"/>
              <a:pathLst>
                <a:path w="2030778" h="406400">
                  <a:moveTo>
                    <a:pt x="0" y="0"/>
                  </a:moveTo>
                  <a:lnTo>
                    <a:pt x="1827578" y="0"/>
                  </a:lnTo>
                  <a:lnTo>
                    <a:pt x="2030778" y="203200"/>
                  </a:lnTo>
                  <a:lnTo>
                    <a:pt x="1827578" y="406400"/>
                  </a:lnTo>
                  <a:lnTo>
                    <a:pt x="0" y="406400"/>
                  </a:lnTo>
                  <a:lnTo>
                    <a:pt x="203200" y="203200"/>
                  </a:lnTo>
                  <a:lnTo>
                    <a:pt x="0" y="0"/>
                  </a:lnTo>
                  <a:close/>
                </a:path>
              </a:pathLst>
            </a:custGeom>
            <a:solidFill>
              <a:srgbClr val="009245"/>
            </a:solidFill>
          </p:spPr>
        </p:sp>
        <p:sp>
          <p:nvSpPr>
            <p:cNvPr id="40" name="TextBox 40"/>
            <p:cNvSpPr txBox="1"/>
            <p:nvPr/>
          </p:nvSpPr>
          <p:spPr>
            <a:xfrm>
              <a:off x="177800" y="-38100"/>
              <a:ext cx="1776778" cy="444500"/>
            </a:xfrm>
            <a:prstGeom prst="rect">
              <a:avLst/>
            </a:prstGeom>
          </p:spPr>
          <p:txBody>
            <a:bodyPr lIns="50800" tIns="50800" rIns="50800" bIns="50800" rtlCol="0" anchor="ctr"/>
            <a:lstStyle/>
            <a:p>
              <a:pPr algn="ctr">
                <a:lnSpc>
                  <a:spcPts val="2340"/>
                </a:lnSpc>
              </a:pPr>
              <a:endParaRPr/>
            </a:p>
          </p:txBody>
        </p:sp>
      </p:grpSp>
      <p:sp>
        <p:nvSpPr>
          <p:cNvPr id="41" name="TextBox 41"/>
          <p:cNvSpPr txBox="1"/>
          <p:nvPr/>
        </p:nvSpPr>
        <p:spPr>
          <a:xfrm>
            <a:off x="9032046" y="3267208"/>
            <a:ext cx="544392" cy="192360"/>
          </a:xfrm>
          <a:prstGeom prst="rect">
            <a:avLst/>
          </a:prstGeom>
        </p:spPr>
        <p:txBody>
          <a:bodyPr wrap="square" lIns="0" tIns="0" rIns="0" bIns="0" rtlCol="0" anchor="t">
            <a:spAutoFit/>
          </a:bodyPr>
          <a:lstStyle/>
          <a:p>
            <a:pPr algn="ctr">
              <a:lnSpc>
                <a:spcPts val="1499"/>
              </a:lnSpc>
            </a:pPr>
            <a:r>
              <a:rPr lang="en-US" sz="2999" b="1" dirty="0">
                <a:solidFill>
                  <a:srgbClr val="009245"/>
                </a:solidFill>
                <a:latin typeface="Poppins Ultra-Bold"/>
                <a:ea typeface="Poppins Ultra-Bold"/>
                <a:cs typeface="Poppins Ultra-Bold"/>
                <a:sym typeface="Poppins Ultra-Bold"/>
              </a:rPr>
              <a:t>02</a:t>
            </a:r>
          </a:p>
        </p:txBody>
      </p:sp>
      <p:sp>
        <p:nvSpPr>
          <p:cNvPr id="42" name="TextBox 42"/>
          <p:cNvSpPr txBox="1"/>
          <p:nvPr/>
        </p:nvSpPr>
        <p:spPr>
          <a:xfrm>
            <a:off x="10287000" y="2705100"/>
            <a:ext cx="6317435" cy="1192634"/>
          </a:xfrm>
          <a:prstGeom prst="rect">
            <a:avLst/>
          </a:prstGeom>
        </p:spPr>
        <p:txBody>
          <a:bodyPr lIns="0" tIns="0" rIns="0" bIns="0" rtlCol="0" anchor="t">
            <a:spAutoFit/>
          </a:bodyPr>
          <a:lstStyle/>
          <a:p>
            <a:pPr algn="l">
              <a:lnSpc>
                <a:spcPts val="3108"/>
              </a:lnSpc>
            </a:pPr>
            <a:r>
              <a:rPr lang="en-US" sz="2100" b="1" dirty="0">
                <a:solidFill>
                  <a:srgbClr val="FFFFFF"/>
                </a:solidFill>
                <a:latin typeface="Poppins" pitchFamily="2" charset="0"/>
                <a:ea typeface="Poppins Bold"/>
                <a:cs typeface="Poppins" pitchFamily="2" charset="0"/>
                <a:sym typeface="Poppins Bold"/>
              </a:rPr>
              <a:t>Easy Installation: </a:t>
            </a:r>
            <a:r>
              <a:rPr lang="en-US" sz="2100" dirty="0">
                <a:solidFill>
                  <a:srgbClr val="FFFFFF"/>
                </a:solidFill>
                <a:latin typeface="Poppins" pitchFamily="2" charset="0"/>
                <a:ea typeface="Poppins Medium"/>
                <a:cs typeface="Poppins" pitchFamily="2" charset="0"/>
                <a:sym typeface="Poppins Medium"/>
              </a:rPr>
              <a:t>Engineered for easy installation, reducing downtime for commercial spaces.</a:t>
            </a:r>
          </a:p>
        </p:txBody>
      </p:sp>
      <p:grpSp>
        <p:nvGrpSpPr>
          <p:cNvPr id="43" name="Group 43"/>
          <p:cNvGrpSpPr/>
          <p:nvPr/>
        </p:nvGrpSpPr>
        <p:grpSpPr>
          <a:xfrm rot="-10800000">
            <a:off x="9134475" y="6201901"/>
            <a:ext cx="941135" cy="1543050"/>
            <a:chOff x="0" y="0"/>
            <a:chExt cx="1452240" cy="2381040"/>
          </a:xfrm>
        </p:grpSpPr>
        <p:sp>
          <p:nvSpPr>
            <p:cNvPr id="44" name="Freeform 44"/>
            <p:cNvSpPr/>
            <p:nvPr/>
          </p:nvSpPr>
          <p:spPr>
            <a:xfrm>
              <a:off x="-19685" y="-19812"/>
              <a:ext cx="1474216" cy="2444877"/>
            </a:xfrm>
            <a:custGeom>
              <a:avLst/>
              <a:gdLst/>
              <a:ahLst/>
              <a:cxnLst/>
              <a:rect l="l" t="t" r="r" b="b"/>
              <a:pathLst>
                <a:path w="1474216" h="2444877">
                  <a:moveTo>
                    <a:pt x="78994" y="1078484"/>
                  </a:moveTo>
                  <a:lnTo>
                    <a:pt x="1078611" y="78994"/>
                  </a:lnTo>
                  <a:cubicBezTo>
                    <a:pt x="1158240" y="0"/>
                    <a:pt x="1287145" y="0"/>
                    <a:pt x="1366774" y="78994"/>
                  </a:cubicBezTo>
                  <a:lnTo>
                    <a:pt x="1474216" y="186436"/>
                  </a:lnTo>
                  <a:lnTo>
                    <a:pt x="582549" y="1078484"/>
                  </a:lnTo>
                  <a:cubicBezTo>
                    <a:pt x="502920" y="1157986"/>
                    <a:pt x="502920" y="1287018"/>
                    <a:pt x="582549" y="1366520"/>
                  </a:cubicBezTo>
                  <a:lnTo>
                    <a:pt x="1474216" y="2257933"/>
                  </a:lnTo>
                  <a:lnTo>
                    <a:pt x="1366774" y="2365375"/>
                  </a:lnTo>
                  <a:cubicBezTo>
                    <a:pt x="1287145" y="2444877"/>
                    <a:pt x="1158240" y="2444877"/>
                    <a:pt x="1078611" y="2365375"/>
                  </a:cubicBezTo>
                  <a:lnTo>
                    <a:pt x="78994" y="1366012"/>
                  </a:lnTo>
                  <a:cubicBezTo>
                    <a:pt x="0" y="1286510"/>
                    <a:pt x="0" y="1158113"/>
                    <a:pt x="78994" y="1078484"/>
                  </a:cubicBezTo>
                  <a:close/>
                </a:path>
              </a:pathLst>
            </a:custGeom>
            <a:solidFill>
              <a:srgbClr val="009245"/>
            </a:solidFill>
          </p:spPr>
        </p:sp>
      </p:grpSp>
      <p:grpSp>
        <p:nvGrpSpPr>
          <p:cNvPr id="45" name="Group 45"/>
          <p:cNvGrpSpPr/>
          <p:nvPr/>
        </p:nvGrpSpPr>
        <p:grpSpPr>
          <a:xfrm>
            <a:off x="9394217" y="6194191"/>
            <a:ext cx="7710611" cy="1543050"/>
            <a:chOff x="0" y="0"/>
            <a:chExt cx="2030778" cy="406400"/>
          </a:xfrm>
        </p:grpSpPr>
        <p:sp>
          <p:nvSpPr>
            <p:cNvPr id="46" name="Freeform 46"/>
            <p:cNvSpPr/>
            <p:nvPr/>
          </p:nvSpPr>
          <p:spPr>
            <a:xfrm>
              <a:off x="0" y="0"/>
              <a:ext cx="2030778" cy="406400"/>
            </a:xfrm>
            <a:custGeom>
              <a:avLst/>
              <a:gdLst/>
              <a:ahLst/>
              <a:cxnLst/>
              <a:rect l="l" t="t" r="r" b="b"/>
              <a:pathLst>
                <a:path w="2030778" h="406400">
                  <a:moveTo>
                    <a:pt x="0" y="0"/>
                  </a:moveTo>
                  <a:lnTo>
                    <a:pt x="1827578" y="0"/>
                  </a:lnTo>
                  <a:lnTo>
                    <a:pt x="2030778" y="203200"/>
                  </a:lnTo>
                  <a:lnTo>
                    <a:pt x="1827578" y="406400"/>
                  </a:lnTo>
                  <a:lnTo>
                    <a:pt x="0" y="406400"/>
                  </a:lnTo>
                  <a:lnTo>
                    <a:pt x="203200" y="203200"/>
                  </a:lnTo>
                  <a:lnTo>
                    <a:pt x="0" y="0"/>
                  </a:lnTo>
                  <a:close/>
                </a:path>
              </a:pathLst>
            </a:custGeom>
            <a:solidFill>
              <a:srgbClr val="009245"/>
            </a:solidFill>
          </p:spPr>
        </p:sp>
        <p:sp>
          <p:nvSpPr>
            <p:cNvPr id="47" name="TextBox 47"/>
            <p:cNvSpPr txBox="1"/>
            <p:nvPr/>
          </p:nvSpPr>
          <p:spPr>
            <a:xfrm>
              <a:off x="177800" y="-38100"/>
              <a:ext cx="1776778" cy="444500"/>
            </a:xfrm>
            <a:prstGeom prst="rect">
              <a:avLst/>
            </a:prstGeom>
          </p:spPr>
          <p:txBody>
            <a:bodyPr lIns="50800" tIns="50800" rIns="50800" bIns="50800" rtlCol="0" anchor="ctr"/>
            <a:lstStyle/>
            <a:p>
              <a:pPr algn="ctr">
                <a:lnSpc>
                  <a:spcPts val="2340"/>
                </a:lnSpc>
              </a:pPr>
              <a:endParaRPr/>
            </a:p>
          </p:txBody>
        </p:sp>
      </p:grpSp>
      <p:sp>
        <p:nvSpPr>
          <p:cNvPr id="48" name="TextBox 48"/>
          <p:cNvSpPr txBox="1"/>
          <p:nvPr/>
        </p:nvSpPr>
        <p:spPr>
          <a:xfrm>
            <a:off x="8991600" y="6940227"/>
            <a:ext cx="598550" cy="192360"/>
          </a:xfrm>
          <a:prstGeom prst="rect">
            <a:avLst/>
          </a:prstGeom>
        </p:spPr>
        <p:txBody>
          <a:bodyPr wrap="square" lIns="0" tIns="0" rIns="0" bIns="0" rtlCol="0" anchor="t">
            <a:spAutoFit/>
          </a:bodyPr>
          <a:lstStyle/>
          <a:p>
            <a:pPr algn="ctr">
              <a:lnSpc>
                <a:spcPts val="1499"/>
              </a:lnSpc>
            </a:pPr>
            <a:r>
              <a:rPr lang="en-US" sz="2999" b="1">
                <a:solidFill>
                  <a:srgbClr val="009245"/>
                </a:solidFill>
                <a:latin typeface="Poppins Ultra-Bold"/>
                <a:ea typeface="Poppins Ultra-Bold"/>
                <a:cs typeface="Poppins Ultra-Bold"/>
                <a:sym typeface="Poppins Ultra-Bold"/>
              </a:rPr>
              <a:t>04</a:t>
            </a:r>
          </a:p>
        </p:txBody>
      </p:sp>
      <p:sp>
        <p:nvSpPr>
          <p:cNvPr id="49" name="TextBox 49"/>
          <p:cNvSpPr txBox="1"/>
          <p:nvPr/>
        </p:nvSpPr>
        <p:spPr>
          <a:xfrm>
            <a:off x="10335292" y="6406827"/>
            <a:ext cx="6352508" cy="1192634"/>
          </a:xfrm>
          <a:prstGeom prst="rect">
            <a:avLst/>
          </a:prstGeom>
        </p:spPr>
        <p:txBody>
          <a:bodyPr lIns="0" tIns="0" rIns="0" bIns="0" rtlCol="0" anchor="t">
            <a:spAutoFit/>
          </a:bodyPr>
          <a:lstStyle/>
          <a:p>
            <a:pPr algn="l">
              <a:lnSpc>
                <a:spcPts val="3108"/>
              </a:lnSpc>
            </a:pPr>
            <a:r>
              <a:rPr lang="en-US" sz="2100" b="1" dirty="0">
                <a:solidFill>
                  <a:srgbClr val="FFFFFF"/>
                </a:solidFill>
                <a:latin typeface="Poppins" pitchFamily="2" charset="0"/>
                <a:ea typeface="Poppins Bold"/>
                <a:cs typeface="Poppins" pitchFamily="2" charset="0"/>
                <a:sym typeface="Poppins Bold"/>
              </a:rPr>
              <a:t>Efficient Treatment:</a:t>
            </a:r>
            <a:r>
              <a:rPr lang="en-US" sz="2100" b="1" dirty="0">
                <a:solidFill>
                  <a:srgbClr val="FFFFFF"/>
                </a:solidFill>
                <a:latin typeface="Poppins" pitchFamily="2" charset="0"/>
                <a:ea typeface="Poppins Medium"/>
                <a:cs typeface="Poppins" pitchFamily="2" charset="0"/>
                <a:sym typeface="Poppins Medium"/>
              </a:rPr>
              <a:t>  </a:t>
            </a:r>
            <a:r>
              <a:rPr lang="en-US" sz="2100" dirty="0">
                <a:solidFill>
                  <a:srgbClr val="FFFFFF"/>
                </a:solidFill>
                <a:latin typeface="Poppins" pitchFamily="2" charset="0"/>
                <a:ea typeface="Poppins Medium"/>
                <a:cs typeface="Poppins" pitchFamily="2" charset="0"/>
                <a:sym typeface="Poppins Medium"/>
              </a:rPr>
              <a:t>Capable of efficiently treating larger volumes of wastewater for commercial use..</a:t>
            </a:r>
          </a:p>
        </p:txBody>
      </p:sp>
      <p:sp>
        <p:nvSpPr>
          <p:cNvPr id="50" name="TextBox 50"/>
          <p:cNvSpPr txBox="1"/>
          <p:nvPr/>
        </p:nvSpPr>
        <p:spPr>
          <a:xfrm>
            <a:off x="442543" y="314325"/>
            <a:ext cx="6264463" cy="1486720"/>
          </a:xfrm>
          <a:prstGeom prst="rect">
            <a:avLst/>
          </a:prstGeom>
        </p:spPr>
        <p:txBody>
          <a:bodyPr lIns="0" tIns="0" rIns="0" bIns="0" rtlCol="0" anchor="t">
            <a:spAutoFit/>
          </a:bodyPr>
          <a:lstStyle/>
          <a:p>
            <a:pPr algn="l">
              <a:lnSpc>
                <a:spcPts val="6051"/>
              </a:lnSpc>
            </a:pPr>
            <a:r>
              <a:rPr lang="en-US" sz="4550" b="1" dirty="0">
                <a:solidFill>
                  <a:srgbClr val="FFFFFF"/>
                </a:solidFill>
                <a:latin typeface="Poppins Bold"/>
                <a:ea typeface="Poppins Bold"/>
                <a:cs typeface="Poppins Bold"/>
                <a:sym typeface="Poppins Bold"/>
              </a:rPr>
              <a:t>Product Features</a:t>
            </a:r>
          </a:p>
          <a:p>
            <a:pPr marL="0" lvl="0" indent="0" algn="l">
              <a:lnSpc>
                <a:spcPts val="5005"/>
              </a:lnSpc>
            </a:pPr>
            <a:r>
              <a:rPr lang="en-US" sz="4550" b="1" u="sng" dirty="0">
                <a:solidFill>
                  <a:srgbClr val="7ED957"/>
                </a:solidFill>
                <a:latin typeface="Poppins Bold"/>
                <a:ea typeface="Poppins Bold"/>
                <a:cs typeface="Poppins Bold"/>
                <a:sym typeface="Poppins Bold"/>
              </a:rPr>
              <a:t>B15A-B50A</a:t>
            </a:r>
          </a:p>
        </p:txBody>
      </p:sp>
      <p:sp>
        <p:nvSpPr>
          <p:cNvPr id="51" name="Rectangle 50"/>
          <p:cNvSpPr/>
          <p:nvPr/>
        </p:nvSpPr>
        <p:spPr>
          <a:xfrm>
            <a:off x="2133600" y="6210300"/>
            <a:ext cx="381000" cy="2209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p:cNvSpPr/>
          <p:nvPr/>
        </p:nvSpPr>
        <p:spPr>
          <a:xfrm>
            <a:off x="7315200" y="6362700"/>
            <a:ext cx="381000" cy="2209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extBox 30"/>
          <p:cNvSpPr txBox="1"/>
          <p:nvPr/>
        </p:nvSpPr>
        <p:spPr>
          <a:xfrm rot="16200000">
            <a:off x="748134" y="6376567"/>
            <a:ext cx="2848572" cy="687239"/>
          </a:xfrm>
          <a:prstGeom prst="rect">
            <a:avLst/>
          </a:prstGeom>
        </p:spPr>
        <p:txBody>
          <a:bodyPr wrap="square" lIns="0" tIns="0" rIns="0" bIns="0" rtlCol="0" anchor="t">
            <a:spAutoFit/>
          </a:bodyPr>
          <a:lstStyle/>
          <a:p>
            <a:pPr algn="l">
              <a:lnSpc>
                <a:spcPts val="6051"/>
              </a:lnSpc>
            </a:pPr>
            <a:r>
              <a:rPr lang="en-US" sz="2200" dirty="0" smtClean="0">
                <a:latin typeface="Poppins" pitchFamily="2" charset="0"/>
                <a:ea typeface="Poppins Bold"/>
                <a:cs typeface="Poppins" pitchFamily="2" charset="0"/>
                <a:sym typeface="Poppins Bold"/>
              </a:rPr>
              <a:t>Inflow H2</a:t>
            </a:r>
            <a:endParaRPr lang="en-US" sz="2200" u="sng" dirty="0">
              <a:latin typeface="Poppins" pitchFamily="2" charset="0"/>
              <a:ea typeface="Poppins Bold"/>
              <a:cs typeface="Poppins" pitchFamily="2" charset="0"/>
              <a:sym typeface="Poppins Bold"/>
            </a:endParaRPr>
          </a:p>
        </p:txBody>
      </p:sp>
      <p:sp>
        <p:nvSpPr>
          <p:cNvPr id="54" name="TextBox 30"/>
          <p:cNvSpPr txBox="1"/>
          <p:nvPr/>
        </p:nvSpPr>
        <p:spPr>
          <a:xfrm rot="16200000">
            <a:off x="6011675" y="6583175"/>
            <a:ext cx="2848572" cy="672877"/>
          </a:xfrm>
          <a:prstGeom prst="rect">
            <a:avLst/>
          </a:prstGeom>
        </p:spPr>
        <p:txBody>
          <a:bodyPr wrap="square" lIns="0" tIns="0" rIns="0" bIns="0" rtlCol="0" anchor="t">
            <a:spAutoFit/>
          </a:bodyPr>
          <a:lstStyle/>
          <a:p>
            <a:pPr algn="l">
              <a:lnSpc>
                <a:spcPts val="6051"/>
              </a:lnSpc>
            </a:pPr>
            <a:r>
              <a:rPr lang="en-US" sz="2200" dirty="0" smtClean="0">
                <a:latin typeface="Poppins" pitchFamily="2" charset="0"/>
                <a:ea typeface="Poppins Bold"/>
                <a:cs typeface="Poppins" pitchFamily="2" charset="0"/>
                <a:sym typeface="Poppins Bold"/>
              </a:rPr>
              <a:t>Outflow H3</a:t>
            </a:r>
            <a:endParaRPr lang="en-US" sz="2200" u="sng" dirty="0">
              <a:latin typeface="Poppins" pitchFamily="2" charset="0"/>
              <a:ea typeface="Poppins Bold"/>
              <a:cs typeface="Poppins" pitchFamily="2" charset="0"/>
              <a:sym typeface="Poppins Bold"/>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417470" y="-649774"/>
            <a:ext cx="4687320" cy="4687320"/>
          </a:xfrm>
          <a:custGeom>
            <a:avLst/>
            <a:gdLst/>
            <a:ahLst/>
            <a:cxnLst/>
            <a:rect l="l" t="t" r="r" b="b"/>
            <a:pathLst>
              <a:path w="4687320" h="4687320">
                <a:moveTo>
                  <a:pt x="0" y="0"/>
                </a:moveTo>
                <a:lnTo>
                  <a:pt x="4687320" y="0"/>
                </a:lnTo>
                <a:lnTo>
                  <a:pt x="4687320" y="4687319"/>
                </a:lnTo>
                <a:lnTo>
                  <a:pt x="0" y="4687319"/>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grpSp>
        <p:nvGrpSpPr>
          <p:cNvPr id="3" name="Group 3"/>
          <p:cNvGrpSpPr/>
          <p:nvPr/>
        </p:nvGrpSpPr>
        <p:grpSpPr>
          <a:xfrm>
            <a:off x="-2262642" y="-6000096"/>
            <a:ext cx="8637895" cy="8637895"/>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C5739"/>
            </a:solidFill>
            <a:ln cap="sq">
              <a:noFill/>
              <a:prstDash val="solid"/>
              <a:miter/>
            </a:ln>
          </p:spPr>
        </p:sp>
        <p:sp>
          <p:nvSpPr>
            <p:cNvPr id="5" name="TextBox 5"/>
            <p:cNvSpPr txBox="1"/>
            <p:nvPr/>
          </p:nvSpPr>
          <p:spPr>
            <a:xfrm>
              <a:off x="76200" y="38100"/>
              <a:ext cx="660400" cy="698500"/>
            </a:xfrm>
            <a:prstGeom prst="rect">
              <a:avLst/>
            </a:prstGeom>
          </p:spPr>
          <p:txBody>
            <a:bodyPr lIns="50800" tIns="50800" rIns="50800" bIns="50800" rtlCol="0" anchor="ctr"/>
            <a:lstStyle/>
            <a:p>
              <a:pPr marL="0" lvl="0" indent="0" algn="ctr">
                <a:lnSpc>
                  <a:spcPts val="2859"/>
                </a:lnSpc>
                <a:spcBef>
                  <a:spcPct val="0"/>
                </a:spcBef>
              </a:pPr>
              <a:endParaRPr/>
            </a:p>
          </p:txBody>
        </p:sp>
      </p:grpSp>
      <p:grpSp>
        <p:nvGrpSpPr>
          <p:cNvPr id="6" name="Group 6"/>
          <p:cNvGrpSpPr/>
          <p:nvPr/>
        </p:nvGrpSpPr>
        <p:grpSpPr>
          <a:xfrm>
            <a:off x="10352112" y="1623790"/>
            <a:ext cx="5896745" cy="678670"/>
            <a:chOff x="0" y="0"/>
            <a:chExt cx="1553052" cy="178744"/>
          </a:xfrm>
        </p:grpSpPr>
        <p:sp>
          <p:nvSpPr>
            <p:cNvPr id="7" name="Freeform 7"/>
            <p:cNvSpPr/>
            <p:nvPr/>
          </p:nvSpPr>
          <p:spPr>
            <a:xfrm>
              <a:off x="0" y="0"/>
              <a:ext cx="1553052" cy="178744"/>
            </a:xfrm>
            <a:custGeom>
              <a:avLst/>
              <a:gdLst/>
              <a:ahLst/>
              <a:cxnLst/>
              <a:rect l="l" t="t" r="r" b="b"/>
              <a:pathLst>
                <a:path w="1553052" h="178744">
                  <a:moveTo>
                    <a:pt x="0" y="0"/>
                  </a:moveTo>
                  <a:lnTo>
                    <a:pt x="1553052" y="0"/>
                  </a:lnTo>
                  <a:lnTo>
                    <a:pt x="1553052" y="178744"/>
                  </a:lnTo>
                  <a:lnTo>
                    <a:pt x="0" y="178744"/>
                  </a:lnTo>
                  <a:close/>
                </a:path>
              </a:pathLst>
            </a:custGeom>
            <a:solidFill>
              <a:srgbClr val="009245"/>
            </a:solidFill>
          </p:spPr>
        </p:sp>
        <p:sp>
          <p:nvSpPr>
            <p:cNvPr id="8" name="TextBox 8"/>
            <p:cNvSpPr txBox="1"/>
            <p:nvPr/>
          </p:nvSpPr>
          <p:spPr>
            <a:xfrm>
              <a:off x="0" y="-38100"/>
              <a:ext cx="1553052" cy="216844"/>
            </a:xfrm>
            <a:prstGeom prst="rect">
              <a:avLst/>
            </a:prstGeom>
          </p:spPr>
          <p:txBody>
            <a:bodyPr lIns="50800" tIns="50800" rIns="50800" bIns="50800" rtlCol="0" anchor="ctr"/>
            <a:lstStyle/>
            <a:p>
              <a:pPr algn="ctr">
                <a:lnSpc>
                  <a:spcPts val="2859"/>
                </a:lnSpc>
              </a:pPr>
              <a:endParaRPr/>
            </a:p>
          </p:txBody>
        </p:sp>
      </p:grpSp>
      <p:grpSp>
        <p:nvGrpSpPr>
          <p:cNvPr id="9" name="Group 9"/>
          <p:cNvGrpSpPr/>
          <p:nvPr/>
        </p:nvGrpSpPr>
        <p:grpSpPr>
          <a:xfrm>
            <a:off x="8439120" y="5140076"/>
            <a:ext cx="7809737" cy="543010"/>
            <a:chOff x="0" y="0"/>
            <a:chExt cx="2056886" cy="143015"/>
          </a:xfrm>
        </p:grpSpPr>
        <p:sp>
          <p:nvSpPr>
            <p:cNvPr id="10" name="Freeform 10"/>
            <p:cNvSpPr/>
            <p:nvPr/>
          </p:nvSpPr>
          <p:spPr>
            <a:xfrm>
              <a:off x="0" y="0"/>
              <a:ext cx="2056885" cy="143015"/>
            </a:xfrm>
            <a:custGeom>
              <a:avLst/>
              <a:gdLst/>
              <a:ahLst/>
              <a:cxnLst/>
              <a:rect l="l" t="t" r="r" b="b"/>
              <a:pathLst>
                <a:path w="2056885" h="143015">
                  <a:moveTo>
                    <a:pt x="0" y="0"/>
                  </a:moveTo>
                  <a:lnTo>
                    <a:pt x="2056885" y="0"/>
                  </a:lnTo>
                  <a:lnTo>
                    <a:pt x="2056885" y="143015"/>
                  </a:lnTo>
                  <a:lnTo>
                    <a:pt x="0" y="143015"/>
                  </a:lnTo>
                  <a:close/>
                </a:path>
              </a:pathLst>
            </a:custGeom>
            <a:solidFill>
              <a:srgbClr val="009245">
                <a:alpha val="8627"/>
              </a:srgbClr>
            </a:solidFill>
          </p:spPr>
        </p:sp>
        <p:sp>
          <p:nvSpPr>
            <p:cNvPr id="11" name="TextBox 11"/>
            <p:cNvSpPr txBox="1"/>
            <p:nvPr/>
          </p:nvSpPr>
          <p:spPr>
            <a:xfrm>
              <a:off x="0" y="-38100"/>
              <a:ext cx="2056886" cy="181115"/>
            </a:xfrm>
            <a:prstGeom prst="rect">
              <a:avLst/>
            </a:prstGeom>
          </p:spPr>
          <p:txBody>
            <a:bodyPr lIns="50800" tIns="50800" rIns="50800" bIns="50800" rtlCol="0" anchor="ctr"/>
            <a:lstStyle/>
            <a:p>
              <a:pPr algn="ctr">
                <a:lnSpc>
                  <a:spcPts val="2859"/>
                </a:lnSpc>
              </a:pPr>
              <a:endParaRPr/>
            </a:p>
          </p:txBody>
        </p:sp>
      </p:grpSp>
      <p:grpSp>
        <p:nvGrpSpPr>
          <p:cNvPr id="12" name="Group 12"/>
          <p:cNvGrpSpPr/>
          <p:nvPr/>
        </p:nvGrpSpPr>
        <p:grpSpPr>
          <a:xfrm>
            <a:off x="8439120" y="2884126"/>
            <a:ext cx="7809737" cy="543010"/>
            <a:chOff x="0" y="0"/>
            <a:chExt cx="2056886" cy="143015"/>
          </a:xfrm>
        </p:grpSpPr>
        <p:sp>
          <p:nvSpPr>
            <p:cNvPr id="13" name="Freeform 13"/>
            <p:cNvSpPr/>
            <p:nvPr/>
          </p:nvSpPr>
          <p:spPr>
            <a:xfrm>
              <a:off x="0" y="0"/>
              <a:ext cx="2056885" cy="143015"/>
            </a:xfrm>
            <a:custGeom>
              <a:avLst/>
              <a:gdLst/>
              <a:ahLst/>
              <a:cxnLst/>
              <a:rect l="l" t="t" r="r" b="b"/>
              <a:pathLst>
                <a:path w="2056885" h="143015">
                  <a:moveTo>
                    <a:pt x="0" y="0"/>
                  </a:moveTo>
                  <a:lnTo>
                    <a:pt x="2056885" y="0"/>
                  </a:lnTo>
                  <a:lnTo>
                    <a:pt x="2056885" y="143015"/>
                  </a:lnTo>
                  <a:lnTo>
                    <a:pt x="0" y="143015"/>
                  </a:lnTo>
                  <a:close/>
                </a:path>
              </a:pathLst>
            </a:custGeom>
            <a:solidFill>
              <a:srgbClr val="009245">
                <a:alpha val="8627"/>
              </a:srgbClr>
            </a:solidFill>
          </p:spPr>
        </p:sp>
        <p:sp>
          <p:nvSpPr>
            <p:cNvPr id="14" name="TextBox 14"/>
            <p:cNvSpPr txBox="1"/>
            <p:nvPr/>
          </p:nvSpPr>
          <p:spPr>
            <a:xfrm>
              <a:off x="0" y="-38100"/>
              <a:ext cx="2056886" cy="181115"/>
            </a:xfrm>
            <a:prstGeom prst="rect">
              <a:avLst/>
            </a:prstGeom>
          </p:spPr>
          <p:txBody>
            <a:bodyPr lIns="50800" tIns="50800" rIns="50800" bIns="50800" rtlCol="0" anchor="ctr"/>
            <a:lstStyle/>
            <a:p>
              <a:pPr algn="ctr">
                <a:lnSpc>
                  <a:spcPts val="2859"/>
                </a:lnSpc>
              </a:pPr>
              <a:endParaRPr/>
            </a:p>
          </p:txBody>
        </p:sp>
      </p:grpSp>
      <p:grpSp>
        <p:nvGrpSpPr>
          <p:cNvPr id="15" name="Group 15"/>
          <p:cNvGrpSpPr/>
          <p:nvPr/>
        </p:nvGrpSpPr>
        <p:grpSpPr>
          <a:xfrm>
            <a:off x="8439120" y="4010816"/>
            <a:ext cx="7809737" cy="543010"/>
            <a:chOff x="0" y="0"/>
            <a:chExt cx="2056886" cy="143015"/>
          </a:xfrm>
        </p:grpSpPr>
        <p:sp>
          <p:nvSpPr>
            <p:cNvPr id="16" name="Freeform 16"/>
            <p:cNvSpPr/>
            <p:nvPr/>
          </p:nvSpPr>
          <p:spPr>
            <a:xfrm>
              <a:off x="0" y="0"/>
              <a:ext cx="2056885" cy="143015"/>
            </a:xfrm>
            <a:custGeom>
              <a:avLst/>
              <a:gdLst/>
              <a:ahLst/>
              <a:cxnLst/>
              <a:rect l="l" t="t" r="r" b="b"/>
              <a:pathLst>
                <a:path w="2056885" h="143015">
                  <a:moveTo>
                    <a:pt x="0" y="0"/>
                  </a:moveTo>
                  <a:lnTo>
                    <a:pt x="2056885" y="0"/>
                  </a:lnTo>
                  <a:lnTo>
                    <a:pt x="2056885" y="143015"/>
                  </a:lnTo>
                  <a:lnTo>
                    <a:pt x="0" y="143015"/>
                  </a:lnTo>
                  <a:close/>
                </a:path>
              </a:pathLst>
            </a:custGeom>
            <a:solidFill>
              <a:srgbClr val="009245">
                <a:alpha val="8627"/>
              </a:srgbClr>
            </a:solidFill>
          </p:spPr>
        </p:sp>
        <p:sp>
          <p:nvSpPr>
            <p:cNvPr id="17" name="TextBox 17"/>
            <p:cNvSpPr txBox="1"/>
            <p:nvPr/>
          </p:nvSpPr>
          <p:spPr>
            <a:xfrm>
              <a:off x="0" y="-38100"/>
              <a:ext cx="2056886" cy="181115"/>
            </a:xfrm>
            <a:prstGeom prst="rect">
              <a:avLst/>
            </a:prstGeom>
          </p:spPr>
          <p:txBody>
            <a:bodyPr lIns="50800" tIns="50800" rIns="50800" bIns="50800" rtlCol="0" anchor="ctr"/>
            <a:lstStyle/>
            <a:p>
              <a:pPr algn="ctr">
                <a:lnSpc>
                  <a:spcPts val="2859"/>
                </a:lnSpc>
              </a:pPr>
              <a:endParaRPr/>
            </a:p>
          </p:txBody>
        </p:sp>
      </p:grpSp>
      <p:grpSp>
        <p:nvGrpSpPr>
          <p:cNvPr id="18" name="Group 18"/>
          <p:cNvGrpSpPr/>
          <p:nvPr/>
        </p:nvGrpSpPr>
        <p:grpSpPr>
          <a:xfrm>
            <a:off x="8439120" y="6269336"/>
            <a:ext cx="7809737" cy="543010"/>
            <a:chOff x="0" y="0"/>
            <a:chExt cx="2056886" cy="143015"/>
          </a:xfrm>
        </p:grpSpPr>
        <p:sp>
          <p:nvSpPr>
            <p:cNvPr id="19" name="Freeform 19"/>
            <p:cNvSpPr/>
            <p:nvPr/>
          </p:nvSpPr>
          <p:spPr>
            <a:xfrm>
              <a:off x="0" y="0"/>
              <a:ext cx="2056885" cy="143015"/>
            </a:xfrm>
            <a:custGeom>
              <a:avLst/>
              <a:gdLst/>
              <a:ahLst/>
              <a:cxnLst/>
              <a:rect l="l" t="t" r="r" b="b"/>
              <a:pathLst>
                <a:path w="2056885" h="143015">
                  <a:moveTo>
                    <a:pt x="0" y="0"/>
                  </a:moveTo>
                  <a:lnTo>
                    <a:pt x="2056885" y="0"/>
                  </a:lnTo>
                  <a:lnTo>
                    <a:pt x="2056885" y="143015"/>
                  </a:lnTo>
                  <a:lnTo>
                    <a:pt x="0" y="143015"/>
                  </a:lnTo>
                  <a:close/>
                </a:path>
              </a:pathLst>
            </a:custGeom>
            <a:solidFill>
              <a:srgbClr val="009245">
                <a:alpha val="8627"/>
              </a:srgbClr>
            </a:solidFill>
          </p:spPr>
        </p:sp>
        <p:sp>
          <p:nvSpPr>
            <p:cNvPr id="20" name="TextBox 20"/>
            <p:cNvSpPr txBox="1"/>
            <p:nvPr/>
          </p:nvSpPr>
          <p:spPr>
            <a:xfrm>
              <a:off x="0" y="-38100"/>
              <a:ext cx="2056886" cy="181115"/>
            </a:xfrm>
            <a:prstGeom prst="rect">
              <a:avLst/>
            </a:prstGeom>
          </p:spPr>
          <p:txBody>
            <a:bodyPr lIns="50800" tIns="50800" rIns="50800" bIns="50800" rtlCol="0" anchor="ctr"/>
            <a:lstStyle/>
            <a:p>
              <a:pPr algn="ctr">
                <a:lnSpc>
                  <a:spcPts val="2859"/>
                </a:lnSpc>
              </a:pPr>
              <a:endParaRPr/>
            </a:p>
          </p:txBody>
        </p:sp>
      </p:grpSp>
      <p:grpSp>
        <p:nvGrpSpPr>
          <p:cNvPr id="21" name="Group 21"/>
          <p:cNvGrpSpPr/>
          <p:nvPr/>
        </p:nvGrpSpPr>
        <p:grpSpPr>
          <a:xfrm>
            <a:off x="8439120" y="7393456"/>
            <a:ext cx="7809737" cy="543010"/>
            <a:chOff x="0" y="0"/>
            <a:chExt cx="2056886" cy="143015"/>
          </a:xfrm>
        </p:grpSpPr>
        <p:sp>
          <p:nvSpPr>
            <p:cNvPr id="22" name="Freeform 22"/>
            <p:cNvSpPr/>
            <p:nvPr/>
          </p:nvSpPr>
          <p:spPr>
            <a:xfrm>
              <a:off x="0" y="0"/>
              <a:ext cx="2056885" cy="143015"/>
            </a:xfrm>
            <a:custGeom>
              <a:avLst/>
              <a:gdLst/>
              <a:ahLst/>
              <a:cxnLst/>
              <a:rect l="l" t="t" r="r" b="b"/>
              <a:pathLst>
                <a:path w="2056885" h="143015">
                  <a:moveTo>
                    <a:pt x="0" y="0"/>
                  </a:moveTo>
                  <a:lnTo>
                    <a:pt x="2056885" y="0"/>
                  </a:lnTo>
                  <a:lnTo>
                    <a:pt x="2056885" y="143015"/>
                  </a:lnTo>
                  <a:lnTo>
                    <a:pt x="0" y="143015"/>
                  </a:lnTo>
                  <a:close/>
                </a:path>
              </a:pathLst>
            </a:custGeom>
            <a:solidFill>
              <a:srgbClr val="009245">
                <a:alpha val="8627"/>
              </a:srgbClr>
            </a:solidFill>
          </p:spPr>
        </p:sp>
        <p:sp>
          <p:nvSpPr>
            <p:cNvPr id="23" name="TextBox 23"/>
            <p:cNvSpPr txBox="1"/>
            <p:nvPr/>
          </p:nvSpPr>
          <p:spPr>
            <a:xfrm>
              <a:off x="0" y="-38100"/>
              <a:ext cx="2056886" cy="181115"/>
            </a:xfrm>
            <a:prstGeom prst="rect">
              <a:avLst/>
            </a:prstGeom>
          </p:spPr>
          <p:txBody>
            <a:bodyPr lIns="50800" tIns="50800" rIns="50800" bIns="50800" rtlCol="0" anchor="ctr"/>
            <a:lstStyle/>
            <a:p>
              <a:pPr algn="ctr">
                <a:lnSpc>
                  <a:spcPts val="2859"/>
                </a:lnSpc>
              </a:pPr>
              <a:endParaRPr/>
            </a:p>
          </p:txBody>
        </p:sp>
      </p:grpSp>
      <p:sp>
        <p:nvSpPr>
          <p:cNvPr id="24" name="Freeform 24"/>
          <p:cNvSpPr/>
          <p:nvPr/>
        </p:nvSpPr>
        <p:spPr>
          <a:xfrm>
            <a:off x="16315712" y="-2910164"/>
            <a:ext cx="4687320" cy="4687320"/>
          </a:xfrm>
          <a:custGeom>
            <a:avLst/>
            <a:gdLst/>
            <a:ahLst/>
            <a:cxnLst/>
            <a:rect l="l" t="t" r="r" b="b"/>
            <a:pathLst>
              <a:path w="4687320" h="4687320">
                <a:moveTo>
                  <a:pt x="0" y="0"/>
                </a:moveTo>
                <a:lnTo>
                  <a:pt x="4687319" y="0"/>
                </a:lnTo>
                <a:lnTo>
                  <a:pt x="4687319" y="4687320"/>
                </a:lnTo>
                <a:lnTo>
                  <a:pt x="0" y="468732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25" name="TextBox 25"/>
          <p:cNvSpPr txBox="1"/>
          <p:nvPr/>
        </p:nvSpPr>
        <p:spPr>
          <a:xfrm>
            <a:off x="459864" y="301335"/>
            <a:ext cx="5605439" cy="1621000"/>
          </a:xfrm>
          <a:prstGeom prst="rect">
            <a:avLst/>
          </a:prstGeom>
        </p:spPr>
        <p:txBody>
          <a:bodyPr lIns="0" tIns="0" rIns="0" bIns="0" rtlCol="0" anchor="t">
            <a:spAutoFit/>
          </a:bodyPr>
          <a:lstStyle/>
          <a:p>
            <a:pPr marL="0" lvl="0" indent="0" algn="l">
              <a:lnSpc>
                <a:spcPts val="6252"/>
              </a:lnSpc>
            </a:pPr>
            <a:r>
              <a:rPr lang="en-US" sz="4846" b="1">
                <a:solidFill>
                  <a:srgbClr val="FFFFFF"/>
                </a:solidFill>
                <a:latin typeface="Poppins Bold"/>
                <a:ea typeface="Poppins Bold"/>
                <a:cs typeface="Poppins Bold"/>
                <a:sym typeface="Poppins Bold"/>
              </a:rPr>
              <a:t>Performance results</a:t>
            </a:r>
          </a:p>
        </p:txBody>
      </p:sp>
      <p:sp>
        <p:nvSpPr>
          <p:cNvPr id="26" name="TextBox 26"/>
          <p:cNvSpPr txBox="1"/>
          <p:nvPr/>
        </p:nvSpPr>
        <p:spPr>
          <a:xfrm>
            <a:off x="13425714" y="1922485"/>
            <a:ext cx="2271486" cy="141064"/>
          </a:xfrm>
          <a:prstGeom prst="rect">
            <a:avLst/>
          </a:prstGeom>
        </p:spPr>
        <p:txBody>
          <a:bodyPr wrap="square" lIns="0" tIns="0" rIns="0" bIns="0" rtlCol="0" anchor="t">
            <a:spAutoFit/>
          </a:bodyPr>
          <a:lstStyle/>
          <a:p>
            <a:pPr algn="ctr">
              <a:lnSpc>
                <a:spcPts val="1099"/>
              </a:lnSpc>
            </a:pPr>
            <a:r>
              <a:rPr lang="en-US" sz="2199" b="1" dirty="0">
                <a:solidFill>
                  <a:srgbClr val="FDFBFB"/>
                </a:solidFill>
                <a:latin typeface="Poppins Semi-Bold"/>
                <a:ea typeface="Poppins Semi-Bold"/>
                <a:cs typeface="Poppins Semi-Bold"/>
                <a:sym typeface="Poppins Semi-Bold"/>
              </a:rPr>
              <a:t>Effluent (</a:t>
            </a:r>
            <a:r>
              <a:rPr lang="en-US" sz="2199" b="1" dirty="0" smtClean="0">
                <a:solidFill>
                  <a:srgbClr val="FDFBFB"/>
                </a:solidFill>
                <a:latin typeface="Poppins Semi-Bold"/>
                <a:ea typeface="Poppins Semi-Bold"/>
                <a:cs typeface="Poppins Semi-Bold"/>
                <a:sym typeface="Poppins Semi-Bold"/>
              </a:rPr>
              <a:t>mg/L)</a:t>
            </a:r>
            <a:endParaRPr lang="en-US" sz="2199" b="1" dirty="0">
              <a:solidFill>
                <a:srgbClr val="FDFBFB"/>
              </a:solidFill>
              <a:latin typeface="Poppins Semi-Bold"/>
              <a:ea typeface="Poppins Semi-Bold"/>
              <a:cs typeface="Poppins Semi-Bold"/>
              <a:sym typeface="Poppins Semi-Bold"/>
            </a:endParaRPr>
          </a:p>
        </p:txBody>
      </p:sp>
      <p:sp>
        <p:nvSpPr>
          <p:cNvPr id="27" name="TextBox 27"/>
          <p:cNvSpPr txBox="1"/>
          <p:nvPr/>
        </p:nvSpPr>
        <p:spPr>
          <a:xfrm>
            <a:off x="10837478" y="1790024"/>
            <a:ext cx="2921611" cy="327152"/>
          </a:xfrm>
          <a:prstGeom prst="rect">
            <a:avLst/>
          </a:prstGeom>
        </p:spPr>
        <p:txBody>
          <a:bodyPr lIns="0" tIns="0" rIns="0" bIns="0" rtlCol="0" anchor="t">
            <a:spAutoFit/>
          </a:bodyPr>
          <a:lstStyle/>
          <a:p>
            <a:pPr algn="l">
              <a:lnSpc>
                <a:spcPts val="2463"/>
              </a:lnSpc>
            </a:pPr>
            <a:r>
              <a:rPr lang="en-US" sz="2199" b="1" dirty="0">
                <a:solidFill>
                  <a:srgbClr val="FDFBFB"/>
                </a:solidFill>
                <a:latin typeface="Poppins Semi-Bold"/>
                <a:ea typeface="Poppins Semi-Bold"/>
                <a:cs typeface="Poppins Semi-Bold"/>
                <a:sym typeface="Poppins Semi-Bold"/>
              </a:rPr>
              <a:t>Effluent (%)</a:t>
            </a:r>
          </a:p>
        </p:txBody>
      </p:sp>
      <p:sp>
        <p:nvSpPr>
          <p:cNvPr id="28" name="TextBox 28"/>
          <p:cNvSpPr txBox="1"/>
          <p:nvPr/>
        </p:nvSpPr>
        <p:spPr>
          <a:xfrm>
            <a:off x="8861230" y="2435374"/>
            <a:ext cx="1176432" cy="345926"/>
          </a:xfrm>
          <a:prstGeom prst="rect">
            <a:avLst/>
          </a:prstGeom>
        </p:spPr>
        <p:txBody>
          <a:bodyPr wrap="square" lIns="0" tIns="0" rIns="0" bIns="0" rtlCol="0" anchor="t">
            <a:spAutoFit/>
          </a:bodyPr>
          <a:lstStyle/>
          <a:p>
            <a:pPr algn="l">
              <a:lnSpc>
                <a:spcPts val="2600"/>
              </a:lnSpc>
              <a:spcBef>
                <a:spcPct val="0"/>
              </a:spcBef>
            </a:pPr>
            <a:r>
              <a:rPr lang="en-US" sz="2000" b="1" dirty="0">
                <a:solidFill>
                  <a:srgbClr val="1C5739"/>
                </a:solidFill>
                <a:latin typeface="Poppins Semi-Bold"/>
                <a:ea typeface="Poppins Semi-Bold"/>
                <a:cs typeface="Poppins Semi-Bold"/>
                <a:sym typeface="Poppins Semi-Bold"/>
              </a:rPr>
              <a:t>BDS5</a:t>
            </a:r>
          </a:p>
        </p:txBody>
      </p:sp>
      <p:sp>
        <p:nvSpPr>
          <p:cNvPr id="29" name="TextBox 29"/>
          <p:cNvSpPr txBox="1"/>
          <p:nvPr/>
        </p:nvSpPr>
        <p:spPr>
          <a:xfrm>
            <a:off x="8861230" y="3531911"/>
            <a:ext cx="678888" cy="345926"/>
          </a:xfrm>
          <a:prstGeom prst="rect">
            <a:avLst/>
          </a:prstGeom>
        </p:spPr>
        <p:txBody>
          <a:bodyPr wrap="square" lIns="0" tIns="0" rIns="0" bIns="0" rtlCol="0" anchor="t">
            <a:spAutoFit/>
          </a:bodyPr>
          <a:lstStyle/>
          <a:p>
            <a:pPr algn="l">
              <a:lnSpc>
                <a:spcPts val="2600"/>
              </a:lnSpc>
              <a:spcBef>
                <a:spcPct val="0"/>
              </a:spcBef>
            </a:pPr>
            <a:r>
              <a:rPr lang="en-US" sz="2000" b="1">
                <a:solidFill>
                  <a:srgbClr val="1C5739"/>
                </a:solidFill>
                <a:latin typeface="Poppins Semi-Bold"/>
                <a:ea typeface="Poppins Semi-Bold"/>
                <a:cs typeface="Poppins Semi-Bold"/>
                <a:sym typeface="Poppins Semi-Bold"/>
              </a:rPr>
              <a:t>SM</a:t>
            </a:r>
          </a:p>
        </p:txBody>
      </p:sp>
      <p:sp>
        <p:nvSpPr>
          <p:cNvPr id="30" name="TextBox 30"/>
          <p:cNvSpPr txBox="1"/>
          <p:nvPr/>
        </p:nvSpPr>
        <p:spPr>
          <a:xfrm>
            <a:off x="10863021" y="2406246"/>
            <a:ext cx="527745" cy="333425"/>
          </a:xfrm>
          <a:prstGeom prst="rect">
            <a:avLst/>
          </a:prstGeom>
        </p:spPr>
        <p:txBody>
          <a:bodyPr lIns="0" tIns="0" rIns="0" bIns="0" rtlCol="0" anchor="t">
            <a:spAutoFit/>
          </a:bodyPr>
          <a:lstStyle/>
          <a:p>
            <a:pPr>
              <a:lnSpc>
                <a:spcPts val="2600"/>
              </a:lnSpc>
              <a:spcBef>
                <a:spcPct val="0"/>
              </a:spcBef>
            </a:pPr>
            <a:r>
              <a:rPr lang="en-US" sz="2000" dirty="0">
                <a:solidFill>
                  <a:srgbClr val="000000"/>
                </a:solidFill>
                <a:latin typeface="Poppins" pitchFamily="2" charset="0"/>
                <a:ea typeface="Poppins Medium"/>
                <a:cs typeface="Poppins" pitchFamily="2" charset="0"/>
                <a:sym typeface="Poppins Medium"/>
              </a:rPr>
              <a:t>97.6</a:t>
            </a:r>
          </a:p>
        </p:txBody>
      </p:sp>
      <p:sp>
        <p:nvSpPr>
          <p:cNvPr id="31" name="TextBox 31"/>
          <p:cNvSpPr txBox="1"/>
          <p:nvPr/>
        </p:nvSpPr>
        <p:spPr>
          <a:xfrm>
            <a:off x="10863021" y="3531911"/>
            <a:ext cx="527000" cy="333425"/>
          </a:xfrm>
          <a:prstGeom prst="rect">
            <a:avLst/>
          </a:prstGeom>
        </p:spPr>
        <p:txBody>
          <a:bodyPr lIns="0" tIns="0" rIns="0" bIns="0" rtlCol="0" anchor="t">
            <a:spAutoFit/>
          </a:bodyPr>
          <a:lstStyle/>
          <a:p>
            <a:pPr>
              <a:lnSpc>
                <a:spcPts val="2600"/>
              </a:lnSpc>
              <a:spcBef>
                <a:spcPct val="0"/>
              </a:spcBef>
            </a:pPr>
            <a:r>
              <a:rPr lang="en-US" sz="2000">
                <a:solidFill>
                  <a:srgbClr val="000000"/>
                </a:solidFill>
                <a:latin typeface="Poppins" pitchFamily="2" charset="0"/>
                <a:ea typeface="Poppins Medium"/>
                <a:cs typeface="Poppins" pitchFamily="2" charset="0"/>
                <a:sym typeface="Poppins Medium"/>
              </a:rPr>
              <a:t>97.5</a:t>
            </a:r>
          </a:p>
        </p:txBody>
      </p:sp>
      <p:sp>
        <p:nvSpPr>
          <p:cNvPr id="32" name="TextBox 32"/>
          <p:cNvSpPr txBox="1"/>
          <p:nvPr/>
        </p:nvSpPr>
        <p:spPr>
          <a:xfrm>
            <a:off x="13501914" y="2406246"/>
            <a:ext cx="476399" cy="333425"/>
          </a:xfrm>
          <a:prstGeom prst="rect">
            <a:avLst/>
          </a:prstGeom>
        </p:spPr>
        <p:txBody>
          <a:bodyPr lIns="0" tIns="0" rIns="0" bIns="0" rtlCol="0" anchor="t">
            <a:spAutoFit/>
          </a:bodyPr>
          <a:lstStyle/>
          <a:p>
            <a:pPr>
              <a:lnSpc>
                <a:spcPts val="2600"/>
              </a:lnSpc>
              <a:spcBef>
                <a:spcPct val="0"/>
              </a:spcBef>
            </a:pPr>
            <a:r>
              <a:rPr lang="en-US" sz="2000">
                <a:solidFill>
                  <a:srgbClr val="000000"/>
                </a:solidFill>
                <a:latin typeface="Poppins" pitchFamily="2" charset="0"/>
                <a:ea typeface="Poppins Medium"/>
                <a:cs typeface="Poppins" pitchFamily="2" charset="0"/>
                <a:sym typeface="Poppins Medium"/>
              </a:rPr>
              <a:t>8.41</a:t>
            </a:r>
          </a:p>
        </p:txBody>
      </p:sp>
      <p:sp>
        <p:nvSpPr>
          <p:cNvPr id="33" name="TextBox 33"/>
          <p:cNvSpPr txBox="1"/>
          <p:nvPr/>
        </p:nvSpPr>
        <p:spPr>
          <a:xfrm>
            <a:off x="13501914" y="3531911"/>
            <a:ext cx="474166" cy="333425"/>
          </a:xfrm>
          <a:prstGeom prst="rect">
            <a:avLst/>
          </a:prstGeom>
        </p:spPr>
        <p:txBody>
          <a:bodyPr lIns="0" tIns="0" rIns="0" bIns="0" rtlCol="0" anchor="t">
            <a:spAutoFit/>
          </a:bodyPr>
          <a:lstStyle/>
          <a:p>
            <a:pPr>
              <a:lnSpc>
                <a:spcPts val="2600"/>
              </a:lnSpc>
              <a:spcBef>
                <a:spcPct val="0"/>
              </a:spcBef>
            </a:pPr>
            <a:r>
              <a:rPr lang="en-US" sz="2000">
                <a:solidFill>
                  <a:srgbClr val="000000"/>
                </a:solidFill>
                <a:latin typeface="Poppins" pitchFamily="2" charset="0"/>
                <a:ea typeface="Poppins Medium"/>
                <a:cs typeface="Poppins" pitchFamily="2" charset="0"/>
                <a:sym typeface="Poppins Medium"/>
              </a:rPr>
              <a:t>8.81</a:t>
            </a:r>
          </a:p>
        </p:txBody>
      </p:sp>
      <p:sp>
        <p:nvSpPr>
          <p:cNvPr id="34" name="TextBox 34"/>
          <p:cNvSpPr txBox="1"/>
          <p:nvPr/>
        </p:nvSpPr>
        <p:spPr>
          <a:xfrm>
            <a:off x="8861230" y="4650101"/>
            <a:ext cx="719115" cy="345926"/>
          </a:xfrm>
          <a:prstGeom prst="rect">
            <a:avLst/>
          </a:prstGeom>
        </p:spPr>
        <p:txBody>
          <a:bodyPr wrap="square" lIns="0" tIns="0" rIns="0" bIns="0" rtlCol="0" anchor="t">
            <a:spAutoFit/>
          </a:bodyPr>
          <a:lstStyle/>
          <a:p>
            <a:pPr algn="l">
              <a:lnSpc>
                <a:spcPts val="2600"/>
              </a:lnSpc>
              <a:spcBef>
                <a:spcPct val="0"/>
              </a:spcBef>
            </a:pPr>
            <a:r>
              <a:rPr lang="en-US" sz="2000" b="1">
                <a:solidFill>
                  <a:srgbClr val="1C5739"/>
                </a:solidFill>
                <a:latin typeface="Poppins Semi-Bold"/>
                <a:ea typeface="Poppins Semi-Bold"/>
                <a:cs typeface="Poppins Semi-Bold"/>
                <a:sym typeface="Poppins Semi-Bold"/>
              </a:rPr>
              <a:t>Nkj</a:t>
            </a:r>
          </a:p>
        </p:txBody>
      </p:sp>
      <p:sp>
        <p:nvSpPr>
          <p:cNvPr id="35" name="TextBox 35"/>
          <p:cNvSpPr txBox="1"/>
          <p:nvPr/>
        </p:nvSpPr>
        <p:spPr>
          <a:xfrm>
            <a:off x="10863021" y="4650101"/>
            <a:ext cx="528489" cy="333425"/>
          </a:xfrm>
          <a:prstGeom prst="rect">
            <a:avLst/>
          </a:prstGeom>
        </p:spPr>
        <p:txBody>
          <a:bodyPr lIns="0" tIns="0" rIns="0" bIns="0" rtlCol="0" anchor="t">
            <a:spAutoFit/>
          </a:bodyPr>
          <a:lstStyle/>
          <a:p>
            <a:pPr>
              <a:lnSpc>
                <a:spcPts val="2600"/>
              </a:lnSpc>
              <a:spcBef>
                <a:spcPct val="0"/>
              </a:spcBef>
            </a:pPr>
            <a:r>
              <a:rPr lang="en-US" sz="2000">
                <a:solidFill>
                  <a:srgbClr val="000000"/>
                </a:solidFill>
                <a:latin typeface="Poppins" pitchFamily="2" charset="0"/>
                <a:ea typeface="Poppins Medium"/>
                <a:cs typeface="Poppins" pitchFamily="2" charset="0"/>
                <a:sym typeface="Poppins Medium"/>
              </a:rPr>
              <a:t>87.6</a:t>
            </a:r>
          </a:p>
        </p:txBody>
      </p:sp>
      <p:sp>
        <p:nvSpPr>
          <p:cNvPr id="36" name="TextBox 36"/>
          <p:cNvSpPr txBox="1"/>
          <p:nvPr/>
        </p:nvSpPr>
        <p:spPr>
          <a:xfrm>
            <a:off x="13501914" y="4650101"/>
            <a:ext cx="463748" cy="333425"/>
          </a:xfrm>
          <a:prstGeom prst="rect">
            <a:avLst/>
          </a:prstGeom>
        </p:spPr>
        <p:txBody>
          <a:bodyPr lIns="0" tIns="0" rIns="0" bIns="0" rtlCol="0" anchor="t">
            <a:spAutoFit/>
          </a:bodyPr>
          <a:lstStyle/>
          <a:p>
            <a:pPr>
              <a:lnSpc>
                <a:spcPts val="2600"/>
              </a:lnSpc>
              <a:spcBef>
                <a:spcPct val="0"/>
              </a:spcBef>
            </a:pPr>
            <a:r>
              <a:rPr lang="en-US" sz="2000">
                <a:solidFill>
                  <a:srgbClr val="000000"/>
                </a:solidFill>
                <a:latin typeface="Poppins" pitchFamily="2" charset="0"/>
                <a:ea typeface="Poppins Medium"/>
                <a:cs typeface="Poppins" pitchFamily="2" charset="0"/>
                <a:sym typeface="Poppins Medium"/>
              </a:rPr>
              <a:t>10.3</a:t>
            </a:r>
          </a:p>
        </p:txBody>
      </p:sp>
      <p:sp>
        <p:nvSpPr>
          <p:cNvPr id="37" name="TextBox 37"/>
          <p:cNvSpPr txBox="1"/>
          <p:nvPr/>
        </p:nvSpPr>
        <p:spPr>
          <a:xfrm>
            <a:off x="8861230" y="2949846"/>
            <a:ext cx="1240068" cy="345926"/>
          </a:xfrm>
          <a:prstGeom prst="rect">
            <a:avLst/>
          </a:prstGeom>
        </p:spPr>
        <p:txBody>
          <a:bodyPr wrap="square" lIns="0" tIns="0" rIns="0" bIns="0" rtlCol="0" anchor="t">
            <a:spAutoFit/>
          </a:bodyPr>
          <a:lstStyle/>
          <a:p>
            <a:pPr algn="l">
              <a:lnSpc>
                <a:spcPts val="2600"/>
              </a:lnSpc>
              <a:spcBef>
                <a:spcPct val="0"/>
              </a:spcBef>
            </a:pPr>
            <a:r>
              <a:rPr lang="en-US" sz="2000" b="1">
                <a:solidFill>
                  <a:srgbClr val="1C5739"/>
                </a:solidFill>
                <a:latin typeface="Poppins Semi-Bold"/>
                <a:ea typeface="Poppins Semi-Bold"/>
                <a:cs typeface="Poppins Semi-Bold"/>
                <a:sym typeface="Poppins Semi-Bold"/>
              </a:rPr>
              <a:t>ChDS</a:t>
            </a:r>
          </a:p>
        </p:txBody>
      </p:sp>
      <p:sp>
        <p:nvSpPr>
          <p:cNvPr id="38" name="TextBox 38"/>
          <p:cNvSpPr txBox="1"/>
          <p:nvPr/>
        </p:nvSpPr>
        <p:spPr>
          <a:xfrm>
            <a:off x="10863021" y="2949846"/>
            <a:ext cx="549027" cy="333425"/>
          </a:xfrm>
          <a:prstGeom prst="rect">
            <a:avLst/>
          </a:prstGeom>
        </p:spPr>
        <p:txBody>
          <a:bodyPr lIns="0" tIns="0" rIns="0" bIns="0" rtlCol="0" anchor="t">
            <a:spAutoFit/>
          </a:bodyPr>
          <a:lstStyle/>
          <a:p>
            <a:pPr>
              <a:lnSpc>
                <a:spcPts val="2600"/>
              </a:lnSpc>
              <a:spcBef>
                <a:spcPct val="0"/>
              </a:spcBef>
            </a:pPr>
            <a:r>
              <a:rPr lang="en-US" sz="2000">
                <a:solidFill>
                  <a:srgbClr val="000000"/>
                </a:solidFill>
                <a:latin typeface="Poppins" pitchFamily="2" charset="0"/>
                <a:ea typeface="Poppins Medium"/>
                <a:cs typeface="Poppins" pitchFamily="2" charset="0"/>
                <a:sym typeface="Poppins Medium"/>
              </a:rPr>
              <a:t>94.5</a:t>
            </a:r>
          </a:p>
        </p:txBody>
      </p:sp>
      <p:sp>
        <p:nvSpPr>
          <p:cNvPr id="39" name="TextBox 39"/>
          <p:cNvSpPr txBox="1"/>
          <p:nvPr/>
        </p:nvSpPr>
        <p:spPr>
          <a:xfrm>
            <a:off x="13501914" y="2949846"/>
            <a:ext cx="516285" cy="333425"/>
          </a:xfrm>
          <a:prstGeom prst="rect">
            <a:avLst/>
          </a:prstGeom>
        </p:spPr>
        <p:txBody>
          <a:bodyPr lIns="0" tIns="0" rIns="0" bIns="0" rtlCol="0" anchor="t">
            <a:spAutoFit/>
          </a:bodyPr>
          <a:lstStyle/>
          <a:p>
            <a:pPr>
              <a:lnSpc>
                <a:spcPts val="2600"/>
              </a:lnSpc>
              <a:spcBef>
                <a:spcPct val="0"/>
              </a:spcBef>
            </a:pPr>
            <a:r>
              <a:rPr lang="en-US" sz="2000" dirty="0">
                <a:solidFill>
                  <a:srgbClr val="000000"/>
                </a:solidFill>
                <a:latin typeface="Poppins" pitchFamily="2" charset="0"/>
                <a:ea typeface="Poppins Medium"/>
                <a:cs typeface="Poppins" pitchFamily="2" charset="0"/>
                <a:sym typeface="Poppins Medium"/>
              </a:rPr>
              <a:t>37.8</a:t>
            </a:r>
          </a:p>
        </p:txBody>
      </p:sp>
      <p:sp>
        <p:nvSpPr>
          <p:cNvPr id="40" name="TextBox 40"/>
          <p:cNvSpPr txBox="1"/>
          <p:nvPr/>
        </p:nvSpPr>
        <p:spPr>
          <a:xfrm>
            <a:off x="8861230" y="4096281"/>
            <a:ext cx="548320" cy="345926"/>
          </a:xfrm>
          <a:prstGeom prst="rect">
            <a:avLst/>
          </a:prstGeom>
        </p:spPr>
        <p:txBody>
          <a:bodyPr wrap="square" lIns="0" tIns="0" rIns="0" bIns="0" rtlCol="0" anchor="t">
            <a:spAutoFit/>
          </a:bodyPr>
          <a:lstStyle/>
          <a:p>
            <a:pPr algn="l">
              <a:lnSpc>
                <a:spcPts val="2600"/>
              </a:lnSpc>
              <a:spcBef>
                <a:spcPct val="0"/>
              </a:spcBef>
            </a:pPr>
            <a:r>
              <a:rPr lang="en-US" sz="2000" b="1">
                <a:solidFill>
                  <a:srgbClr val="1C5739"/>
                </a:solidFill>
                <a:latin typeface="Poppins Semi-Bold"/>
                <a:ea typeface="Poppins Semi-Bold"/>
                <a:cs typeface="Poppins Semi-Bold"/>
                <a:sym typeface="Poppins Semi-Bold"/>
              </a:rPr>
              <a:t>SS</a:t>
            </a:r>
          </a:p>
        </p:txBody>
      </p:sp>
      <p:sp>
        <p:nvSpPr>
          <p:cNvPr id="41" name="TextBox 41"/>
          <p:cNvSpPr txBox="1"/>
          <p:nvPr/>
        </p:nvSpPr>
        <p:spPr>
          <a:xfrm>
            <a:off x="10863021" y="4058181"/>
            <a:ext cx="527000" cy="333425"/>
          </a:xfrm>
          <a:prstGeom prst="rect">
            <a:avLst/>
          </a:prstGeom>
        </p:spPr>
        <p:txBody>
          <a:bodyPr lIns="0" tIns="0" rIns="0" bIns="0" rtlCol="0" anchor="t">
            <a:spAutoFit/>
          </a:bodyPr>
          <a:lstStyle/>
          <a:p>
            <a:pPr>
              <a:lnSpc>
                <a:spcPts val="2600"/>
              </a:lnSpc>
              <a:spcBef>
                <a:spcPct val="0"/>
              </a:spcBef>
            </a:pPr>
            <a:r>
              <a:rPr lang="en-US" sz="2000">
                <a:solidFill>
                  <a:srgbClr val="000000"/>
                </a:solidFill>
                <a:latin typeface="Poppins" pitchFamily="2" charset="0"/>
                <a:ea typeface="Poppins Medium"/>
                <a:cs typeface="Poppins" pitchFamily="2" charset="0"/>
                <a:sym typeface="Poppins Medium"/>
              </a:rPr>
              <a:t>97.5</a:t>
            </a:r>
          </a:p>
        </p:txBody>
      </p:sp>
      <p:sp>
        <p:nvSpPr>
          <p:cNvPr id="42" name="TextBox 42"/>
          <p:cNvSpPr txBox="1"/>
          <p:nvPr/>
        </p:nvSpPr>
        <p:spPr>
          <a:xfrm>
            <a:off x="13501914" y="4058181"/>
            <a:ext cx="474166" cy="333425"/>
          </a:xfrm>
          <a:prstGeom prst="rect">
            <a:avLst/>
          </a:prstGeom>
        </p:spPr>
        <p:txBody>
          <a:bodyPr lIns="0" tIns="0" rIns="0" bIns="0" rtlCol="0" anchor="t">
            <a:spAutoFit/>
          </a:bodyPr>
          <a:lstStyle/>
          <a:p>
            <a:pPr>
              <a:lnSpc>
                <a:spcPts val="2600"/>
              </a:lnSpc>
              <a:spcBef>
                <a:spcPct val="0"/>
              </a:spcBef>
            </a:pPr>
            <a:r>
              <a:rPr lang="en-US" sz="2000">
                <a:solidFill>
                  <a:srgbClr val="000000"/>
                </a:solidFill>
                <a:latin typeface="Poppins" pitchFamily="2" charset="0"/>
                <a:ea typeface="Poppins Medium"/>
                <a:cs typeface="Poppins" pitchFamily="2" charset="0"/>
                <a:sym typeface="Poppins Medium"/>
              </a:rPr>
              <a:t>8.81</a:t>
            </a:r>
          </a:p>
        </p:txBody>
      </p:sp>
      <p:sp>
        <p:nvSpPr>
          <p:cNvPr id="43" name="TextBox 43"/>
          <p:cNvSpPr txBox="1"/>
          <p:nvPr/>
        </p:nvSpPr>
        <p:spPr>
          <a:xfrm>
            <a:off x="8861230" y="5215251"/>
            <a:ext cx="967391" cy="345926"/>
          </a:xfrm>
          <a:prstGeom prst="rect">
            <a:avLst/>
          </a:prstGeom>
        </p:spPr>
        <p:txBody>
          <a:bodyPr wrap="square" lIns="0" tIns="0" rIns="0" bIns="0" rtlCol="0" anchor="t">
            <a:spAutoFit/>
          </a:bodyPr>
          <a:lstStyle/>
          <a:p>
            <a:pPr algn="l">
              <a:lnSpc>
                <a:spcPts val="2600"/>
              </a:lnSpc>
              <a:spcBef>
                <a:spcPct val="0"/>
              </a:spcBef>
            </a:pPr>
            <a:r>
              <a:rPr lang="en-US" sz="2000" b="1">
                <a:solidFill>
                  <a:srgbClr val="1C5739"/>
                </a:solidFill>
                <a:latin typeface="Poppins Semi-Bold"/>
                <a:ea typeface="Poppins Semi-Bold"/>
                <a:cs typeface="Poppins Semi-Bold"/>
                <a:sym typeface="Poppins Semi-Bold"/>
              </a:rPr>
              <a:t>Ntot</a:t>
            </a:r>
          </a:p>
        </p:txBody>
      </p:sp>
      <p:sp>
        <p:nvSpPr>
          <p:cNvPr id="44" name="TextBox 44"/>
          <p:cNvSpPr txBox="1"/>
          <p:nvPr/>
        </p:nvSpPr>
        <p:spPr>
          <a:xfrm>
            <a:off x="10889792" y="5215251"/>
            <a:ext cx="474948" cy="333425"/>
          </a:xfrm>
          <a:prstGeom prst="rect">
            <a:avLst/>
          </a:prstGeom>
        </p:spPr>
        <p:txBody>
          <a:bodyPr lIns="0" tIns="0" rIns="0" bIns="0" rtlCol="0" anchor="t">
            <a:spAutoFit/>
          </a:bodyPr>
          <a:lstStyle/>
          <a:p>
            <a:pPr>
              <a:lnSpc>
                <a:spcPts val="2600"/>
              </a:lnSpc>
              <a:spcBef>
                <a:spcPct val="0"/>
              </a:spcBef>
            </a:pPr>
            <a:r>
              <a:rPr lang="en-US" sz="2000" dirty="0">
                <a:solidFill>
                  <a:srgbClr val="000000"/>
                </a:solidFill>
                <a:latin typeface="Poppins" pitchFamily="2" charset="0"/>
                <a:ea typeface="Poppins Medium"/>
                <a:cs typeface="Poppins" pitchFamily="2" charset="0"/>
                <a:sym typeface="Poppins Medium"/>
              </a:rPr>
              <a:t>80.1</a:t>
            </a:r>
          </a:p>
        </p:txBody>
      </p:sp>
      <p:sp>
        <p:nvSpPr>
          <p:cNvPr id="45" name="TextBox 45"/>
          <p:cNvSpPr txBox="1"/>
          <p:nvPr/>
        </p:nvSpPr>
        <p:spPr>
          <a:xfrm>
            <a:off x="13501710" y="5215251"/>
            <a:ext cx="464158" cy="333425"/>
          </a:xfrm>
          <a:prstGeom prst="rect">
            <a:avLst/>
          </a:prstGeom>
        </p:spPr>
        <p:txBody>
          <a:bodyPr lIns="0" tIns="0" rIns="0" bIns="0" rtlCol="0" anchor="t">
            <a:spAutoFit/>
          </a:bodyPr>
          <a:lstStyle/>
          <a:p>
            <a:pPr>
              <a:lnSpc>
                <a:spcPts val="2600"/>
              </a:lnSpc>
              <a:spcBef>
                <a:spcPct val="0"/>
              </a:spcBef>
            </a:pPr>
            <a:r>
              <a:rPr lang="en-US" sz="2000">
                <a:solidFill>
                  <a:srgbClr val="000000"/>
                </a:solidFill>
                <a:latin typeface="Poppins" pitchFamily="2" charset="0"/>
                <a:ea typeface="Poppins Medium"/>
                <a:cs typeface="Poppins" pitchFamily="2" charset="0"/>
                <a:sym typeface="Poppins Medium"/>
              </a:rPr>
              <a:t>16.3</a:t>
            </a:r>
          </a:p>
        </p:txBody>
      </p:sp>
      <p:sp>
        <p:nvSpPr>
          <p:cNvPr id="46" name="TextBox 46"/>
          <p:cNvSpPr txBox="1"/>
          <p:nvPr/>
        </p:nvSpPr>
        <p:spPr>
          <a:xfrm>
            <a:off x="8861230" y="5780401"/>
            <a:ext cx="636026" cy="345926"/>
          </a:xfrm>
          <a:prstGeom prst="rect">
            <a:avLst/>
          </a:prstGeom>
        </p:spPr>
        <p:txBody>
          <a:bodyPr wrap="square" lIns="0" tIns="0" rIns="0" bIns="0" rtlCol="0" anchor="t">
            <a:spAutoFit/>
          </a:bodyPr>
          <a:lstStyle/>
          <a:p>
            <a:pPr algn="l">
              <a:lnSpc>
                <a:spcPts val="2600"/>
              </a:lnSpc>
              <a:spcBef>
                <a:spcPct val="0"/>
              </a:spcBef>
            </a:pPr>
            <a:r>
              <a:rPr lang="en-US" sz="2000" b="1">
                <a:solidFill>
                  <a:srgbClr val="1C5739"/>
                </a:solidFill>
                <a:latin typeface="Poppins Semi-Bold"/>
                <a:ea typeface="Poppins Semi-Bold"/>
                <a:cs typeface="Poppins Semi-Bold"/>
                <a:sym typeface="Poppins Semi-Bold"/>
              </a:rPr>
              <a:t>Nb</a:t>
            </a:r>
          </a:p>
        </p:txBody>
      </p:sp>
      <p:sp>
        <p:nvSpPr>
          <p:cNvPr id="47" name="TextBox 47"/>
          <p:cNvSpPr txBox="1"/>
          <p:nvPr/>
        </p:nvSpPr>
        <p:spPr>
          <a:xfrm>
            <a:off x="10889792" y="5780401"/>
            <a:ext cx="474948" cy="333425"/>
          </a:xfrm>
          <a:prstGeom prst="rect">
            <a:avLst/>
          </a:prstGeom>
        </p:spPr>
        <p:txBody>
          <a:bodyPr lIns="0" tIns="0" rIns="0" bIns="0" rtlCol="0" anchor="t">
            <a:spAutoFit/>
          </a:bodyPr>
          <a:lstStyle/>
          <a:p>
            <a:pPr>
              <a:lnSpc>
                <a:spcPts val="2600"/>
              </a:lnSpc>
              <a:spcBef>
                <a:spcPct val="0"/>
              </a:spcBef>
            </a:pPr>
            <a:r>
              <a:rPr lang="en-US" sz="2000" dirty="0">
                <a:solidFill>
                  <a:srgbClr val="000000"/>
                </a:solidFill>
                <a:latin typeface="Poppins" pitchFamily="2" charset="0"/>
                <a:ea typeface="Poppins Medium"/>
                <a:cs typeface="Poppins" pitchFamily="2" charset="0"/>
                <a:sym typeface="Poppins Medium"/>
              </a:rPr>
              <a:t>80.1</a:t>
            </a:r>
          </a:p>
        </p:txBody>
      </p:sp>
      <p:sp>
        <p:nvSpPr>
          <p:cNvPr id="48" name="TextBox 48"/>
          <p:cNvSpPr txBox="1"/>
          <p:nvPr/>
        </p:nvSpPr>
        <p:spPr>
          <a:xfrm>
            <a:off x="13501710" y="5780401"/>
            <a:ext cx="464158" cy="333425"/>
          </a:xfrm>
          <a:prstGeom prst="rect">
            <a:avLst/>
          </a:prstGeom>
        </p:spPr>
        <p:txBody>
          <a:bodyPr lIns="0" tIns="0" rIns="0" bIns="0" rtlCol="0" anchor="t">
            <a:spAutoFit/>
          </a:bodyPr>
          <a:lstStyle/>
          <a:p>
            <a:pPr>
              <a:lnSpc>
                <a:spcPts val="2600"/>
              </a:lnSpc>
              <a:spcBef>
                <a:spcPct val="0"/>
              </a:spcBef>
            </a:pPr>
            <a:r>
              <a:rPr lang="en-US" sz="2000">
                <a:solidFill>
                  <a:srgbClr val="000000"/>
                </a:solidFill>
                <a:latin typeface="Poppins" pitchFamily="2" charset="0"/>
                <a:ea typeface="Poppins Medium"/>
                <a:cs typeface="Poppins" pitchFamily="2" charset="0"/>
                <a:sym typeface="Poppins Medium"/>
              </a:rPr>
              <a:t>16.3</a:t>
            </a:r>
          </a:p>
        </p:txBody>
      </p:sp>
      <p:sp>
        <p:nvSpPr>
          <p:cNvPr id="49" name="TextBox 49"/>
          <p:cNvSpPr txBox="1"/>
          <p:nvPr/>
        </p:nvSpPr>
        <p:spPr>
          <a:xfrm>
            <a:off x="8899329" y="6345551"/>
            <a:ext cx="578985" cy="345926"/>
          </a:xfrm>
          <a:prstGeom prst="rect">
            <a:avLst/>
          </a:prstGeom>
        </p:spPr>
        <p:txBody>
          <a:bodyPr wrap="square" lIns="0" tIns="0" rIns="0" bIns="0" rtlCol="0" anchor="t">
            <a:spAutoFit/>
          </a:bodyPr>
          <a:lstStyle/>
          <a:p>
            <a:pPr algn="l">
              <a:lnSpc>
                <a:spcPts val="2600"/>
              </a:lnSpc>
              <a:spcBef>
                <a:spcPct val="0"/>
              </a:spcBef>
            </a:pPr>
            <a:r>
              <a:rPr lang="en-US" sz="2000" b="1">
                <a:solidFill>
                  <a:srgbClr val="1C5739"/>
                </a:solidFill>
                <a:latin typeface="Poppins Semi-Bold"/>
                <a:ea typeface="Poppins Semi-Bold"/>
                <a:cs typeface="Poppins Semi-Bold"/>
                <a:sym typeface="Poppins Semi-Bold"/>
              </a:rPr>
              <a:t>Pb</a:t>
            </a:r>
          </a:p>
        </p:txBody>
      </p:sp>
      <p:sp>
        <p:nvSpPr>
          <p:cNvPr id="50" name="TextBox 50"/>
          <p:cNvSpPr txBox="1"/>
          <p:nvPr/>
        </p:nvSpPr>
        <p:spPr>
          <a:xfrm>
            <a:off x="10853236" y="6345551"/>
            <a:ext cx="548060" cy="333425"/>
          </a:xfrm>
          <a:prstGeom prst="rect">
            <a:avLst/>
          </a:prstGeom>
        </p:spPr>
        <p:txBody>
          <a:bodyPr lIns="0" tIns="0" rIns="0" bIns="0" rtlCol="0" anchor="t">
            <a:spAutoFit/>
          </a:bodyPr>
          <a:lstStyle/>
          <a:p>
            <a:pPr>
              <a:lnSpc>
                <a:spcPts val="2600"/>
              </a:lnSpc>
              <a:spcBef>
                <a:spcPct val="0"/>
              </a:spcBef>
            </a:pPr>
            <a:r>
              <a:rPr lang="en-US" sz="2000" dirty="0">
                <a:solidFill>
                  <a:srgbClr val="000000"/>
                </a:solidFill>
                <a:latin typeface="Poppins" pitchFamily="2" charset="0"/>
                <a:ea typeface="Poppins Medium"/>
                <a:cs typeface="Poppins" pitchFamily="2" charset="0"/>
                <a:sym typeface="Poppins Medium"/>
              </a:rPr>
              <a:t>80.8</a:t>
            </a:r>
          </a:p>
        </p:txBody>
      </p:sp>
      <p:sp>
        <p:nvSpPr>
          <p:cNvPr id="51" name="TextBox 51"/>
          <p:cNvSpPr txBox="1"/>
          <p:nvPr/>
        </p:nvSpPr>
        <p:spPr>
          <a:xfrm>
            <a:off x="13496036" y="6345551"/>
            <a:ext cx="475506" cy="333425"/>
          </a:xfrm>
          <a:prstGeom prst="rect">
            <a:avLst/>
          </a:prstGeom>
        </p:spPr>
        <p:txBody>
          <a:bodyPr lIns="0" tIns="0" rIns="0" bIns="0" rtlCol="0" anchor="t">
            <a:spAutoFit/>
          </a:bodyPr>
          <a:lstStyle/>
          <a:p>
            <a:pPr>
              <a:lnSpc>
                <a:spcPts val="2600"/>
              </a:lnSpc>
              <a:spcBef>
                <a:spcPct val="0"/>
              </a:spcBef>
            </a:pPr>
            <a:r>
              <a:rPr lang="en-US" sz="2000">
                <a:solidFill>
                  <a:srgbClr val="000000"/>
                </a:solidFill>
                <a:latin typeface="Poppins" pitchFamily="2" charset="0"/>
                <a:ea typeface="Poppins Medium"/>
                <a:cs typeface="Poppins" pitchFamily="2" charset="0"/>
                <a:sym typeface="Poppins Medium"/>
              </a:rPr>
              <a:t>1.56</a:t>
            </a:r>
          </a:p>
        </p:txBody>
      </p:sp>
      <p:sp>
        <p:nvSpPr>
          <p:cNvPr id="52" name="TextBox 52"/>
          <p:cNvSpPr txBox="1"/>
          <p:nvPr/>
        </p:nvSpPr>
        <p:spPr>
          <a:xfrm>
            <a:off x="8861230" y="6910701"/>
            <a:ext cx="1281943" cy="345926"/>
          </a:xfrm>
          <a:prstGeom prst="rect">
            <a:avLst/>
          </a:prstGeom>
        </p:spPr>
        <p:txBody>
          <a:bodyPr wrap="square" lIns="0" tIns="0" rIns="0" bIns="0" rtlCol="0" anchor="t">
            <a:spAutoFit/>
          </a:bodyPr>
          <a:lstStyle/>
          <a:p>
            <a:pPr algn="l">
              <a:lnSpc>
                <a:spcPts val="2600"/>
              </a:lnSpc>
              <a:spcBef>
                <a:spcPct val="0"/>
              </a:spcBef>
            </a:pPr>
            <a:r>
              <a:rPr lang="en-US" sz="2000" b="1">
                <a:solidFill>
                  <a:srgbClr val="1C5739"/>
                </a:solidFill>
                <a:latin typeface="Poppins Semi-Bold"/>
                <a:ea typeface="Poppins Semi-Bold"/>
                <a:cs typeface="Poppins Semi-Bold"/>
                <a:sym typeface="Poppins Semi-Bold"/>
              </a:rPr>
              <a:t>NH4N</a:t>
            </a:r>
          </a:p>
        </p:txBody>
      </p:sp>
      <p:sp>
        <p:nvSpPr>
          <p:cNvPr id="53" name="TextBox 53"/>
          <p:cNvSpPr txBox="1"/>
          <p:nvPr/>
        </p:nvSpPr>
        <p:spPr>
          <a:xfrm>
            <a:off x="10820400" y="6910701"/>
            <a:ext cx="613730" cy="321883"/>
          </a:xfrm>
          <a:prstGeom prst="rect">
            <a:avLst/>
          </a:prstGeom>
        </p:spPr>
        <p:txBody>
          <a:bodyPr lIns="0" tIns="0" rIns="0" bIns="0" rtlCol="0" anchor="t">
            <a:spAutoFit/>
          </a:bodyPr>
          <a:lstStyle/>
          <a:p>
            <a:pPr>
              <a:lnSpc>
                <a:spcPts val="2600"/>
              </a:lnSpc>
              <a:spcBef>
                <a:spcPct val="0"/>
              </a:spcBef>
            </a:pPr>
            <a:r>
              <a:rPr lang="en-US" sz="2000" dirty="0">
                <a:solidFill>
                  <a:srgbClr val="000000"/>
                </a:solidFill>
                <a:latin typeface="Poppins" pitchFamily="2" charset="0"/>
                <a:ea typeface="Poppins Medium"/>
                <a:cs typeface="Poppins" pitchFamily="2" charset="0"/>
                <a:sym typeface="Poppins Medium"/>
              </a:rPr>
              <a:t>89.6 </a:t>
            </a:r>
          </a:p>
        </p:txBody>
      </p:sp>
      <p:sp>
        <p:nvSpPr>
          <p:cNvPr id="54" name="TextBox 54"/>
          <p:cNvSpPr txBox="1"/>
          <p:nvPr/>
        </p:nvSpPr>
        <p:spPr>
          <a:xfrm>
            <a:off x="13487400" y="6910701"/>
            <a:ext cx="387697" cy="333425"/>
          </a:xfrm>
          <a:prstGeom prst="rect">
            <a:avLst/>
          </a:prstGeom>
        </p:spPr>
        <p:txBody>
          <a:bodyPr lIns="0" tIns="0" rIns="0" bIns="0" rtlCol="0" anchor="t">
            <a:spAutoFit/>
          </a:bodyPr>
          <a:lstStyle/>
          <a:p>
            <a:pPr>
              <a:lnSpc>
                <a:spcPts val="2600"/>
              </a:lnSpc>
              <a:spcBef>
                <a:spcPct val="0"/>
              </a:spcBef>
            </a:pPr>
            <a:r>
              <a:rPr lang="en-US" sz="2000" dirty="0">
                <a:solidFill>
                  <a:srgbClr val="000000"/>
                </a:solidFill>
                <a:latin typeface="Poppins" pitchFamily="2" charset="0"/>
                <a:ea typeface="Poppins Medium"/>
                <a:cs typeface="Poppins" pitchFamily="2" charset="0"/>
                <a:sym typeface="Poppins Medium"/>
              </a:rPr>
              <a:t>8.4</a:t>
            </a:r>
          </a:p>
        </p:txBody>
      </p:sp>
      <p:sp>
        <p:nvSpPr>
          <p:cNvPr id="55" name="TextBox 55"/>
          <p:cNvSpPr txBox="1"/>
          <p:nvPr/>
        </p:nvSpPr>
        <p:spPr>
          <a:xfrm>
            <a:off x="8861230" y="7475851"/>
            <a:ext cx="1273370" cy="345926"/>
          </a:xfrm>
          <a:prstGeom prst="rect">
            <a:avLst/>
          </a:prstGeom>
        </p:spPr>
        <p:txBody>
          <a:bodyPr wrap="square" lIns="0" tIns="0" rIns="0" bIns="0" rtlCol="0" anchor="t">
            <a:spAutoFit/>
          </a:bodyPr>
          <a:lstStyle/>
          <a:p>
            <a:pPr algn="l">
              <a:lnSpc>
                <a:spcPts val="2600"/>
              </a:lnSpc>
              <a:spcBef>
                <a:spcPct val="0"/>
              </a:spcBef>
            </a:pPr>
            <a:r>
              <a:rPr lang="en-US" sz="2000" b="1">
                <a:solidFill>
                  <a:srgbClr val="1C5739"/>
                </a:solidFill>
                <a:latin typeface="Poppins Semi-Bold"/>
                <a:ea typeface="Poppins Semi-Bold"/>
                <a:cs typeface="Poppins Semi-Bold"/>
                <a:sym typeface="Poppins Semi-Bold"/>
              </a:rPr>
              <a:t>NO2N</a:t>
            </a:r>
          </a:p>
        </p:txBody>
      </p:sp>
      <p:sp>
        <p:nvSpPr>
          <p:cNvPr id="56" name="TextBox 56"/>
          <p:cNvSpPr txBox="1"/>
          <p:nvPr/>
        </p:nvSpPr>
        <p:spPr>
          <a:xfrm>
            <a:off x="11052944" y="7475851"/>
            <a:ext cx="148642" cy="321883"/>
          </a:xfrm>
          <a:prstGeom prst="rect">
            <a:avLst/>
          </a:prstGeom>
        </p:spPr>
        <p:txBody>
          <a:bodyPr lIns="0" tIns="0" rIns="0" bIns="0" rtlCol="0" anchor="t">
            <a:spAutoFit/>
          </a:bodyPr>
          <a:lstStyle/>
          <a:p>
            <a:pPr>
              <a:lnSpc>
                <a:spcPts val="2600"/>
              </a:lnSpc>
              <a:spcBef>
                <a:spcPct val="0"/>
              </a:spcBef>
            </a:pPr>
            <a:r>
              <a:rPr lang="en-US" sz="2000" b="1" dirty="0">
                <a:solidFill>
                  <a:srgbClr val="000000"/>
                </a:solidFill>
                <a:latin typeface="Poppins Medium"/>
                <a:ea typeface="Poppins Medium"/>
                <a:cs typeface="Poppins Medium"/>
                <a:sym typeface="Poppins Medium"/>
              </a:rPr>
              <a:t>-</a:t>
            </a:r>
          </a:p>
        </p:txBody>
      </p:sp>
      <p:sp>
        <p:nvSpPr>
          <p:cNvPr id="57" name="TextBox 57"/>
          <p:cNvSpPr txBox="1"/>
          <p:nvPr/>
        </p:nvSpPr>
        <p:spPr>
          <a:xfrm>
            <a:off x="13471178" y="7475851"/>
            <a:ext cx="625822" cy="333425"/>
          </a:xfrm>
          <a:prstGeom prst="rect">
            <a:avLst/>
          </a:prstGeom>
        </p:spPr>
        <p:txBody>
          <a:bodyPr lIns="0" tIns="0" rIns="0" bIns="0" rtlCol="0" anchor="t">
            <a:spAutoFit/>
          </a:bodyPr>
          <a:lstStyle/>
          <a:p>
            <a:pPr>
              <a:lnSpc>
                <a:spcPts val="2600"/>
              </a:lnSpc>
              <a:spcBef>
                <a:spcPct val="0"/>
              </a:spcBef>
            </a:pPr>
            <a:r>
              <a:rPr lang="en-US" sz="2000" dirty="0">
                <a:solidFill>
                  <a:srgbClr val="000000"/>
                </a:solidFill>
                <a:latin typeface="Poppins" pitchFamily="2" charset="0"/>
                <a:ea typeface="Poppins Medium"/>
                <a:cs typeface="Poppins" pitchFamily="2" charset="0"/>
                <a:sym typeface="Poppins Medium"/>
              </a:rPr>
              <a:t>0.381</a:t>
            </a:r>
          </a:p>
        </p:txBody>
      </p:sp>
      <p:sp>
        <p:nvSpPr>
          <p:cNvPr id="58" name="TextBox 58"/>
          <p:cNvSpPr txBox="1"/>
          <p:nvPr/>
        </p:nvSpPr>
        <p:spPr>
          <a:xfrm>
            <a:off x="8861230" y="8041001"/>
            <a:ext cx="1284910" cy="345926"/>
          </a:xfrm>
          <a:prstGeom prst="rect">
            <a:avLst/>
          </a:prstGeom>
        </p:spPr>
        <p:txBody>
          <a:bodyPr wrap="square" lIns="0" tIns="0" rIns="0" bIns="0" rtlCol="0" anchor="t">
            <a:spAutoFit/>
          </a:bodyPr>
          <a:lstStyle/>
          <a:p>
            <a:pPr algn="l">
              <a:lnSpc>
                <a:spcPts val="2600"/>
              </a:lnSpc>
              <a:spcBef>
                <a:spcPct val="0"/>
              </a:spcBef>
            </a:pPr>
            <a:r>
              <a:rPr lang="en-US" sz="2000" b="1">
                <a:solidFill>
                  <a:srgbClr val="1C5739"/>
                </a:solidFill>
                <a:latin typeface="Poppins Semi-Bold"/>
                <a:ea typeface="Poppins Semi-Bold"/>
                <a:cs typeface="Poppins Semi-Bold"/>
                <a:sym typeface="Poppins Semi-Bold"/>
              </a:rPr>
              <a:t>NO3N</a:t>
            </a:r>
          </a:p>
        </p:txBody>
      </p:sp>
      <p:sp>
        <p:nvSpPr>
          <p:cNvPr id="59" name="TextBox 59"/>
          <p:cNvSpPr txBox="1"/>
          <p:nvPr/>
        </p:nvSpPr>
        <p:spPr>
          <a:xfrm>
            <a:off x="11052944" y="8041001"/>
            <a:ext cx="148642" cy="321883"/>
          </a:xfrm>
          <a:prstGeom prst="rect">
            <a:avLst/>
          </a:prstGeom>
        </p:spPr>
        <p:txBody>
          <a:bodyPr lIns="0" tIns="0" rIns="0" bIns="0" rtlCol="0" anchor="t">
            <a:spAutoFit/>
          </a:bodyPr>
          <a:lstStyle/>
          <a:p>
            <a:pPr>
              <a:lnSpc>
                <a:spcPts val="2600"/>
              </a:lnSpc>
              <a:spcBef>
                <a:spcPct val="0"/>
              </a:spcBef>
            </a:pPr>
            <a:r>
              <a:rPr lang="en-US" sz="2000" b="1" dirty="0">
                <a:solidFill>
                  <a:srgbClr val="000000"/>
                </a:solidFill>
                <a:latin typeface="Poppins Medium"/>
                <a:ea typeface="Poppins Medium"/>
                <a:cs typeface="Poppins Medium"/>
                <a:sym typeface="Poppins Medium"/>
              </a:rPr>
              <a:t>-</a:t>
            </a:r>
          </a:p>
        </p:txBody>
      </p:sp>
      <p:sp>
        <p:nvSpPr>
          <p:cNvPr id="60" name="TextBox 60"/>
          <p:cNvSpPr txBox="1"/>
          <p:nvPr/>
        </p:nvSpPr>
        <p:spPr>
          <a:xfrm>
            <a:off x="13487400" y="8041001"/>
            <a:ext cx="550850" cy="333425"/>
          </a:xfrm>
          <a:prstGeom prst="rect">
            <a:avLst/>
          </a:prstGeom>
        </p:spPr>
        <p:txBody>
          <a:bodyPr lIns="0" tIns="0" rIns="0" bIns="0" rtlCol="0" anchor="t">
            <a:spAutoFit/>
          </a:bodyPr>
          <a:lstStyle/>
          <a:p>
            <a:pPr>
              <a:lnSpc>
                <a:spcPts val="2600"/>
              </a:lnSpc>
              <a:spcBef>
                <a:spcPct val="0"/>
              </a:spcBef>
            </a:pPr>
            <a:r>
              <a:rPr lang="en-US" sz="2000" dirty="0">
                <a:solidFill>
                  <a:srgbClr val="000000"/>
                </a:solidFill>
                <a:latin typeface="Poppins" pitchFamily="2" charset="0"/>
                <a:ea typeface="Poppins Medium"/>
                <a:cs typeface="Poppins" pitchFamily="2" charset="0"/>
                <a:sym typeface="Poppins Medium"/>
              </a:rPr>
              <a:t>5.64</a:t>
            </a:r>
          </a:p>
        </p:txBody>
      </p:sp>
      <p:sp>
        <p:nvSpPr>
          <p:cNvPr id="61" name="Freeform 61"/>
          <p:cNvSpPr/>
          <p:nvPr/>
        </p:nvSpPr>
        <p:spPr>
          <a:xfrm>
            <a:off x="15110993" y="9095026"/>
            <a:ext cx="4687320" cy="4687320"/>
          </a:xfrm>
          <a:custGeom>
            <a:avLst/>
            <a:gdLst/>
            <a:ahLst/>
            <a:cxnLst/>
            <a:rect l="l" t="t" r="r" b="b"/>
            <a:pathLst>
              <a:path w="4687320" h="4687320">
                <a:moveTo>
                  <a:pt x="0" y="0"/>
                </a:moveTo>
                <a:lnTo>
                  <a:pt x="4687320" y="0"/>
                </a:lnTo>
                <a:lnTo>
                  <a:pt x="4687320" y="4687320"/>
                </a:lnTo>
                <a:lnTo>
                  <a:pt x="0" y="468732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grpSp>
        <p:nvGrpSpPr>
          <p:cNvPr id="62" name="Group 62"/>
          <p:cNvGrpSpPr/>
          <p:nvPr/>
        </p:nvGrpSpPr>
        <p:grpSpPr>
          <a:xfrm>
            <a:off x="17259300" y="7751162"/>
            <a:ext cx="2085109" cy="2085109"/>
            <a:chOff x="0" y="0"/>
            <a:chExt cx="812800" cy="812800"/>
          </a:xfrm>
        </p:grpSpPr>
        <p:sp>
          <p:nvSpPr>
            <p:cNvPr id="63" name="Freeform 6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C5739"/>
            </a:solidFill>
            <a:ln cap="sq">
              <a:noFill/>
              <a:prstDash val="solid"/>
              <a:miter/>
            </a:ln>
          </p:spPr>
        </p:sp>
        <p:sp>
          <p:nvSpPr>
            <p:cNvPr id="64" name="TextBox 64"/>
            <p:cNvSpPr txBox="1"/>
            <p:nvPr/>
          </p:nvSpPr>
          <p:spPr>
            <a:xfrm>
              <a:off x="76200" y="38100"/>
              <a:ext cx="660400" cy="698500"/>
            </a:xfrm>
            <a:prstGeom prst="rect">
              <a:avLst/>
            </a:prstGeom>
          </p:spPr>
          <p:txBody>
            <a:bodyPr lIns="50800" tIns="50800" rIns="50800" bIns="50800" rtlCol="0" anchor="ctr"/>
            <a:lstStyle/>
            <a:p>
              <a:pPr marL="0" lvl="0" indent="0" algn="ctr">
                <a:lnSpc>
                  <a:spcPts val="2859"/>
                </a:lnSpc>
                <a:spcBef>
                  <a:spcPct val="0"/>
                </a:spcBef>
              </a:pPr>
              <a:endParaRPr/>
            </a:p>
          </p:txBody>
        </p:sp>
      </p:grpSp>
      <p:grpSp>
        <p:nvGrpSpPr>
          <p:cNvPr id="65" name="Group 65"/>
          <p:cNvGrpSpPr/>
          <p:nvPr/>
        </p:nvGrpSpPr>
        <p:grpSpPr>
          <a:xfrm>
            <a:off x="289372" y="9668009"/>
            <a:ext cx="3960956" cy="3960956"/>
            <a:chOff x="0" y="0"/>
            <a:chExt cx="812800" cy="812800"/>
          </a:xfrm>
        </p:grpSpPr>
        <p:sp>
          <p:nvSpPr>
            <p:cNvPr id="66" name="Freeform 6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C5739">
                <a:alpha val="7843"/>
              </a:srgbClr>
            </a:solidFill>
            <a:ln cap="sq">
              <a:noFill/>
              <a:prstDash val="solid"/>
              <a:miter/>
            </a:ln>
          </p:spPr>
        </p:sp>
        <p:sp>
          <p:nvSpPr>
            <p:cNvPr id="67" name="TextBox 67"/>
            <p:cNvSpPr txBox="1"/>
            <p:nvPr/>
          </p:nvSpPr>
          <p:spPr>
            <a:xfrm>
              <a:off x="76200" y="38100"/>
              <a:ext cx="660400" cy="698500"/>
            </a:xfrm>
            <a:prstGeom prst="rect">
              <a:avLst/>
            </a:prstGeom>
          </p:spPr>
          <p:txBody>
            <a:bodyPr lIns="50800" tIns="50800" rIns="50800" bIns="50800" rtlCol="0" anchor="ctr"/>
            <a:lstStyle/>
            <a:p>
              <a:pPr marL="0" lvl="0" indent="0" algn="ctr">
                <a:lnSpc>
                  <a:spcPts val="2859"/>
                </a:lnSpc>
                <a:spcBef>
                  <a:spcPct val="0"/>
                </a:spcBef>
              </a:pPr>
              <a:endParaRPr/>
            </a:p>
          </p:txBody>
        </p:sp>
      </p:grpSp>
      <p:sp>
        <p:nvSpPr>
          <p:cNvPr id="68" name="Freeform 68"/>
          <p:cNvSpPr/>
          <p:nvPr/>
        </p:nvSpPr>
        <p:spPr>
          <a:xfrm>
            <a:off x="2622280" y="2555396"/>
            <a:ext cx="5464410" cy="6895155"/>
          </a:xfrm>
          <a:custGeom>
            <a:avLst/>
            <a:gdLst/>
            <a:ahLst/>
            <a:cxnLst/>
            <a:rect l="l" t="t" r="r" b="b"/>
            <a:pathLst>
              <a:path w="5464410" h="6895155">
                <a:moveTo>
                  <a:pt x="0" y="0"/>
                </a:moveTo>
                <a:lnTo>
                  <a:pt x="5464410" y="0"/>
                </a:lnTo>
                <a:lnTo>
                  <a:pt x="5464410" y="6895155"/>
                </a:lnTo>
                <a:lnTo>
                  <a:pt x="0" y="6895155"/>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69" name="Rectangle 68"/>
          <p:cNvSpPr/>
          <p:nvPr/>
        </p:nvSpPr>
        <p:spPr>
          <a:xfrm>
            <a:off x="2667000" y="6591300"/>
            <a:ext cx="304800" cy="1447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p:cNvSpPr/>
          <p:nvPr/>
        </p:nvSpPr>
        <p:spPr>
          <a:xfrm>
            <a:off x="7086600" y="6896100"/>
            <a:ext cx="304800" cy="1447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TextBox 30"/>
          <p:cNvSpPr txBox="1"/>
          <p:nvPr/>
        </p:nvSpPr>
        <p:spPr>
          <a:xfrm rot="16200000">
            <a:off x="1280094" y="5995567"/>
            <a:ext cx="2848572" cy="687239"/>
          </a:xfrm>
          <a:prstGeom prst="rect">
            <a:avLst/>
          </a:prstGeom>
        </p:spPr>
        <p:txBody>
          <a:bodyPr wrap="square" lIns="0" tIns="0" rIns="0" bIns="0" rtlCol="0" anchor="t">
            <a:spAutoFit/>
          </a:bodyPr>
          <a:lstStyle/>
          <a:p>
            <a:pPr algn="l">
              <a:lnSpc>
                <a:spcPts val="6051"/>
              </a:lnSpc>
            </a:pPr>
            <a:r>
              <a:rPr lang="en-US" sz="2400" dirty="0" smtClean="0">
                <a:latin typeface="Poppins" pitchFamily="2" charset="0"/>
                <a:ea typeface="Poppins Bold"/>
                <a:cs typeface="Poppins" pitchFamily="2" charset="0"/>
                <a:sym typeface="Poppins Bold"/>
              </a:rPr>
              <a:t>Inflow H2</a:t>
            </a:r>
            <a:endParaRPr lang="en-US" sz="2400" u="sng" dirty="0">
              <a:latin typeface="Poppins" pitchFamily="2" charset="0"/>
              <a:ea typeface="Poppins Bold"/>
              <a:cs typeface="Poppins" pitchFamily="2" charset="0"/>
              <a:sym typeface="Poppins Bold"/>
            </a:endParaRPr>
          </a:p>
        </p:txBody>
      </p:sp>
      <p:sp>
        <p:nvSpPr>
          <p:cNvPr id="72" name="TextBox 30"/>
          <p:cNvSpPr txBox="1"/>
          <p:nvPr/>
        </p:nvSpPr>
        <p:spPr>
          <a:xfrm rot="16200000">
            <a:off x="5701134" y="6536148"/>
            <a:ext cx="2848572" cy="672877"/>
          </a:xfrm>
          <a:prstGeom prst="rect">
            <a:avLst/>
          </a:prstGeom>
        </p:spPr>
        <p:txBody>
          <a:bodyPr wrap="square" lIns="0" tIns="0" rIns="0" bIns="0" rtlCol="0" anchor="t">
            <a:spAutoFit/>
          </a:bodyPr>
          <a:lstStyle/>
          <a:p>
            <a:pPr algn="l">
              <a:lnSpc>
                <a:spcPts val="6051"/>
              </a:lnSpc>
            </a:pPr>
            <a:r>
              <a:rPr lang="en-US" sz="2400" dirty="0" smtClean="0">
                <a:latin typeface="Poppins" pitchFamily="2" charset="0"/>
                <a:ea typeface="Poppins Bold"/>
                <a:cs typeface="Poppins" pitchFamily="2" charset="0"/>
                <a:sym typeface="Poppins Bold"/>
              </a:rPr>
              <a:t>Outflow H3</a:t>
            </a:r>
            <a:endParaRPr lang="en-US" sz="2400" u="sng" dirty="0">
              <a:latin typeface="Poppins" pitchFamily="2" charset="0"/>
              <a:ea typeface="Poppins Bold"/>
              <a:cs typeface="Poppins" pitchFamily="2" charset="0"/>
              <a:sym typeface="Poppins Bold"/>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408481" y="-2153153"/>
            <a:ext cx="4116356" cy="4116356"/>
          </a:xfrm>
          <a:custGeom>
            <a:avLst/>
            <a:gdLst/>
            <a:ahLst/>
            <a:cxnLst/>
            <a:rect l="l" t="t" r="r" b="b"/>
            <a:pathLst>
              <a:path w="4116356" h="4116356">
                <a:moveTo>
                  <a:pt x="0" y="0"/>
                </a:moveTo>
                <a:lnTo>
                  <a:pt x="4116355" y="0"/>
                </a:lnTo>
                <a:lnTo>
                  <a:pt x="4116355" y="4116356"/>
                </a:lnTo>
                <a:lnTo>
                  <a:pt x="0" y="4116356"/>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a:off x="-2602379" y="0"/>
            <a:ext cx="3256087" cy="3256087"/>
          </a:xfrm>
          <a:custGeom>
            <a:avLst/>
            <a:gdLst/>
            <a:ahLst/>
            <a:cxnLst/>
            <a:rect l="l" t="t" r="r" b="b"/>
            <a:pathLst>
              <a:path w="3256087" h="3256087">
                <a:moveTo>
                  <a:pt x="0" y="0"/>
                </a:moveTo>
                <a:lnTo>
                  <a:pt x="3256087" y="0"/>
                </a:lnTo>
                <a:lnTo>
                  <a:pt x="3256087" y="3256087"/>
                </a:lnTo>
                <a:lnTo>
                  <a:pt x="0" y="3256087"/>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4" name="Freeform 4"/>
          <p:cNvSpPr/>
          <p:nvPr/>
        </p:nvSpPr>
        <p:spPr>
          <a:xfrm>
            <a:off x="16756082" y="8697222"/>
            <a:ext cx="4687320" cy="4687320"/>
          </a:xfrm>
          <a:custGeom>
            <a:avLst/>
            <a:gdLst/>
            <a:ahLst/>
            <a:cxnLst/>
            <a:rect l="l" t="t" r="r" b="b"/>
            <a:pathLst>
              <a:path w="4687320" h="4687320">
                <a:moveTo>
                  <a:pt x="0" y="0"/>
                </a:moveTo>
                <a:lnTo>
                  <a:pt x="4687319" y="0"/>
                </a:lnTo>
                <a:lnTo>
                  <a:pt x="4687319" y="4687319"/>
                </a:lnTo>
                <a:lnTo>
                  <a:pt x="0" y="4687319"/>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5" name="Freeform 5"/>
          <p:cNvSpPr/>
          <p:nvPr/>
        </p:nvSpPr>
        <p:spPr>
          <a:xfrm>
            <a:off x="-3369970" y="-840659"/>
            <a:ext cx="4687320" cy="4687320"/>
          </a:xfrm>
          <a:custGeom>
            <a:avLst/>
            <a:gdLst/>
            <a:ahLst/>
            <a:cxnLst/>
            <a:rect l="l" t="t" r="r" b="b"/>
            <a:pathLst>
              <a:path w="4687320" h="4687320">
                <a:moveTo>
                  <a:pt x="0" y="0"/>
                </a:moveTo>
                <a:lnTo>
                  <a:pt x="4687320" y="0"/>
                </a:lnTo>
                <a:lnTo>
                  <a:pt x="4687320" y="4687320"/>
                </a:lnTo>
                <a:lnTo>
                  <a:pt x="0" y="468732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6" name="Freeform 6"/>
          <p:cNvSpPr/>
          <p:nvPr/>
        </p:nvSpPr>
        <p:spPr>
          <a:xfrm>
            <a:off x="15944340" y="-3658620"/>
            <a:ext cx="4687320" cy="4687320"/>
          </a:xfrm>
          <a:custGeom>
            <a:avLst/>
            <a:gdLst/>
            <a:ahLst/>
            <a:cxnLst/>
            <a:rect l="l" t="t" r="r" b="b"/>
            <a:pathLst>
              <a:path w="4687320" h="4687320">
                <a:moveTo>
                  <a:pt x="0" y="0"/>
                </a:moveTo>
                <a:lnTo>
                  <a:pt x="4687320" y="0"/>
                </a:lnTo>
                <a:lnTo>
                  <a:pt x="4687320" y="4687320"/>
                </a:lnTo>
                <a:lnTo>
                  <a:pt x="0" y="468732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grpSp>
        <p:nvGrpSpPr>
          <p:cNvPr id="7" name="Group 7"/>
          <p:cNvGrpSpPr/>
          <p:nvPr/>
        </p:nvGrpSpPr>
        <p:grpSpPr>
          <a:xfrm>
            <a:off x="-1026310" y="-6190596"/>
            <a:ext cx="8637895" cy="8637895"/>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C5739"/>
            </a:solidFill>
            <a:ln cap="sq">
              <a:noFill/>
              <a:prstDash val="solid"/>
              <a:miter/>
            </a:ln>
          </p:spPr>
        </p:sp>
        <p:sp>
          <p:nvSpPr>
            <p:cNvPr id="9" name="TextBox 9"/>
            <p:cNvSpPr txBox="1"/>
            <p:nvPr/>
          </p:nvSpPr>
          <p:spPr>
            <a:xfrm>
              <a:off x="76200" y="38100"/>
              <a:ext cx="660400" cy="698500"/>
            </a:xfrm>
            <a:prstGeom prst="rect">
              <a:avLst/>
            </a:prstGeom>
          </p:spPr>
          <p:txBody>
            <a:bodyPr lIns="50800" tIns="50800" rIns="50800" bIns="50800" rtlCol="0" anchor="ctr"/>
            <a:lstStyle/>
            <a:p>
              <a:pPr marL="0" lvl="0" indent="0" algn="ctr">
                <a:lnSpc>
                  <a:spcPts val="2859"/>
                </a:lnSpc>
                <a:spcBef>
                  <a:spcPct val="0"/>
                </a:spcBef>
              </a:pPr>
              <a:endParaRPr/>
            </a:p>
          </p:txBody>
        </p:sp>
      </p:grpSp>
      <p:sp>
        <p:nvSpPr>
          <p:cNvPr id="10" name="Freeform 10"/>
          <p:cNvSpPr/>
          <p:nvPr/>
        </p:nvSpPr>
        <p:spPr>
          <a:xfrm>
            <a:off x="6179604" y="3366792"/>
            <a:ext cx="5509726" cy="6006185"/>
          </a:xfrm>
          <a:custGeom>
            <a:avLst/>
            <a:gdLst/>
            <a:ahLst/>
            <a:cxnLst/>
            <a:rect l="l" t="t" r="r" b="b"/>
            <a:pathLst>
              <a:path w="5509726" h="6006185">
                <a:moveTo>
                  <a:pt x="0" y="0"/>
                </a:moveTo>
                <a:lnTo>
                  <a:pt x="5509725" y="0"/>
                </a:lnTo>
                <a:lnTo>
                  <a:pt x="5509725" y="6006185"/>
                </a:lnTo>
                <a:lnTo>
                  <a:pt x="0" y="6006185"/>
                </a:lnTo>
                <a:lnTo>
                  <a:pt x="0" y="0"/>
                </a:lnTo>
                <a:close/>
              </a:path>
            </a:pathLst>
          </a:custGeom>
          <a:blipFill>
            <a:blip r:embed="rId6"/>
            <a:stretch>
              <a:fillRect/>
            </a:stretch>
          </a:blipFill>
        </p:spPr>
      </p:sp>
      <p:sp>
        <p:nvSpPr>
          <p:cNvPr id="11" name="TextBox 11"/>
          <p:cNvSpPr txBox="1"/>
          <p:nvPr/>
        </p:nvSpPr>
        <p:spPr>
          <a:xfrm>
            <a:off x="777215" y="4338145"/>
            <a:ext cx="5592888" cy="2393950"/>
          </a:xfrm>
          <a:prstGeom prst="rect">
            <a:avLst/>
          </a:prstGeom>
        </p:spPr>
        <p:txBody>
          <a:bodyPr lIns="0" tIns="0" rIns="0" bIns="0" rtlCol="0" anchor="t">
            <a:spAutoFit/>
          </a:bodyPr>
          <a:lstStyle/>
          <a:p>
            <a:pPr algn="l">
              <a:lnSpc>
                <a:spcPts val="2719"/>
              </a:lnSpc>
            </a:pPr>
            <a:r>
              <a:rPr lang="en-US" sz="1599">
                <a:solidFill>
                  <a:srgbClr val="1C5739"/>
                </a:solidFill>
                <a:latin typeface="Poppins"/>
                <a:ea typeface="Poppins"/>
                <a:cs typeface="Poppins"/>
                <a:sym typeface="Poppins"/>
              </a:rPr>
              <a:t>Wastewater enters BioTornado through the inlet and passes through a mechanical grate, ensuring that large particles and grit do not hinder the treatment process or cause mechanical maintenance issues. In the anaerobic zone, complex organic matter is broken down into simpler forms in preparation for the next stage of treatment, all in the absence of air.</a:t>
            </a:r>
          </a:p>
        </p:txBody>
      </p:sp>
      <p:sp>
        <p:nvSpPr>
          <p:cNvPr id="12" name="TextBox 12"/>
          <p:cNvSpPr txBox="1"/>
          <p:nvPr/>
        </p:nvSpPr>
        <p:spPr>
          <a:xfrm>
            <a:off x="12018429" y="2200734"/>
            <a:ext cx="5352979" cy="1708150"/>
          </a:xfrm>
          <a:prstGeom prst="rect">
            <a:avLst/>
          </a:prstGeom>
        </p:spPr>
        <p:txBody>
          <a:bodyPr lIns="0" tIns="0" rIns="0" bIns="0" rtlCol="0" anchor="t">
            <a:spAutoFit/>
          </a:bodyPr>
          <a:lstStyle/>
          <a:p>
            <a:pPr algn="l">
              <a:lnSpc>
                <a:spcPts val="2719"/>
              </a:lnSpc>
            </a:pPr>
            <a:r>
              <a:rPr lang="en-US" sz="1599">
                <a:solidFill>
                  <a:srgbClr val="1C5739"/>
                </a:solidFill>
                <a:latin typeface="Poppins"/>
                <a:ea typeface="Poppins"/>
                <a:cs typeface="Poppins"/>
                <a:sym typeface="Poppins"/>
              </a:rPr>
              <a:t>Here, the simplified organic matter undergoes denitrification, where nitrate and nitrite are converted into nitrogen gas. This process effectively reduces the nitrogen content in household wastewater.</a:t>
            </a:r>
          </a:p>
        </p:txBody>
      </p:sp>
      <p:sp>
        <p:nvSpPr>
          <p:cNvPr id="13" name="TextBox 13"/>
          <p:cNvSpPr txBox="1"/>
          <p:nvPr/>
        </p:nvSpPr>
        <p:spPr>
          <a:xfrm>
            <a:off x="759946" y="3870785"/>
            <a:ext cx="1811774" cy="372110"/>
          </a:xfrm>
          <a:prstGeom prst="rect">
            <a:avLst/>
          </a:prstGeom>
        </p:spPr>
        <p:txBody>
          <a:bodyPr lIns="0" tIns="0" rIns="0" bIns="0" rtlCol="0" anchor="t">
            <a:spAutoFit/>
          </a:bodyPr>
          <a:lstStyle/>
          <a:p>
            <a:pPr algn="ctr">
              <a:lnSpc>
                <a:spcPts val="2859"/>
              </a:lnSpc>
              <a:spcBef>
                <a:spcPct val="0"/>
              </a:spcBef>
            </a:pPr>
            <a:r>
              <a:rPr lang="en-US" sz="2199" b="1" dirty="0">
                <a:solidFill>
                  <a:srgbClr val="009245"/>
                </a:solidFill>
                <a:latin typeface="Poppins Ultra-Bold"/>
                <a:ea typeface="Poppins Ultra-Bold"/>
                <a:cs typeface="Poppins Ultra-Bold"/>
                <a:sym typeface="Poppins Ultra-Bold"/>
              </a:rPr>
              <a:t>1. Anaerobic </a:t>
            </a:r>
          </a:p>
        </p:txBody>
      </p:sp>
      <p:sp>
        <p:nvSpPr>
          <p:cNvPr id="14" name="TextBox 14"/>
          <p:cNvSpPr txBox="1"/>
          <p:nvPr/>
        </p:nvSpPr>
        <p:spPr>
          <a:xfrm>
            <a:off x="11860746" y="1828624"/>
            <a:ext cx="2388654" cy="372110"/>
          </a:xfrm>
          <a:prstGeom prst="rect">
            <a:avLst/>
          </a:prstGeom>
        </p:spPr>
        <p:txBody>
          <a:bodyPr wrap="square" lIns="0" tIns="0" rIns="0" bIns="0" rtlCol="0" anchor="t">
            <a:spAutoFit/>
          </a:bodyPr>
          <a:lstStyle/>
          <a:p>
            <a:pPr algn="ctr">
              <a:lnSpc>
                <a:spcPts val="2859"/>
              </a:lnSpc>
              <a:spcBef>
                <a:spcPct val="0"/>
              </a:spcBef>
            </a:pPr>
            <a:r>
              <a:rPr lang="en-US" sz="2199" b="1" dirty="0">
                <a:solidFill>
                  <a:srgbClr val="009245"/>
                </a:solidFill>
                <a:latin typeface="Poppins Ultra-Bold"/>
                <a:ea typeface="Poppins Ultra-Bold"/>
                <a:cs typeface="Poppins Ultra-Bold"/>
                <a:sym typeface="Poppins Ultra-Bold"/>
              </a:rPr>
              <a:t>2. Anoxic Zone</a:t>
            </a:r>
          </a:p>
        </p:txBody>
      </p:sp>
      <p:sp>
        <p:nvSpPr>
          <p:cNvPr id="15" name="TextBox 15"/>
          <p:cNvSpPr txBox="1"/>
          <p:nvPr/>
        </p:nvSpPr>
        <p:spPr>
          <a:xfrm>
            <a:off x="11923179" y="5518307"/>
            <a:ext cx="5687852" cy="3422650"/>
          </a:xfrm>
          <a:prstGeom prst="rect">
            <a:avLst/>
          </a:prstGeom>
        </p:spPr>
        <p:txBody>
          <a:bodyPr lIns="0" tIns="0" rIns="0" bIns="0" rtlCol="0" anchor="t">
            <a:spAutoFit/>
          </a:bodyPr>
          <a:lstStyle/>
          <a:p>
            <a:pPr algn="l">
              <a:lnSpc>
                <a:spcPts val="2719"/>
              </a:lnSpc>
            </a:pPr>
            <a:r>
              <a:rPr lang="en-US" sz="1599">
                <a:solidFill>
                  <a:srgbClr val="1C5739"/>
                </a:solidFill>
                <a:latin typeface="Poppins"/>
                <a:ea typeface="Poppins"/>
                <a:cs typeface="Poppins"/>
                <a:sym typeface="Poppins"/>
              </a:rPr>
              <a:t>The wastewater from the aeration tank flows into the clarification zone, where gravity separates water from sludge. The heavier sludge settles at the bottom and is transferred back to step #01, while the treated water is collected in the next compartment. This water meets the effluent standards of Scandinavian markets and adheres to strict EU safety, health, and environmental protection requirements. It can be utilized for home gardening purposes or safely discharged into the environment.</a:t>
            </a:r>
          </a:p>
        </p:txBody>
      </p:sp>
      <p:sp>
        <p:nvSpPr>
          <p:cNvPr id="16" name="TextBox 16"/>
          <p:cNvSpPr txBox="1"/>
          <p:nvPr/>
        </p:nvSpPr>
        <p:spPr>
          <a:xfrm>
            <a:off x="761227" y="7818319"/>
            <a:ext cx="5804525" cy="1708150"/>
          </a:xfrm>
          <a:prstGeom prst="rect">
            <a:avLst/>
          </a:prstGeom>
        </p:spPr>
        <p:txBody>
          <a:bodyPr lIns="0" tIns="0" rIns="0" bIns="0" rtlCol="0" anchor="t">
            <a:spAutoFit/>
          </a:bodyPr>
          <a:lstStyle/>
          <a:p>
            <a:pPr algn="l">
              <a:lnSpc>
                <a:spcPts val="2719"/>
              </a:lnSpc>
            </a:pPr>
            <a:r>
              <a:rPr lang="en-US" sz="1599">
                <a:solidFill>
                  <a:srgbClr val="1C5739"/>
                </a:solidFill>
                <a:latin typeface="Poppins"/>
                <a:ea typeface="Poppins"/>
                <a:cs typeface="Poppins"/>
                <a:sym typeface="Poppins"/>
              </a:rPr>
              <a:t>Oxygen is supplied in this chamber, enabling aerobic bacteria to consume and decompose the organic matter in the presence of free oxygen. These bacteria play a crucial role in removing organic matter from the wastewater.</a:t>
            </a:r>
          </a:p>
        </p:txBody>
      </p:sp>
      <p:sp>
        <p:nvSpPr>
          <p:cNvPr id="17" name="TextBox 17"/>
          <p:cNvSpPr txBox="1"/>
          <p:nvPr/>
        </p:nvSpPr>
        <p:spPr>
          <a:xfrm>
            <a:off x="11811000" y="5095875"/>
            <a:ext cx="5730756" cy="372110"/>
          </a:xfrm>
          <a:prstGeom prst="rect">
            <a:avLst/>
          </a:prstGeom>
        </p:spPr>
        <p:txBody>
          <a:bodyPr wrap="square" lIns="0" tIns="0" rIns="0" bIns="0" rtlCol="0" anchor="t">
            <a:spAutoFit/>
          </a:bodyPr>
          <a:lstStyle/>
          <a:p>
            <a:pPr algn="ctr">
              <a:lnSpc>
                <a:spcPts val="2859"/>
              </a:lnSpc>
              <a:spcBef>
                <a:spcPct val="0"/>
              </a:spcBef>
            </a:pPr>
            <a:r>
              <a:rPr lang="en-US" sz="2199" b="1" dirty="0">
                <a:solidFill>
                  <a:srgbClr val="009245"/>
                </a:solidFill>
                <a:latin typeface="Poppins Ultra-Bold"/>
                <a:ea typeface="Poppins Ultra-Bold"/>
                <a:cs typeface="Poppins Ultra-Bold"/>
                <a:sym typeface="Poppins Ultra-Bold"/>
              </a:rPr>
              <a:t>4. Clarification Zone / Settlement Zone</a:t>
            </a:r>
          </a:p>
        </p:txBody>
      </p:sp>
      <p:sp>
        <p:nvSpPr>
          <p:cNvPr id="18" name="TextBox 18"/>
          <p:cNvSpPr txBox="1"/>
          <p:nvPr/>
        </p:nvSpPr>
        <p:spPr>
          <a:xfrm>
            <a:off x="742950" y="7446209"/>
            <a:ext cx="2525971" cy="372110"/>
          </a:xfrm>
          <a:prstGeom prst="rect">
            <a:avLst/>
          </a:prstGeom>
        </p:spPr>
        <p:txBody>
          <a:bodyPr lIns="0" tIns="0" rIns="0" bIns="0" rtlCol="0" anchor="t">
            <a:spAutoFit/>
          </a:bodyPr>
          <a:lstStyle/>
          <a:p>
            <a:pPr algn="l">
              <a:lnSpc>
                <a:spcPts val="2859"/>
              </a:lnSpc>
              <a:spcBef>
                <a:spcPct val="0"/>
              </a:spcBef>
            </a:pPr>
            <a:r>
              <a:rPr lang="en-US" sz="2199" b="1">
                <a:solidFill>
                  <a:srgbClr val="009245"/>
                </a:solidFill>
                <a:latin typeface="Poppins Ultra-Bold"/>
                <a:ea typeface="Poppins Ultra-Bold"/>
                <a:cs typeface="Poppins Ultra-Bold"/>
                <a:sym typeface="Poppins Ultra-Bold"/>
              </a:rPr>
              <a:t>3. Aeration Zone</a:t>
            </a:r>
          </a:p>
        </p:txBody>
      </p:sp>
      <p:sp>
        <p:nvSpPr>
          <p:cNvPr id="19" name="TextBox 19"/>
          <p:cNvSpPr txBox="1"/>
          <p:nvPr/>
        </p:nvSpPr>
        <p:spPr>
          <a:xfrm>
            <a:off x="533400" y="396585"/>
            <a:ext cx="6245519" cy="830425"/>
          </a:xfrm>
          <a:prstGeom prst="rect">
            <a:avLst/>
          </a:prstGeom>
        </p:spPr>
        <p:txBody>
          <a:bodyPr lIns="0" tIns="0" rIns="0" bIns="0" rtlCol="0" anchor="t">
            <a:spAutoFit/>
          </a:bodyPr>
          <a:lstStyle/>
          <a:p>
            <a:pPr marL="0" lvl="0" indent="0" algn="l">
              <a:lnSpc>
                <a:spcPts val="6252"/>
              </a:lnSpc>
            </a:pPr>
            <a:r>
              <a:rPr lang="en-US" sz="4846" b="1" dirty="0">
                <a:solidFill>
                  <a:srgbClr val="FFFFFF"/>
                </a:solidFill>
                <a:latin typeface="Poppins Bold"/>
                <a:ea typeface="Poppins Bold"/>
                <a:cs typeface="Poppins Bold"/>
                <a:sym typeface="Poppins Bold"/>
              </a:rPr>
              <a:t>How does it work?</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stretch>
              <a:fillRect t="-38888" b="-38888"/>
            </a:stretch>
          </a:blipFill>
        </p:spPr>
      </p:sp>
      <p:sp>
        <p:nvSpPr>
          <p:cNvPr id="3" name="Freeform 3"/>
          <p:cNvSpPr/>
          <p:nvPr/>
        </p:nvSpPr>
        <p:spPr>
          <a:xfrm>
            <a:off x="-194059" y="-153290"/>
            <a:ext cx="18676118" cy="10593579"/>
          </a:xfrm>
          <a:custGeom>
            <a:avLst/>
            <a:gdLst/>
            <a:ahLst/>
            <a:cxnLst/>
            <a:rect l="l" t="t" r="r" b="b"/>
            <a:pathLst>
              <a:path w="18676118" h="10593579">
                <a:moveTo>
                  <a:pt x="0" y="0"/>
                </a:moveTo>
                <a:lnTo>
                  <a:pt x="18676118" y="0"/>
                </a:lnTo>
                <a:lnTo>
                  <a:pt x="18676118" y="10593580"/>
                </a:lnTo>
                <a:lnTo>
                  <a:pt x="0" y="10593580"/>
                </a:lnTo>
                <a:lnTo>
                  <a:pt x="0" y="0"/>
                </a:lnTo>
                <a:close/>
              </a:path>
            </a:pathLst>
          </a:custGeom>
          <a:blipFill>
            <a:blip r:embed="rId3"/>
            <a:stretch>
              <a:fillRect l="-420" r="-420"/>
            </a:stretch>
          </a:blipFill>
        </p:spPr>
      </p:sp>
      <p:sp>
        <p:nvSpPr>
          <p:cNvPr id="4" name="Freeform 4"/>
          <p:cNvSpPr/>
          <p:nvPr/>
        </p:nvSpPr>
        <p:spPr>
          <a:xfrm>
            <a:off x="-253112" y="-423667"/>
            <a:ext cx="18794224" cy="11134334"/>
          </a:xfrm>
          <a:custGeom>
            <a:avLst/>
            <a:gdLst/>
            <a:ahLst/>
            <a:cxnLst/>
            <a:rect l="l" t="t" r="r" b="b"/>
            <a:pathLst>
              <a:path w="18794224" h="11134334">
                <a:moveTo>
                  <a:pt x="0" y="0"/>
                </a:moveTo>
                <a:lnTo>
                  <a:pt x="18794224" y="0"/>
                </a:lnTo>
                <a:lnTo>
                  <a:pt x="18794224" y="11134334"/>
                </a:lnTo>
                <a:lnTo>
                  <a:pt x="0" y="11134334"/>
                </a:lnTo>
                <a:lnTo>
                  <a:pt x="0" y="0"/>
                </a:lnTo>
                <a:close/>
              </a:path>
            </a:pathLst>
          </a:custGeom>
          <a:blipFill>
            <a:blip r:embed="rId4"/>
            <a:stretch>
              <a:fillRect t="-6229" b="-6229"/>
            </a:stretch>
          </a:blipFill>
        </p:spPr>
      </p:sp>
      <p:grpSp>
        <p:nvGrpSpPr>
          <p:cNvPr id="5" name="Group 5"/>
          <p:cNvGrpSpPr/>
          <p:nvPr/>
        </p:nvGrpSpPr>
        <p:grpSpPr>
          <a:xfrm>
            <a:off x="351336" y="422643"/>
            <a:ext cx="17585327" cy="2488506"/>
            <a:chOff x="0" y="0"/>
            <a:chExt cx="4631527" cy="655409"/>
          </a:xfrm>
        </p:grpSpPr>
        <p:sp>
          <p:nvSpPr>
            <p:cNvPr id="6" name="Freeform 6"/>
            <p:cNvSpPr/>
            <p:nvPr/>
          </p:nvSpPr>
          <p:spPr>
            <a:xfrm>
              <a:off x="0" y="0"/>
              <a:ext cx="4631527" cy="655409"/>
            </a:xfrm>
            <a:custGeom>
              <a:avLst/>
              <a:gdLst/>
              <a:ahLst/>
              <a:cxnLst/>
              <a:rect l="l" t="t" r="r" b="b"/>
              <a:pathLst>
                <a:path w="4631527" h="655409">
                  <a:moveTo>
                    <a:pt x="0" y="0"/>
                  </a:moveTo>
                  <a:lnTo>
                    <a:pt x="4631527" y="0"/>
                  </a:lnTo>
                  <a:lnTo>
                    <a:pt x="4631527" y="655409"/>
                  </a:lnTo>
                  <a:lnTo>
                    <a:pt x="0" y="655409"/>
                  </a:lnTo>
                  <a:close/>
                </a:path>
              </a:pathLst>
            </a:custGeom>
            <a:solidFill>
              <a:srgbClr val="1C5739"/>
            </a:solidFill>
          </p:spPr>
        </p:sp>
        <p:sp>
          <p:nvSpPr>
            <p:cNvPr id="7" name="TextBox 7"/>
            <p:cNvSpPr txBox="1"/>
            <p:nvPr/>
          </p:nvSpPr>
          <p:spPr>
            <a:xfrm>
              <a:off x="0" y="-38100"/>
              <a:ext cx="4631527" cy="693509"/>
            </a:xfrm>
            <a:prstGeom prst="rect">
              <a:avLst/>
            </a:prstGeom>
          </p:spPr>
          <p:txBody>
            <a:bodyPr lIns="50800" tIns="50800" rIns="50800" bIns="50800" rtlCol="0" anchor="ctr"/>
            <a:lstStyle/>
            <a:p>
              <a:pPr algn="ctr">
                <a:lnSpc>
                  <a:spcPts val="2859"/>
                </a:lnSpc>
              </a:pPr>
              <a:endParaRPr/>
            </a:p>
            <a:p>
              <a:pPr algn="ctr">
                <a:lnSpc>
                  <a:spcPts val="2859"/>
                </a:lnSpc>
              </a:pPr>
              <a:endParaRPr/>
            </a:p>
          </p:txBody>
        </p:sp>
      </p:grpSp>
      <p:sp>
        <p:nvSpPr>
          <p:cNvPr id="8" name="Freeform 8"/>
          <p:cNvSpPr/>
          <p:nvPr/>
        </p:nvSpPr>
        <p:spPr>
          <a:xfrm>
            <a:off x="-3358772" y="8762950"/>
            <a:ext cx="4687320" cy="4687320"/>
          </a:xfrm>
          <a:custGeom>
            <a:avLst/>
            <a:gdLst/>
            <a:ahLst/>
            <a:cxnLst/>
            <a:rect l="l" t="t" r="r" b="b"/>
            <a:pathLst>
              <a:path w="4687320" h="4687320">
                <a:moveTo>
                  <a:pt x="0" y="0"/>
                </a:moveTo>
                <a:lnTo>
                  <a:pt x="4687320" y="0"/>
                </a:lnTo>
                <a:lnTo>
                  <a:pt x="4687320" y="4687320"/>
                </a:lnTo>
                <a:lnTo>
                  <a:pt x="0" y="4687320"/>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grpSp>
        <p:nvGrpSpPr>
          <p:cNvPr id="9" name="Group 9"/>
          <p:cNvGrpSpPr/>
          <p:nvPr/>
        </p:nvGrpSpPr>
        <p:grpSpPr>
          <a:xfrm>
            <a:off x="875839" y="3294557"/>
            <a:ext cx="16536322" cy="6404856"/>
            <a:chOff x="0" y="0"/>
            <a:chExt cx="2234489" cy="865463"/>
          </a:xfrm>
        </p:grpSpPr>
        <p:sp>
          <p:nvSpPr>
            <p:cNvPr id="10" name="Freeform 10"/>
            <p:cNvSpPr/>
            <p:nvPr/>
          </p:nvSpPr>
          <p:spPr>
            <a:xfrm>
              <a:off x="0" y="0"/>
              <a:ext cx="2234489" cy="865463"/>
            </a:xfrm>
            <a:custGeom>
              <a:avLst/>
              <a:gdLst/>
              <a:ahLst/>
              <a:cxnLst/>
              <a:rect l="l" t="t" r="r" b="b"/>
              <a:pathLst>
                <a:path w="2234489" h="865463">
                  <a:moveTo>
                    <a:pt x="46197" y="0"/>
                  </a:moveTo>
                  <a:lnTo>
                    <a:pt x="2188292" y="0"/>
                  </a:lnTo>
                  <a:cubicBezTo>
                    <a:pt x="2200544" y="0"/>
                    <a:pt x="2212294" y="4867"/>
                    <a:pt x="2220958" y="13531"/>
                  </a:cubicBezTo>
                  <a:cubicBezTo>
                    <a:pt x="2229621" y="22194"/>
                    <a:pt x="2234489" y="33944"/>
                    <a:pt x="2234489" y="46197"/>
                  </a:cubicBezTo>
                  <a:lnTo>
                    <a:pt x="2234489" y="819267"/>
                  </a:lnTo>
                  <a:cubicBezTo>
                    <a:pt x="2234489" y="844780"/>
                    <a:pt x="2213806" y="865463"/>
                    <a:pt x="2188292" y="865463"/>
                  </a:cubicBezTo>
                  <a:lnTo>
                    <a:pt x="46197" y="865463"/>
                  </a:lnTo>
                  <a:cubicBezTo>
                    <a:pt x="20683" y="865463"/>
                    <a:pt x="0" y="844780"/>
                    <a:pt x="0" y="819267"/>
                  </a:cubicBezTo>
                  <a:lnTo>
                    <a:pt x="0" y="46197"/>
                  </a:lnTo>
                  <a:cubicBezTo>
                    <a:pt x="0" y="33944"/>
                    <a:pt x="4867" y="22194"/>
                    <a:pt x="13531" y="13531"/>
                  </a:cubicBezTo>
                  <a:cubicBezTo>
                    <a:pt x="22194" y="4867"/>
                    <a:pt x="33944" y="0"/>
                    <a:pt x="46197" y="0"/>
                  </a:cubicBezTo>
                  <a:close/>
                </a:path>
              </a:pathLst>
            </a:custGeom>
            <a:solidFill>
              <a:srgbClr val="FFFFFF">
                <a:alpha val="67843"/>
              </a:srgbClr>
            </a:solidFill>
          </p:spPr>
        </p:sp>
        <p:sp>
          <p:nvSpPr>
            <p:cNvPr id="11" name="TextBox 11"/>
            <p:cNvSpPr txBox="1"/>
            <p:nvPr/>
          </p:nvSpPr>
          <p:spPr>
            <a:xfrm>
              <a:off x="0" y="-38100"/>
              <a:ext cx="2234489" cy="903563"/>
            </a:xfrm>
            <a:prstGeom prst="rect">
              <a:avLst/>
            </a:prstGeom>
          </p:spPr>
          <p:txBody>
            <a:bodyPr lIns="50800" tIns="50800" rIns="50800" bIns="50800" rtlCol="0" anchor="ctr"/>
            <a:lstStyle/>
            <a:p>
              <a:pPr algn="ctr">
                <a:lnSpc>
                  <a:spcPts val="2340"/>
                </a:lnSpc>
              </a:pPr>
              <a:endParaRPr/>
            </a:p>
          </p:txBody>
        </p:sp>
      </p:grpSp>
      <p:sp>
        <p:nvSpPr>
          <p:cNvPr id="12" name="TextBox 12"/>
          <p:cNvSpPr txBox="1"/>
          <p:nvPr/>
        </p:nvSpPr>
        <p:spPr>
          <a:xfrm>
            <a:off x="2304372" y="786855"/>
            <a:ext cx="13697628" cy="1918245"/>
          </a:xfrm>
          <a:prstGeom prst="rect">
            <a:avLst/>
          </a:prstGeom>
        </p:spPr>
        <p:txBody>
          <a:bodyPr lIns="0" tIns="0" rIns="0" bIns="0" rtlCol="0" anchor="t">
            <a:spAutoFit/>
          </a:bodyPr>
          <a:lstStyle/>
          <a:p>
            <a:pPr algn="ctr">
              <a:lnSpc>
                <a:spcPts val="7363"/>
              </a:lnSpc>
            </a:pPr>
            <a:r>
              <a:rPr lang="en-US" sz="6035" b="1" dirty="0" smtClean="0">
                <a:solidFill>
                  <a:srgbClr val="FFFFFF"/>
                </a:solidFill>
                <a:latin typeface="Poppins Bold"/>
                <a:ea typeface="Poppins Bold"/>
                <a:cs typeface="Poppins Bold"/>
                <a:sym typeface="Poppins Bold"/>
              </a:rPr>
              <a:t>WHAT </a:t>
            </a:r>
            <a:r>
              <a:rPr lang="en-US" sz="6035" b="1" dirty="0">
                <a:solidFill>
                  <a:srgbClr val="FFFFFF"/>
                </a:solidFill>
                <a:latin typeface="Poppins Bold"/>
                <a:ea typeface="Poppins Bold"/>
                <a:cs typeface="Poppins Bold"/>
                <a:sym typeface="Poppins Bold"/>
              </a:rPr>
              <a:t>I</a:t>
            </a:r>
            <a:r>
              <a:rPr lang="en-US" sz="6035" b="1" dirty="0" smtClean="0">
                <a:solidFill>
                  <a:srgbClr val="FFFFFF"/>
                </a:solidFill>
                <a:latin typeface="Poppins Bold"/>
                <a:ea typeface="Poppins Bold"/>
                <a:cs typeface="Poppins Bold"/>
                <a:sym typeface="Poppins Bold"/>
              </a:rPr>
              <a:t>S </a:t>
            </a:r>
            <a:r>
              <a:rPr lang="en-US" sz="6035" b="1" dirty="0">
                <a:solidFill>
                  <a:srgbClr val="FFFFFF"/>
                </a:solidFill>
                <a:latin typeface="Poppins Bold"/>
                <a:ea typeface="Poppins Bold"/>
                <a:cs typeface="Poppins Bold"/>
                <a:sym typeface="Poppins Bold"/>
              </a:rPr>
              <a:t>INCLUDED </a:t>
            </a:r>
            <a:r>
              <a:rPr lang="en-US" sz="6035" b="1" dirty="0" smtClean="0">
                <a:solidFill>
                  <a:srgbClr val="FFFFFF"/>
                </a:solidFill>
                <a:latin typeface="Poppins Bold"/>
                <a:ea typeface="Poppins Bold"/>
                <a:cs typeface="Poppins Bold"/>
                <a:sym typeface="Poppins Bold"/>
              </a:rPr>
              <a:t>IN THE </a:t>
            </a:r>
            <a:endParaRPr lang="en-US" sz="6035" b="1" dirty="0">
              <a:solidFill>
                <a:srgbClr val="FFFFFF"/>
              </a:solidFill>
              <a:latin typeface="Poppins Bold"/>
              <a:ea typeface="Poppins Bold"/>
              <a:cs typeface="Poppins Bold"/>
              <a:sym typeface="Poppins Bold"/>
            </a:endParaRPr>
          </a:p>
          <a:p>
            <a:pPr marL="0" lvl="0" indent="0" algn="ctr">
              <a:lnSpc>
                <a:spcPts val="7363"/>
              </a:lnSpc>
            </a:pPr>
            <a:r>
              <a:rPr lang="en-US" sz="6035" b="1" dirty="0">
                <a:solidFill>
                  <a:srgbClr val="FFFFFF"/>
                </a:solidFill>
                <a:latin typeface="Poppins Bold"/>
                <a:ea typeface="Poppins Bold"/>
                <a:cs typeface="Poppins Bold"/>
                <a:sym typeface="Poppins Bold"/>
              </a:rPr>
              <a:t>BIOTORNADO PACKAGE ?</a:t>
            </a:r>
          </a:p>
        </p:txBody>
      </p:sp>
      <p:sp>
        <p:nvSpPr>
          <p:cNvPr id="13" name="TextBox 13"/>
          <p:cNvSpPr txBox="1"/>
          <p:nvPr/>
        </p:nvSpPr>
        <p:spPr>
          <a:xfrm>
            <a:off x="7738624" y="3779436"/>
            <a:ext cx="9076074" cy="1861948"/>
          </a:xfrm>
          <a:prstGeom prst="rect">
            <a:avLst/>
          </a:prstGeom>
        </p:spPr>
        <p:txBody>
          <a:bodyPr lIns="0" tIns="0" rIns="0" bIns="0" rtlCol="0" anchor="t">
            <a:spAutoFit/>
          </a:bodyPr>
          <a:lstStyle/>
          <a:p>
            <a:pPr algn="l">
              <a:lnSpc>
                <a:spcPts val="3743"/>
              </a:lnSpc>
            </a:pPr>
            <a:r>
              <a:rPr lang="en-US" sz="2399">
                <a:solidFill>
                  <a:srgbClr val="1C5739"/>
                </a:solidFill>
                <a:latin typeface="Poppins"/>
                <a:ea typeface="Poppins"/>
                <a:cs typeface="Poppins"/>
                <a:sym typeface="Poppins"/>
              </a:rPr>
              <a:t>Sewage treatment facilities are equipped with attractive, compact, light-type covers, which are adjusted to the level of the lawn with the help of a telescope after installing BioTornado.</a:t>
            </a:r>
          </a:p>
        </p:txBody>
      </p:sp>
      <p:sp>
        <p:nvSpPr>
          <p:cNvPr id="14" name="TextBox 14"/>
          <p:cNvSpPr txBox="1"/>
          <p:nvPr/>
        </p:nvSpPr>
        <p:spPr>
          <a:xfrm>
            <a:off x="7738624" y="5854064"/>
            <a:ext cx="9076074" cy="3262123"/>
          </a:xfrm>
          <a:prstGeom prst="rect">
            <a:avLst/>
          </a:prstGeom>
        </p:spPr>
        <p:txBody>
          <a:bodyPr lIns="0" tIns="0" rIns="0" bIns="0" rtlCol="0" anchor="t">
            <a:spAutoFit/>
          </a:bodyPr>
          <a:lstStyle/>
          <a:p>
            <a:pPr algn="l">
              <a:lnSpc>
                <a:spcPts val="3743"/>
              </a:lnSpc>
            </a:pPr>
            <a:r>
              <a:rPr lang="en-US" sz="2399" dirty="0" err="1">
                <a:solidFill>
                  <a:srgbClr val="1C5739"/>
                </a:solidFill>
                <a:latin typeface="Poppins"/>
                <a:ea typeface="Poppins"/>
                <a:cs typeface="Poppins"/>
                <a:sym typeface="Poppins"/>
              </a:rPr>
              <a:t>BioTornado</a:t>
            </a:r>
            <a:r>
              <a:rPr lang="en-US" sz="2399" dirty="0">
                <a:solidFill>
                  <a:srgbClr val="1C5739"/>
                </a:solidFill>
                <a:latin typeface="Poppins"/>
                <a:ea typeface="Poppins"/>
                <a:cs typeface="Poppins"/>
                <a:sym typeface="Poppins"/>
              </a:rPr>
              <a:t> is equipped with long-lasting blowers, which supply air to the equipment not only during the warranty period, but also for a significantly longer period of time. In order for </a:t>
            </a:r>
            <a:r>
              <a:rPr lang="en-US" sz="2399" dirty="0" err="1">
                <a:solidFill>
                  <a:srgbClr val="1C5739"/>
                </a:solidFill>
                <a:latin typeface="Poppins"/>
                <a:ea typeface="Poppins"/>
                <a:cs typeface="Poppins"/>
                <a:sym typeface="Poppins"/>
              </a:rPr>
              <a:t>BioTornado</a:t>
            </a:r>
            <a:r>
              <a:rPr lang="en-US" sz="2399" dirty="0">
                <a:solidFill>
                  <a:srgbClr val="1C5739"/>
                </a:solidFill>
                <a:latin typeface="Poppins"/>
                <a:ea typeface="Poppins"/>
                <a:cs typeface="Poppins"/>
                <a:sym typeface="Poppins"/>
              </a:rPr>
              <a:t> to work efficiently, services should be performed less often, it is necessary to dose oxygen, mechanical timers that serve for many years are equipped for this function.</a:t>
            </a:r>
          </a:p>
        </p:txBody>
      </p:sp>
      <p:sp>
        <p:nvSpPr>
          <p:cNvPr id="15" name="Freeform 15"/>
          <p:cNvSpPr/>
          <p:nvPr/>
        </p:nvSpPr>
        <p:spPr>
          <a:xfrm>
            <a:off x="1204723" y="3640453"/>
            <a:ext cx="6058172" cy="5627372"/>
          </a:xfrm>
          <a:custGeom>
            <a:avLst/>
            <a:gdLst/>
            <a:ahLst/>
            <a:cxnLst/>
            <a:rect l="l" t="t" r="r" b="b"/>
            <a:pathLst>
              <a:path w="6058172" h="5627372">
                <a:moveTo>
                  <a:pt x="0" y="0"/>
                </a:moveTo>
                <a:lnTo>
                  <a:pt x="6058172" y="0"/>
                </a:lnTo>
                <a:lnTo>
                  <a:pt x="6058172" y="5627372"/>
                </a:lnTo>
                <a:lnTo>
                  <a:pt x="0" y="5627372"/>
                </a:lnTo>
                <a:lnTo>
                  <a:pt x="0" y="0"/>
                </a:lnTo>
                <a:close/>
              </a:path>
            </a:pathLst>
          </a:custGeom>
          <a:blipFill>
            <a:blip r:embed="rId7"/>
            <a:stretch>
              <a:fillRect t="-3827" b="-3827"/>
            </a:stretch>
          </a:blipFill>
        </p:spPr>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330644" y="571130"/>
            <a:ext cx="1720101" cy="2064402"/>
            <a:chOff x="0" y="0"/>
            <a:chExt cx="2656504" cy="3188238"/>
          </a:xfrm>
        </p:grpSpPr>
        <p:sp>
          <p:nvSpPr>
            <p:cNvPr id="3" name="Freeform 3"/>
            <p:cNvSpPr/>
            <p:nvPr/>
          </p:nvSpPr>
          <p:spPr>
            <a:xfrm>
              <a:off x="0" y="0"/>
              <a:ext cx="2656586" cy="3188208"/>
            </a:xfrm>
            <a:custGeom>
              <a:avLst/>
              <a:gdLst/>
              <a:ahLst/>
              <a:cxnLst/>
              <a:rect l="l" t="t" r="r" b="b"/>
              <a:pathLst>
                <a:path w="2656586" h="3188208">
                  <a:moveTo>
                    <a:pt x="1342263" y="0"/>
                  </a:moveTo>
                  <a:cubicBezTo>
                    <a:pt x="587248" y="0"/>
                    <a:pt x="0" y="587248"/>
                    <a:pt x="0" y="1342390"/>
                  </a:cubicBezTo>
                  <a:cubicBezTo>
                    <a:pt x="0" y="1957705"/>
                    <a:pt x="419481" y="2489073"/>
                    <a:pt x="1006729" y="2628900"/>
                  </a:cubicBezTo>
                  <a:cubicBezTo>
                    <a:pt x="1342263" y="3188208"/>
                    <a:pt x="1342263" y="3188208"/>
                    <a:pt x="1342263" y="3188208"/>
                  </a:cubicBezTo>
                  <a:cubicBezTo>
                    <a:pt x="1649857" y="2628900"/>
                    <a:pt x="1649857" y="2628900"/>
                    <a:pt x="1649857" y="2628900"/>
                  </a:cubicBezTo>
                  <a:cubicBezTo>
                    <a:pt x="2237105" y="2489073"/>
                    <a:pt x="2656586" y="1957705"/>
                    <a:pt x="2656586" y="1342390"/>
                  </a:cubicBezTo>
                  <a:cubicBezTo>
                    <a:pt x="2656459" y="587248"/>
                    <a:pt x="2069338" y="0"/>
                    <a:pt x="1342263" y="0"/>
                  </a:cubicBezTo>
                  <a:close/>
                  <a:moveTo>
                    <a:pt x="1342263" y="2461133"/>
                  </a:moveTo>
                  <a:cubicBezTo>
                    <a:pt x="727075" y="2461133"/>
                    <a:pt x="223774" y="1957705"/>
                    <a:pt x="223774" y="1342390"/>
                  </a:cubicBezTo>
                  <a:cubicBezTo>
                    <a:pt x="223774" y="727075"/>
                    <a:pt x="727075" y="223647"/>
                    <a:pt x="1342263" y="223647"/>
                  </a:cubicBezTo>
                  <a:cubicBezTo>
                    <a:pt x="1957451" y="223647"/>
                    <a:pt x="2432812" y="727075"/>
                    <a:pt x="2432812" y="1342390"/>
                  </a:cubicBezTo>
                  <a:cubicBezTo>
                    <a:pt x="2432812" y="1957705"/>
                    <a:pt x="1957451" y="2461133"/>
                    <a:pt x="1342263" y="2461133"/>
                  </a:cubicBezTo>
                  <a:close/>
                </a:path>
              </a:pathLst>
            </a:custGeom>
            <a:solidFill>
              <a:srgbClr val="009245"/>
            </a:solidFill>
          </p:spPr>
        </p:sp>
      </p:grpSp>
      <p:grpSp>
        <p:nvGrpSpPr>
          <p:cNvPr id="4" name="Group 4"/>
          <p:cNvGrpSpPr/>
          <p:nvPr/>
        </p:nvGrpSpPr>
        <p:grpSpPr>
          <a:xfrm>
            <a:off x="10785565" y="571130"/>
            <a:ext cx="1720101" cy="2064402"/>
            <a:chOff x="0" y="0"/>
            <a:chExt cx="2656504" cy="3188238"/>
          </a:xfrm>
        </p:grpSpPr>
        <p:sp>
          <p:nvSpPr>
            <p:cNvPr id="5" name="Freeform 5"/>
            <p:cNvSpPr/>
            <p:nvPr/>
          </p:nvSpPr>
          <p:spPr>
            <a:xfrm>
              <a:off x="0" y="0"/>
              <a:ext cx="2656586" cy="3188208"/>
            </a:xfrm>
            <a:custGeom>
              <a:avLst/>
              <a:gdLst/>
              <a:ahLst/>
              <a:cxnLst/>
              <a:rect l="l" t="t" r="r" b="b"/>
              <a:pathLst>
                <a:path w="2656586" h="3188208">
                  <a:moveTo>
                    <a:pt x="1342263" y="0"/>
                  </a:moveTo>
                  <a:cubicBezTo>
                    <a:pt x="587248" y="0"/>
                    <a:pt x="0" y="587248"/>
                    <a:pt x="0" y="1342390"/>
                  </a:cubicBezTo>
                  <a:cubicBezTo>
                    <a:pt x="0" y="1957705"/>
                    <a:pt x="419481" y="2489073"/>
                    <a:pt x="1006729" y="2628900"/>
                  </a:cubicBezTo>
                  <a:cubicBezTo>
                    <a:pt x="1342263" y="3188208"/>
                    <a:pt x="1342263" y="3188208"/>
                    <a:pt x="1342263" y="3188208"/>
                  </a:cubicBezTo>
                  <a:cubicBezTo>
                    <a:pt x="1649857" y="2628900"/>
                    <a:pt x="1649857" y="2628900"/>
                    <a:pt x="1649857" y="2628900"/>
                  </a:cubicBezTo>
                  <a:cubicBezTo>
                    <a:pt x="2237105" y="2489073"/>
                    <a:pt x="2656586" y="1957705"/>
                    <a:pt x="2656586" y="1342390"/>
                  </a:cubicBezTo>
                  <a:cubicBezTo>
                    <a:pt x="2656459" y="587248"/>
                    <a:pt x="2069338" y="0"/>
                    <a:pt x="1342263" y="0"/>
                  </a:cubicBezTo>
                  <a:close/>
                  <a:moveTo>
                    <a:pt x="1342263" y="2461133"/>
                  </a:moveTo>
                  <a:cubicBezTo>
                    <a:pt x="727075" y="2461133"/>
                    <a:pt x="223774" y="1957705"/>
                    <a:pt x="223774" y="1342390"/>
                  </a:cubicBezTo>
                  <a:cubicBezTo>
                    <a:pt x="223774" y="727075"/>
                    <a:pt x="727075" y="223647"/>
                    <a:pt x="1342263" y="223647"/>
                  </a:cubicBezTo>
                  <a:cubicBezTo>
                    <a:pt x="1957451" y="223647"/>
                    <a:pt x="2432812" y="727075"/>
                    <a:pt x="2432812" y="1342390"/>
                  </a:cubicBezTo>
                  <a:cubicBezTo>
                    <a:pt x="2432812" y="1957705"/>
                    <a:pt x="1957451" y="2461133"/>
                    <a:pt x="1342263" y="2461133"/>
                  </a:cubicBezTo>
                  <a:close/>
                </a:path>
              </a:pathLst>
            </a:custGeom>
            <a:solidFill>
              <a:srgbClr val="7ED957"/>
            </a:solidFill>
          </p:spPr>
        </p:sp>
      </p:grpSp>
      <p:grpSp>
        <p:nvGrpSpPr>
          <p:cNvPr id="6" name="Group 6"/>
          <p:cNvGrpSpPr/>
          <p:nvPr/>
        </p:nvGrpSpPr>
        <p:grpSpPr>
          <a:xfrm>
            <a:off x="13123140" y="571130"/>
            <a:ext cx="1720101" cy="2064402"/>
            <a:chOff x="0" y="0"/>
            <a:chExt cx="2656504" cy="3188238"/>
          </a:xfrm>
        </p:grpSpPr>
        <p:sp>
          <p:nvSpPr>
            <p:cNvPr id="7" name="Freeform 7"/>
            <p:cNvSpPr/>
            <p:nvPr/>
          </p:nvSpPr>
          <p:spPr>
            <a:xfrm>
              <a:off x="0" y="0"/>
              <a:ext cx="2656586" cy="3188208"/>
            </a:xfrm>
            <a:custGeom>
              <a:avLst/>
              <a:gdLst/>
              <a:ahLst/>
              <a:cxnLst/>
              <a:rect l="l" t="t" r="r" b="b"/>
              <a:pathLst>
                <a:path w="2656586" h="3188208">
                  <a:moveTo>
                    <a:pt x="1342263" y="0"/>
                  </a:moveTo>
                  <a:cubicBezTo>
                    <a:pt x="587248" y="0"/>
                    <a:pt x="0" y="587248"/>
                    <a:pt x="0" y="1342390"/>
                  </a:cubicBezTo>
                  <a:cubicBezTo>
                    <a:pt x="0" y="1957705"/>
                    <a:pt x="419481" y="2489073"/>
                    <a:pt x="1006729" y="2628900"/>
                  </a:cubicBezTo>
                  <a:cubicBezTo>
                    <a:pt x="1342263" y="3188208"/>
                    <a:pt x="1342263" y="3188208"/>
                    <a:pt x="1342263" y="3188208"/>
                  </a:cubicBezTo>
                  <a:cubicBezTo>
                    <a:pt x="1649857" y="2628900"/>
                    <a:pt x="1649857" y="2628900"/>
                    <a:pt x="1649857" y="2628900"/>
                  </a:cubicBezTo>
                  <a:cubicBezTo>
                    <a:pt x="2237105" y="2489073"/>
                    <a:pt x="2656586" y="1957705"/>
                    <a:pt x="2656586" y="1342390"/>
                  </a:cubicBezTo>
                  <a:cubicBezTo>
                    <a:pt x="2656459" y="587248"/>
                    <a:pt x="2069338" y="0"/>
                    <a:pt x="1342263" y="0"/>
                  </a:cubicBezTo>
                  <a:close/>
                  <a:moveTo>
                    <a:pt x="1342263" y="2461133"/>
                  </a:moveTo>
                  <a:cubicBezTo>
                    <a:pt x="727075" y="2461133"/>
                    <a:pt x="223774" y="1957705"/>
                    <a:pt x="223774" y="1342390"/>
                  </a:cubicBezTo>
                  <a:cubicBezTo>
                    <a:pt x="223774" y="727075"/>
                    <a:pt x="727075" y="223647"/>
                    <a:pt x="1342263" y="223647"/>
                  </a:cubicBezTo>
                  <a:cubicBezTo>
                    <a:pt x="1957451" y="223647"/>
                    <a:pt x="2432812" y="727075"/>
                    <a:pt x="2432812" y="1342390"/>
                  </a:cubicBezTo>
                  <a:cubicBezTo>
                    <a:pt x="2432812" y="1957705"/>
                    <a:pt x="1957451" y="2461133"/>
                    <a:pt x="1342263" y="2461133"/>
                  </a:cubicBezTo>
                  <a:close/>
                </a:path>
              </a:pathLst>
            </a:custGeom>
            <a:solidFill>
              <a:srgbClr val="009245"/>
            </a:solidFill>
          </p:spPr>
        </p:sp>
      </p:grpSp>
      <p:grpSp>
        <p:nvGrpSpPr>
          <p:cNvPr id="8" name="Group 8"/>
          <p:cNvGrpSpPr/>
          <p:nvPr/>
        </p:nvGrpSpPr>
        <p:grpSpPr>
          <a:xfrm>
            <a:off x="15653499" y="571130"/>
            <a:ext cx="1720101" cy="2064402"/>
            <a:chOff x="0" y="0"/>
            <a:chExt cx="2656504" cy="3188238"/>
          </a:xfrm>
        </p:grpSpPr>
        <p:sp>
          <p:nvSpPr>
            <p:cNvPr id="9" name="Freeform 9"/>
            <p:cNvSpPr/>
            <p:nvPr/>
          </p:nvSpPr>
          <p:spPr>
            <a:xfrm>
              <a:off x="0" y="0"/>
              <a:ext cx="2656586" cy="3188208"/>
            </a:xfrm>
            <a:custGeom>
              <a:avLst/>
              <a:gdLst/>
              <a:ahLst/>
              <a:cxnLst/>
              <a:rect l="l" t="t" r="r" b="b"/>
              <a:pathLst>
                <a:path w="2656586" h="3188208">
                  <a:moveTo>
                    <a:pt x="1342263" y="0"/>
                  </a:moveTo>
                  <a:cubicBezTo>
                    <a:pt x="587248" y="0"/>
                    <a:pt x="0" y="587248"/>
                    <a:pt x="0" y="1342390"/>
                  </a:cubicBezTo>
                  <a:cubicBezTo>
                    <a:pt x="0" y="1957705"/>
                    <a:pt x="419481" y="2489073"/>
                    <a:pt x="1006729" y="2628900"/>
                  </a:cubicBezTo>
                  <a:cubicBezTo>
                    <a:pt x="1342263" y="3188208"/>
                    <a:pt x="1342263" y="3188208"/>
                    <a:pt x="1342263" y="3188208"/>
                  </a:cubicBezTo>
                  <a:cubicBezTo>
                    <a:pt x="1649857" y="2628900"/>
                    <a:pt x="1649857" y="2628900"/>
                    <a:pt x="1649857" y="2628900"/>
                  </a:cubicBezTo>
                  <a:cubicBezTo>
                    <a:pt x="2237105" y="2489073"/>
                    <a:pt x="2656586" y="1957705"/>
                    <a:pt x="2656586" y="1342390"/>
                  </a:cubicBezTo>
                  <a:cubicBezTo>
                    <a:pt x="2656459" y="587248"/>
                    <a:pt x="2069338" y="0"/>
                    <a:pt x="1342263" y="0"/>
                  </a:cubicBezTo>
                  <a:close/>
                  <a:moveTo>
                    <a:pt x="1342263" y="2461133"/>
                  </a:moveTo>
                  <a:cubicBezTo>
                    <a:pt x="727075" y="2461133"/>
                    <a:pt x="223774" y="1957705"/>
                    <a:pt x="223774" y="1342390"/>
                  </a:cubicBezTo>
                  <a:cubicBezTo>
                    <a:pt x="223774" y="727075"/>
                    <a:pt x="727075" y="223647"/>
                    <a:pt x="1342263" y="223647"/>
                  </a:cubicBezTo>
                  <a:cubicBezTo>
                    <a:pt x="1957451" y="223647"/>
                    <a:pt x="2432812" y="727075"/>
                    <a:pt x="2432812" y="1342390"/>
                  </a:cubicBezTo>
                  <a:cubicBezTo>
                    <a:pt x="2432812" y="1957705"/>
                    <a:pt x="1957451" y="2461133"/>
                    <a:pt x="1342263" y="2461133"/>
                  </a:cubicBezTo>
                  <a:close/>
                </a:path>
              </a:pathLst>
            </a:custGeom>
            <a:solidFill>
              <a:srgbClr val="7ED957"/>
            </a:solidFill>
          </p:spPr>
        </p:sp>
      </p:grpSp>
      <p:sp>
        <p:nvSpPr>
          <p:cNvPr id="10" name="TextBox 10"/>
          <p:cNvSpPr txBox="1"/>
          <p:nvPr/>
        </p:nvSpPr>
        <p:spPr>
          <a:xfrm>
            <a:off x="1332477" y="1497330"/>
            <a:ext cx="5883742" cy="1613374"/>
          </a:xfrm>
          <a:prstGeom prst="rect">
            <a:avLst/>
          </a:prstGeom>
        </p:spPr>
        <p:txBody>
          <a:bodyPr lIns="0" tIns="0" rIns="0" bIns="0" rtlCol="0" anchor="t">
            <a:spAutoFit/>
          </a:bodyPr>
          <a:lstStyle/>
          <a:p>
            <a:pPr marL="0" lvl="0" indent="0" algn="l">
              <a:lnSpc>
                <a:spcPts val="6250"/>
              </a:lnSpc>
            </a:pPr>
            <a:r>
              <a:rPr lang="en-US" sz="4921" b="1">
                <a:solidFill>
                  <a:srgbClr val="040506"/>
                </a:solidFill>
                <a:latin typeface="Poppins Bold"/>
                <a:ea typeface="Poppins Bold"/>
                <a:cs typeface="Poppins Bold"/>
                <a:sym typeface="Poppins Bold"/>
              </a:rPr>
              <a:t>Engineered for All Soil Types</a:t>
            </a:r>
          </a:p>
        </p:txBody>
      </p:sp>
      <p:sp>
        <p:nvSpPr>
          <p:cNvPr id="11" name="Freeform 11"/>
          <p:cNvSpPr/>
          <p:nvPr/>
        </p:nvSpPr>
        <p:spPr>
          <a:xfrm rot="-10800000">
            <a:off x="-115314" y="-37365"/>
            <a:ext cx="7807783" cy="2242963"/>
          </a:xfrm>
          <a:custGeom>
            <a:avLst/>
            <a:gdLst/>
            <a:ahLst/>
            <a:cxnLst/>
            <a:rect l="l" t="t" r="r" b="b"/>
            <a:pathLst>
              <a:path w="7807783" h="2242963">
                <a:moveTo>
                  <a:pt x="0" y="0"/>
                </a:moveTo>
                <a:lnTo>
                  <a:pt x="7807783" y="0"/>
                </a:lnTo>
                <a:lnTo>
                  <a:pt x="7807783" y="2242963"/>
                </a:lnTo>
                <a:lnTo>
                  <a:pt x="0" y="2242963"/>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grpSp>
        <p:nvGrpSpPr>
          <p:cNvPr id="12" name="Group 12"/>
          <p:cNvGrpSpPr/>
          <p:nvPr/>
        </p:nvGrpSpPr>
        <p:grpSpPr>
          <a:xfrm>
            <a:off x="8372976" y="3733252"/>
            <a:ext cx="9326880" cy="5982617"/>
            <a:chOff x="0" y="0"/>
            <a:chExt cx="6350000" cy="4073133"/>
          </a:xfrm>
        </p:grpSpPr>
        <p:sp>
          <p:nvSpPr>
            <p:cNvPr id="13" name="Freeform 13"/>
            <p:cNvSpPr/>
            <p:nvPr/>
          </p:nvSpPr>
          <p:spPr>
            <a:xfrm>
              <a:off x="0" y="0"/>
              <a:ext cx="6350000" cy="4073133"/>
            </a:xfrm>
            <a:custGeom>
              <a:avLst/>
              <a:gdLst/>
              <a:ahLst/>
              <a:cxnLst/>
              <a:rect l="l" t="t" r="r" b="b"/>
              <a:pathLst>
                <a:path w="6350000" h="4073133">
                  <a:moveTo>
                    <a:pt x="6209030" y="0"/>
                  </a:moveTo>
                  <a:lnTo>
                    <a:pt x="140970" y="0"/>
                  </a:lnTo>
                  <a:cubicBezTo>
                    <a:pt x="63500" y="0"/>
                    <a:pt x="0" y="76090"/>
                    <a:pt x="0" y="169261"/>
                  </a:cubicBezTo>
                  <a:lnTo>
                    <a:pt x="0" y="3903872"/>
                  </a:lnTo>
                  <a:cubicBezTo>
                    <a:pt x="0" y="3997043"/>
                    <a:pt x="63500" y="4073133"/>
                    <a:pt x="140970" y="4073133"/>
                  </a:cubicBezTo>
                  <a:lnTo>
                    <a:pt x="6209030" y="4073133"/>
                  </a:lnTo>
                  <a:cubicBezTo>
                    <a:pt x="6286500" y="4073133"/>
                    <a:pt x="6350000" y="3997043"/>
                    <a:pt x="6350000" y="3903872"/>
                  </a:cubicBezTo>
                  <a:lnTo>
                    <a:pt x="6350000" y="169261"/>
                  </a:lnTo>
                  <a:cubicBezTo>
                    <a:pt x="6350000" y="76090"/>
                    <a:pt x="6286500" y="0"/>
                    <a:pt x="6209030" y="0"/>
                  </a:cubicBezTo>
                  <a:close/>
                </a:path>
              </a:pathLst>
            </a:custGeom>
            <a:blipFill>
              <a:blip r:embed="rId4"/>
              <a:stretch>
                <a:fillRect t="-27949" b="-27949"/>
              </a:stretch>
            </a:blipFill>
          </p:spPr>
        </p:sp>
      </p:grpSp>
      <p:sp>
        <p:nvSpPr>
          <p:cNvPr id="14" name="Freeform 14"/>
          <p:cNvSpPr/>
          <p:nvPr/>
        </p:nvSpPr>
        <p:spPr>
          <a:xfrm>
            <a:off x="8787824" y="923919"/>
            <a:ext cx="882408" cy="999651"/>
          </a:xfrm>
          <a:custGeom>
            <a:avLst/>
            <a:gdLst/>
            <a:ahLst/>
            <a:cxnLst/>
            <a:rect l="l" t="t" r="r" b="b"/>
            <a:pathLst>
              <a:path w="882408" h="999651">
                <a:moveTo>
                  <a:pt x="0" y="0"/>
                </a:moveTo>
                <a:lnTo>
                  <a:pt x="882408" y="0"/>
                </a:lnTo>
                <a:lnTo>
                  <a:pt x="882408" y="999651"/>
                </a:lnTo>
                <a:lnTo>
                  <a:pt x="0" y="999651"/>
                </a:lnTo>
                <a:lnTo>
                  <a:pt x="0" y="0"/>
                </a:lnTo>
                <a:close/>
              </a:path>
            </a:pathLst>
          </a:custGeom>
          <a:blipFill>
            <a:blip r:embed="rId5"/>
            <a:stretch>
              <a:fillRect/>
            </a:stretch>
          </a:blipFill>
        </p:spPr>
      </p:sp>
      <p:sp>
        <p:nvSpPr>
          <p:cNvPr id="15" name="Freeform 15"/>
          <p:cNvSpPr/>
          <p:nvPr/>
        </p:nvSpPr>
        <p:spPr>
          <a:xfrm>
            <a:off x="13568060" y="953456"/>
            <a:ext cx="830261" cy="940575"/>
          </a:xfrm>
          <a:custGeom>
            <a:avLst/>
            <a:gdLst/>
            <a:ahLst/>
            <a:cxnLst/>
            <a:rect l="l" t="t" r="r" b="b"/>
            <a:pathLst>
              <a:path w="830261" h="940575">
                <a:moveTo>
                  <a:pt x="0" y="0"/>
                </a:moveTo>
                <a:lnTo>
                  <a:pt x="830261" y="0"/>
                </a:lnTo>
                <a:lnTo>
                  <a:pt x="830261" y="940576"/>
                </a:lnTo>
                <a:lnTo>
                  <a:pt x="0" y="940576"/>
                </a:lnTo>
                <a:lnTo>
                  <a:pt x="0" y="0"/>
                </a:lnTo>
                <a:close/>
              </a:path>
            </a:pathLst>
          </a:custGeom>
          <a:blipFill>
            <a:blip r:embed="rId6"/>
            <a:stretch>
              <a:fillRect/>
            </a:stretch>
          </a:blipFill>
        </p:spPr>
      </p:sp>
      <p:sp>
        <p:nvSpPr>
          <p:cNvPr id="16" name="Freeform 16"/>
          <p:cNvSpPr/>
          <p:nvPr/>
        </p:nvSpPr>
        <p:spPr>
          <a:xfrm>
            <a:off x="11233626" y="933444"/>
            <a:ext cx="942004" cy="1010627"/>
          </a:xfrm>
          <a:custGeom>
            <a:avLst/>
            <a:gdLst/>
            <a:ahLst/>
            <a:cxnLst/>
            <a:rect l="l" t="t" r="r" b="b"/>
            <a:pathLst>
              <a:path w="942004" h="1010627">
                <a:moveTo>
                  <a:pt x="0" y="0"/>
                </a:moveTo>
                <a:lnTo>
                  <a:pt x="942004" y="0"/>
                </a:lnTo>
                <a:lnTo>
                  <a:pt x="942004" y="1010627"/>
                </a:lnTo>
                <a:lnTo>
                  <a:pt x="0" y="1010627"/>
                </a:lnTo>
                <a:lnTo>
                  <a:pt x="0" y="0"/>
                </a:lnTo>
                <a:close/>
              </a:path>
            </a:pathLst>
          </a:custGeom>
          <a:blipFill>
            <a:blip r:embed="rId7"/>
            <a:stretch>
              <a:fillRect/>
            </a:stretch>
          </a:blipFill>
        </p:spPr>
      </p:sp>
      <p:sp>
        <p:nvSpPr>
          <p:cNvPr id="17" name="Freeform 17"/>
          <p:cNvSpPr/>
          <p:nvPr/>
        </p:nvSpPr>
        <p:spPr>
          <a:xfrm>
            <a:off x="16071966" y="911328"/>
            <a:ext cx="902217" cy="1043994"/>
          </a:xfrm>
          <a:custGeom>
            <a:avLst/>
            <a:gdLst/>
            <a:ahLst/>
            <a:cxnLst/>
            <a:rect l="l" t="t" r="r" b="b"/>
            <a:pathLst>
              <a:path w="902217" h="1043994">
                <a:moveTo>
                  <a:pt x="0" y="0"/>
                </a:moveTo>
                <a:lnTo>
                  <a:pt x="902217" y="0"/>
                </a:lnTo>
                <a:lnTo>
                  <a:pt x="902217" y="1043993"/>
                </a:lnTo>
                <a:lnTo>
                  <a:pt x="0" y="1043993"/>
                </a:lnTo>
                <a:lnTo>
                  <a:pt x="0" y="0"/>
                </a:lnTo>
                <a:close/>
              </a:path>
            </a:pathLst>
          </a:custGeom>
          <a:blipFill>
            <a:blip r:embed="rId8"/>
            <a:stretch>
              <a:fillRect/>
            </a:stretch>
          </a:blipFill>
        </p:spPr>
      </p:sp>
      <p:sp>
        <p:nvSpPr>
          <p:cNvPr id="18" name="TextBox 18"/>
          <p:cNvSpPr txBox="1"/>
          <p:nvPr/>
        </p:nvSpPr>
        <p:spPr>
          <a:xfrm>
            <a:off x="1427727" y="4132473"/>
            <a:ext cx="6074242" cy="1077218"/>
          </a:xfrm>
          <a:prstGeom prst="rect">
            <a:avLst/>
          </a:prstGeom>
        </p:spPr>
        <p:txBody>
          <a:bodyPr lIns="0" tIns="0" rIns="0" bIns="0" rtlCol="0" anchor="t">
            <a:spAutoFit/>
          </a:bodyPr>
          <a:lstStyle/>
          <a:p>
            <a:pPr marL="0" lvl="0" indent="0" algn="l">
              <a:lnSpc>
                <a:spcPts val="2799"/>
              </a:lnSpc>
            </a:pPr>
            <a:r>
              <a:rPr lang="en-US" sz="1999">
                <a:solidFill>
                  <a:srgbClr val="1C5739"/>
                </a:solidFill>
                <a:latin typeface="Poppins" pitchFamily="2" charset="0"/>
                <a:ea typeface="Poppins Medium"/>
                <a:cs typeface="Poppins" pitchFamily="2" charset="0"/>
                <a:sym typeface="Poppins Medium"/>
              </a:rPr>
              <a:t>No matter the soil type—sandy, clay, silt, peat, chalk, loam, or any other—BioTornado delivers exceptional results in all soil conditions. </a:t>
            </a:r>
          </a:p>
        </p:txBody>
      </p:sp>
      <p:sp>
        <p:nvSpPr>
          <p:cNvPr id="19" name="TextBox 19"/>
          <p:cNvSpPr txBox="1"/>
          <p:nvPr/>
        </p:nvSpPr>
        <p:spPr>
          <a:xfrm>
            <a:off x="1427727" y="3510754"/>
            <a:ext cx="3465904" cy="540605"/>
          </a:xfrm>
          <a:prstGeom prst="rect">
            <a:avLst/>
          </a:prstGeom>
        </p:spPr>
        <p:txBody>
          <a:bodyPr lIns="0" tIns="0" rIns="0" bIns="0" rtlCol="0" anchor="t">
            <a:spAutoFit/>
          </a:bodyPr>
          <a:lstStyle/>
          <a:p>
            <a:pPr marL="0" lvl="0" indent="0" algn="l">
              <a:lnSpc>
                <a:spcPts val="4165"/>
              </a:lnSpc>
            </a:pPr>
            <a:r>
              <a:rPr lang="en-US" sz="3018" b="1">
                <a:solidFill>
                  <a:srgbClr val="397D5A"/>
                </a:solidFill>
                <a:latin typeface="Poppins Bold"/>
                <a:ea typeface="Poppins Bold"/>
                <a:cs typeface="Poppins Bold"/>
                <a:sym typeface="Poppins Bold"/>
              </a:rPr>
              <a:t>01</a:t>
            </a:r>
          </a:p>
        </p:txBody>
      </p:sp>
      <p:sp>
        <p:nvSpPr>
          <p:cNvPr id="20" name="TextBox 20"/>
          <p:cNvSpPr txBox="1"/>
          <p:nvPr/>
        </p:nvSpPr>
        <p:spPr>
          <a:xfrm>
            <a:off x="1427727" y="6091157"/>
            <a:ext cx="6207592" cy="1077218"/>
          </a:xfrm>
          <a:prstGeom prst="rect">
            <a:avLst/>
          </a:prstGeom>
        </p:spPr>
        <p:txBody>
          <a:bodyPr lIns="0" tIns="0" rIns="0" bIns="0" rtlCol="0" anchor="t">
            <a:spAutoFit/>
          </a:bodyPr>
          <a:lstStyle/>
          <a:p>
            <a:pPr marL="0" lvl="0" indent="0" algn="l">
              <a:lnSpc>
                <a:spcPts val="2799"/>
              </a:lnSpc>
            </a:pPr>
            <a:r>
              <a:rPr lang="en-US" sz="1999">
                <a:solidFill>
                  <a:srgbClr val="1C5739"/>
                </a:solidFill>
                <a:latin typeface="Poppins" pitchFamily="2" charset="0"/>
                <a:ea typeface="Poppins Medium"/>
                <a:cs typeface="Poppins" pitchFamily="2" charset="0"/>
                <a:sym typeface="Poppins Medium"/>
              </a:rPr>
              <a:t>BioTornado, certified equipment, has passed rigorous compression tests, ensuring it can be installed in a variety of soil types. </a:t>
            </a:r>
          </a:p>
        </p:txBody>
      </p:sp>
      <p:sp>
        <p:nvSpPr>
          <p:cNvPr id="21" name="TextBox 21"/>
          <p:cNvSpPr txBox="1"/>
          <p:nvPr/>
        </p:nvSpPr>
        <p:spPr>
          <a:xfrm>
            <a:off x="1427727" y="5469439"/>
            <a:ext cx="3465904" cy="540605"/>
          </a:xfrm>
          <a:prstGeom prst="rect">
            <a:avLst/>
          </a:prstGeom>
        </p:spPr>
        <p:txBody>
          <a:bodyPr lIns="0" tIns="0" rIns="0" bIns="0" rtlCol="0" anchor="t">
            <a:spAutoFit/>
          </a:bodyPr>
          <a:lstStyle/>
          <a:p>
            <a:pPr marL="0" lvl="0" indent="0" algn="l">
              <a:lnSpc>
                <a:spcPts val="4165"/>
              </a:lnSpc>
            </a:pPr>
            <a:r>
              <a:rPr lang="en-US" sz="3018" b="1">
                <a:solidFill>
                  <a:srgbClr val="397D5A"/>
                </a:solidFill>
                <a:latin typeface="Poppins Bold"/>
                <a:ea typeface="Poppins Bold"/>
                <a:cs typeface="Poppins Bold"/>
                <a:sym typeface="Poppins Bold"/>
              </a:rPr>
              <a:t>02</a:t>
            </a:r>
          </a:p>
        </p:txBody>
      </p:sp>
      <p:sp>
        <p:nvSpPr>
          <p:cNvPr id="22" name="TextBox 22"/>
          <p:cNvSpPr txBox="1"/>
          <p:nvPr/>
        </p:nvSpPr>
        <p:spPr>
          <a:xfrm>
            <a:off x="1437697" y="8145370"/>
            <a:ext cx="6197622" cy="1077218"/>
          </a:xfrm>
          <a:prstGeom prst="rect">
            <a:avLst/>
          </a:prstGeom>
        </p:spPr>
        <p:txBody>
          <a:bodyPr lIns="0" tIns="0" rIns="0" bIns="0" rtlCol="0" anchor="t">
            <a:spAutoFit/>
          </a:bodyPr>
          <a:lstStyle/>
          <a:p>
            <a:pPr marL="0" lvl="0" indent="0" algn="l">
              <a:lnSpc>
                <a:spcPts val="2799"/>
              </a:lnSpc>
            </a:pPr>
            <a:r>
              <a:rPr lang="en-US" sz="1999">
                <a:solidFill>
                  <a:srgbClr val="1C5739"/>
                </a:solidFill>
                <a:latin typeface="Poppins" pitchFamily="2" charset="0"/>
                <a:ea typeface="Poppins Medium"/>
                <a:cs typeface="Poppins" pitchFamily="2" charset="0"/>
                <a:sym typeface="Poppins Medium"/>
              </a:rPr>
              <a:t>The BioTornado team pays great attention to the quality of assembly, ensuring long-lasting operation.</a:t>
            </a:r>
          </a:p>
        </p:txBody>
      </p:sp>
      <p:sp>
        <p:nvSpPr>
          <p:cNvPr id="23" name="TextBox 23"/>
          <p:cNvSpPr txBox="1"/>
          <p:nvPr/>
        </p:nvSpPr>
        <p:spPr>
          <a:xfrm>
            <a:off x="1437252" y="7523652"/>
            <a:ext cx="3465904" cy="540605"/>
          </a:xfrm>
          <a:prstGeom prst="rect">
            <a:avLst/>
          </a:prstGeom>
        </p:spPr>
        <p:txBody>
          <a:bodyPr lIns="0" tIns="0" rIns="0" bIns="0" rtlCol="0" anchor="t">
            <a:spAutoFit/>
          </a:bodyPr>
          <a:lstStyle/>
          <a:p>
            <a:pPr marL="0" lvl="0" indent="0" algn="l">
              <a:lnSpc>
                <a:spcPts val="4165"/>
              </a:lnSpc>
            </a:pPr>
            <a:r>
              <a:rPr lang="en-US" sz="3018" b="1">
                <a:solidFill>
                  <a:srgbClr val="397D5A"/>
                </a:solidFill>
                <a:latin typeface="Poppins Bold"/>
                <a:ea typeface="Poppins Bold"/>
                <a:cs typeface="Poppins Bold"/>
                <a:sym typeface="Poppins Bold"/>
              </a:rPr>
              <a:t>03</a:t>
            </a:r>
          </a:p>
        </p:txBody>
      </p:sp>
      <p:sp>
        <p:nvSpPr>
          <p:cNvPr id="24" name="TextBox 24"/>
          <p:cNvSpPr txBox="1"/>
          <p:nvPr/>
        </p:nvSpPr>
        <p:spPr>
          <a:xfrm>
            <a:off x="8156188" y="2692047"/>
            <a:ext cx="2145680" cy="669627"/>
          </a:xfrm>
          <a:prstGeom prst="rect">
            <a:avLst/>
          </a:prstGeom>
        </p:spPr>
        <p:txBody>
          <a:bodyPr lIns="0" tIns="0" rIns="0" bIns="0" rtlCol="0" anchor="t">
            <a:spAutoFit/>
          </a:bodyPr>
          <a:lstStyle/>
          <a:p>
            <a:pPr algn="ctr">
              <a:lnSpc>
                <a:spcPts val="2600"/>
              </a:lnSpc>
            </a:pPr>
            <a:r>
              <a:rPr lang="en-US" sz="2000" dirty="0">
                <a:solidFill>
                  <a:srgbClr val="1C5739"/>
                </a:solidFill>
                <a:latin typeface="Poppins" pitchFamily="2" charset="0"/>
                <a:ea typeface="Poppins Medium"/>
                <a:cs typeface="Poppins" pitchFamily="2" charset="0"/>
                <a:sym typeface="Poppins Medium"/>
              </a:rPr>
              <a:t>Odorless </a:t>
            </a:r>
          </a:p>
          <a:p>
            <a:pPr algn="ctr">
              <a:lnSpc>
                <a:spcPts val="2600"/>
              </a:lnSpc>
              <a:spcBef>
                <a:spcPct val="0"/>
              </a:spcBef>
            </a:pPr>
            <a:r>
              <a:rPr lang="en-US" sz="2000" dirty="0">
                <a:solidFill>
                  <a:srgbClr val="1C5739"/>
                </a:solidFill>
                <a:latin typeface="Poppins" pitchFamily="2" charset="0"/>
                <a:ea typeface="Poppins Medium"/>
                <a:cs typeface="Poppins" pitchFamily="2" charset="0"/>
                <a:sym typeface="Poppins Medium"/>
              </a:rPr>
              <a:t>working.</a:t>
            </a:r>
          </a:p>
        </p:txBody>
      </p:sp>
      <p:sp>
        <p:nvSpPr>
          <p:cNvPr id="25" name="TextBox 25"/>
          <p:cNvSpPr txBox="1"/>
          <p:nvPr/>
        </p:nvSpPr>
        <p:spPr>
          <a:xfrm>
            <a:off x="10572776" y="2692047"/>
            <a:ext cx="2145680" cy="669627"/>
          </a:xfrm>
          <a:prstGeom prst="rect">
            <a:avLst/>
          </a:prstGeom>
        </p:spPr>
        <p:txBody>
          <a:bodyPr lIns="0" tIns="0" rIns="0" bIns="0" rtlCol="0" anchor="t">
            <a:spAutoFit/>
          </a:bodyPr>
          <a:lstStyle/>
          <a:p>
            <a:pPr algn="ctr">
              <a:lnSpc>
                <a:spcPts val="2600"/>
              </a:lnSpc>
            </a:pPr>
            <a:r>
              <a:rPr lang="en-US" sz="2000">
                <a:solidFill>
                  <a:srgbClr val="1C5739"/>
                </a:solidFill>
                <a:latin typeface="Poppins" pitchFamily="2" charset="0"/>
                <a:ea typeface="Poppins Medium"/>
                <a:cs typeface="Poppins" pitchFamily="2" charset="0"/>
                <a:sym typeface="Poppins Medium"/>
              </a:rPr>
              <a:t>Invisible </a:t>
            </a:r>
          </a:p>
          <a:p>
            <a:pPr algn="ctr">
              <a:lnSpc>
                <a:spcPts val="2600"/>
              </a:lnSpc>
              <a:spcBef>
                <a:spcPct val="0"/>
              </a:spcBef>
            </a:pPr>
            <a:r>
              <a:rPr lang="en-US" sz="2000">
                <a:solidFill>
                  <a:srgbClr val="1C5739"/>
                </a:solidFill>
                <a:latin typeface="Poppins" pitchFamily="2" charset="0"/>
                <a:ea typeface="Poppins Medium"/>
                <a:cs typeface="Poppins" pitchFamily="2" charset="0"/>
                <a:sym typeface="Poppins Medium"/>
              </a:rPr>
              <a:t>on the site.</a:t>
            </a:r>
          </a:p>
        </p:txBody>
      </p:sp>
      <p:sp>
        <p:nvSpPr>
          <p:cNvPr id="26" name="TextBox 26"/>
          <p:cNvSpPr txBox="1"/>
          <p:nvPr/>
        </p:nvSpPr>
        <p:spPr>
          <a:xfrm>
            <a:off x="12873921" y="2692047"/>
            <a:ext cx="2145680" cy="669627"/>
          </a:xfrm>
          <a:prstGeom prst="rect">
            <a:avLst/>
          </a:prstGeom>
        </p:spPr>
        <p:txBody>
          <a:bodyPr lIns="0" tIns="0" rIns="0" bIns="0" rtlCol="0" anchor="t">
            <a:spAutoFit/>
          </a:bodyPr>
          <a:lstStyle/>
          <a:p>
            <a:pPr algn="ctr">
              <a:lnSpc>
                <a:spcPts val="2600"/>
              </a:lnSpc>
              <a:spcBef>
                <a:spcPct val="0"/>
              </a:spcBef>
            </a:pPr>
            <a:r>
              <a:rPr lang="en-US" sz="2000">
                <a:solidFill>
                  <a:srgbClr val="1C5739"/>
                </a:solidFill>
                <a:latin typeface="Poppins" pitchFamily="2" charset="0"/>
                <a:ea typeface="Poppins Medium"/>
                <a:cs typeface="Poppins" pitchFamily="2" charset="0"/>
                <a:sym typeface="Poppins Medium"/>
              </a:rPr>
              <a:t>Compact and easy to install.</a:t>
            </a:r>
          </a:p>
        </p:txBody>
      </p:sp>
      <p:sp>
        <p:nvSpPr>
          <p:cNvPr id="27" name="TextBox 27"/>
          <p:cNvSpPr txBox="1"/>
          <p:nvPr/>
        </p:nvSpPr>
        <p:spPr>
          <a:xfrm>
            <a:off x="15124377" y="2692047"/>
            <a:ext cx="2632629" cy="669627"/>
          </a:xfrm>
          <a:prstGeom prst="rect">
            <a:avLst/>
          </a:prstGeom>
        </p:spPr>
        <p:txBody>
          <a:bodyPr lIns="0" tIns="0" rIns="0" bIns="0" rtlCol="0" anchor="t">
            <a:spAutoFit/>
          </a:bodyPr>
          <a:lstStyle/>
          <a:p>
            <a:pPr algn="ctr">
              <a:lnSpc>
                <a:spcPts val="2600"/>
              </a:lnSpc>
            </a:pPr>
            <a:r>
              <a:rPr lang="en-US" sz="2000">
                <a:solidFill>
                  <a:srgbClr val="1C5739"/>
                </a:solidFill>
                <a:latin typeface="Poppins" pitchFamily="2" charset="0"/>
                <a:ea typeface="Poppins Medium"/>
                <a:cs typeface="Poppins" pitchFamily="2" charset="0"/>
                <a:sym typeface="Poppins Medium"/>
              </a:rPr>
              <a:t>One day </a:t>
            </a:r>
          </a:p>
          <a:p>
            <a:pPr algn="ctr">
              <a:lnSpc>
                <a:spcPts val="2600"/>
              </a:lnSpc>
              <a:spcBef>
                <a:spcPct val="0"/>
              </a:spcBef>
            </a:pPr>
            <a:r>
              <a:rPr lang="en-US" sz="2000">
                <a:solidFill>
                  <a:srgbClr val="1C5739"/>
                </a:solidFill>
                <a:latin typeface="Poppins" pitchFamily="2" charset="0"/>
                <a:ea typeface="Poppins Medium"/>
                <a:cs typeface="Poppins" pitchFamily="2" charset="0"/>
                <a:sym typeface="Poppins Medium"/>
              </a:rPr>
              <a:t>installation process</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0800000">
            <a:off x="-305814" y="-323115"/>
            <a:ext cx="8744064" cy="2511931"/>
          </a:xfrm>
          <a:custGeom>
            <a:avLst/>
            <a:gdLst/>
            <a:ahLst/>
            <a:cxnLst/>
            <a:rect l="l" t="t" r="r" b="b"/>
            <a:pathLst>
              <a:path w="8744064" h="2511931">
                <a:moveTo>
                  <a:pt x="0" y="0"/>
                </a:moveTo>
                <a:lnTo>
                  <a:pt x="8744064" y="0"/>
                </a:lnTo>
                <a:lnTo>
                  <a:pt x="8744064" y="2511931"/>
                </a:lnTo>
                <a:lnTo>
                  <a:pt x="0" y="2511931"/>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a:off x="4788430" y="8156143"/>
            <a:ext cx="3806571" cy="2083232"/>
          </a:xfrm>
          <a:custGeom>
            <a:avLst/>
            <a:gdLst/>
            <a:ahLst/>
            <a:cxnLst/>
            <a:rect l="l" t="t" r="r" b="b"/>
            <a:pathLst>
              <a:path w="3806571" h="2083232">
                <a:moveTo>
                  <a:pt x="0" y="0"/>
                </a:moveTo>
                <a:lnTo>
                  <a:pt x="3806570" y="0"/>
                </a:lnTo>
                <a:lnTo>
                  <a:pt x="3806570" y="2083232"/>
                </a:lnTo>
                <a:lnTo>
                  <a:pt x="0" y="2083232"/>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4" name="Freeform 4"/>
          <p:cNvSpPr/>
          <p:nvPr/>
        </p:nvSpPr>
        <p:spPr>
          <a:xfrm>
            <a:off x="-2777871" y="-207071"/>
            <a:ext cx="3806571" cy="2083232"/>
          </a:xfrm>
          <a:custGeom>
            <a:avLst/>
            <a:gdLst/>
            <a:ahLst/>
            <a:cxnLst/>
            <a:rect l="l" t="t" r="r" b="b"/>
            <a:pathLst>
              <a:path w="3806571" h="2083232">
                <a:moveTo>
                  <a:pt x="0" y="0"/>
                </a:moveTo>
                <a:lnTo>
                  <a:pt x="3806571" y="0"/>
                </a:lnTo>
                <a:lnTo>
                  <a:pt x="3806571" y="2083233"/>
                </a:lnTo>
                <a:lnTo>
                  <a:pt x="0" y="2083233"/>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grpSp>
        <p:nvGrpSpPr>
          <p:cNvPr id="5" name="Group 5"/>
          <p:cNvGrpSpPr/>
          <p:nvPr/>
        </p:nvGrpSpPr>
        <p:grpSpPr>
          <a:xfrm>
            <a:off x="435047" y="462447"/>
            <a:ext cx="7683757" cy="4513899"/>
            <a:chOff x="0" y="0"/>
            <a:chExt cx="7940798" cy="4664901"/>
          </a:xfrm>
        </p:grpSpPr>
        <p:sp>
          <p:nvSpPr>
            <p:cNvPr id="6" name="Freeform 6"/>
            <p:cNvSpPr/>
            <p:nvPr/>
          </p:nvSpPr>
          <p:spPr>
            <a:xfrm>
              <a:off x="0" y="0"/>
              <a:ext cx="7940798" cy="4664901"/>
            </a:xfrm>
            <a:custGeom>
              <a:avLst/>
              <a:gdLst/>
              <a:ahLst/>
              <a:cxnLst/>
              <a:rect l="l" t="t" r="r" b="b"/>
              <a:pathLst>
                <a:path w="7940798" h="4664901">
                  <a:moveTo>
                    <a:pt x="7764512" y="0"/>
                  </a:moveTo>
                  <a:lnTo>
                    <a:pt x="176286" y="0"/>
                  </a:lnTo>
                  <a:cubicBezTo>
                    <a:pt x="79408" y="0"/>
                    <a:pt x="0" y="87145"/>
                    <a:pt x="0" y="193852"/>
                  </a:cubicBezTo>
                  <a:lnTo>
                    <a:pt x="0" y="4471048"/>
                  </a:lnTo>
                  <a:cubicBezTo>
                    <a:pt x="0" y="4577756"/>
                    <a:pt x="79408" y="4664901"/>
                    <a:pt x="176286" y="4664901"/>
                  </a:cubicBezTo>
                  <a:lnTo>
                    <a:pt x="7764512" y="4664901"/>
                  </a:lnTo>
                  <a:cubicBezTo>
                    <a:pt x="7861391" y="4664901"/>
                    <a:pt x="7940798" y="4577756"/>
                    <a:pt x="7940798" y="4471048"/>
                  </a:cubicBezTo>
                  <a:lnTo>
                    <a:pt x="7940798" y="193852"/>
                  </a:lnTo>
                  <a:cubicBezTo>
                    <a:pt x="7940798" y="87145"/>
                    <a:pt x="7861391" y="0"/>
                    <a:pt x="7764512" y="0"/>
                  </a:cubicBezTo>
                  <a:close/>
                </a:path>
              </a:pathLst>
            </a:custGeom>
            <a:blipFill>
              <a:blip r:embed="rId8"/>
              <a:stretch>
                <a:fillRect t="-35112" b="-35112"/>
              </a:stretch>
            </a:blipFill>
          </p:spPr>
        </p:sp>
      </p:grpSp>
      <p:grpSp>
        <p:nvGrpSpPr>
          <p:cNvPr id="7" name="Group 7"/>
          <p:cNvGrpSpPr/>
          <p:nvPr/>
        </p:nvGrpSpPr>
        <p:grpSpPr>
          <a:xfrm>
            <a:off x="435047" y="5243270"/>
            <a:ext cx="7683757" cy="4581282"/>
            <a:chOff x="0" y="0"/>
            <a:chExt cx="8303983" cy="4951079"/>
          </a:xfrm>
        </p:grpSpPr>
        <p:sp>
          <p:nvSpPr>
            <p:cNvPr id="8" name="Freeform 8"/>
            <p:cNvSpPr/>
            <p:nvPr/>
          </p:nvSpPr>
          <p:spPr>
            <a:xfrm>
              <a:off x="0" y="0"/>
              <a:ext cx="8303983" cy="4951079"/>
            </a:xfrm>
            <a:custGeom>
              <a:avLst/>
              <a:gdLst/>
              <a:ahLst/>
              <a:cxnLst/>
              <a:rect l="l" t="t" r="r" b="b"/>
              <a:pathLst>
                <a:path w="8303983" h="4951079">
                  <a:moveTo>
                    <a:pt x="8119635" y="0"/>
                  </a:moveTo>
                  <a:lnTo>
                    <a:pt x="184348" y="0"/>
                  </a:lnTo>
                  <a:cubicBezTo>
                    <a:pt x="83040" y="0"/>
                    <a:pt x="0" y="92491"/>
                    <a:pt x="0" y="205744"/>
                  </a:cubicBezTo>
                  <a:lnTo>
                    <a:pt x="0" y="4745334"/>
                  </a:lnTo>
                  <a:cubicBezTo>
                    <a:pt x="0" y="4858588"/>
                    <a:pt x="83040" y="4951079"/>
                    <a:pt x="184348" y="4951079"/>
                  </a:cubicBezTo>
                  <a:lnTo>
                    <a:pt x="8119635" y="4951079"/>
                  </a:lnTo>
                  <a:cubicBezTo>
                    <a:pt x="8220943" y="4951079"/>
                    <a:pt x="8303983" y="4858588"/>
                    <a:pt x="8303983" y="4745334"/>
                  </a:cubicBezTo>
                  <a:lnTo>
                    <a:pt x="8303983" y="205744"/>
                  </a:lnTo>
                  <a:cubicBezTo>
                    <a:pt x="8303983" y="92491"/>
                    <a:pt x="8220943" y="0"/>
                    <a:pt x="8119635" y="0"/>
                  </a:cubicBezTo>
                  <a:close/>
                </a:path>
              </a:pathLst>
            </a:custGeom>
            <a:blipFill>
              <a:blip r:embed="rId9"/>
              <a:stretch>
                <a:fillRect t="-67720"/>
              </a:stretch>
            </a:blipFill>
          </p:spPr>
        </p:sp>
      </p:grpSp>
      <p:sp>
        <p:nvSpPr>
          <p:cNvPr id="9" name="Freeform 9"/>
          <p:cNvSpPr/>
          <p:nvPr/>
        </p:nvSpPr>
        <p:spPr>
          <a:xfrm>
            <a:off x="15734280" y="7999980"/>
            <a:ext cx="4687320" cy="4687320"/>
          </a:xfrm>
          <a:custGeom>
            <a:avLst/>
            <a:gdLst/>
            <a:ahLst/>
            <a:cxnLst/>
            <a:rect l="l" t="t" r="r" b="b"/>
            <a:pathLst>
              <a:path w="4687320" h="4687320">
                <a:moveTo>
                  <a:pt x="0" y="0"/>
                </a:moveTo>
                <a:lnTo>
                  <a:pt x="4687320" y="0"/>
                </a:lnTo>
                <a:lnTo>
                  <a:pt x="4687320" y="4687320"/>
                </a:lnTo>
                <a:lnTo>
                  <a:pt x="0" y="4687320"/>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10" name="Freeform 10"/>
          <p:cNvSpPr/>
          <p:nvPr/>
        </p:nvSpPr>
        <p:spPr>
          <a:xfrm>
            <a:off x="16882022" y="-3164827"/>
            <a:ext cx="4687320" cy="4687320"/>
          </a:xfrm>
          <a:custGeom>
            <a:avLst/>
            <a:gdLst/>
            <a:ahLst/>
            <a:cxnLst/>
            <a:rect l="l" t="t" r="r" b="b"/>
            <a:pathLst>
              <a:path w="4687320" h="4687320">
                <a:moveTo>
                  <a:pt x="0" y="0"/>
                </a:moveTo>
                <a:lnTo>
                  <a:pt x="4687319" y="0"/>
                </a:lnTo>
                <a:lnTo>
                  <a:pt x="4687319" y="4687320"/>
                </a:lnTo>
                <a:lnTo>
                  <a:pt x="0" y="4687320"/>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11" name="TextBox 11"/>
          <p:cNvSpPr txBox="1"/>
          <p:nvPr/>
        </p:nvSpPr>
        <p:spPr>
          <a:xfrm>
            <a:off x="8881309" y="1576757"/>
            <a:ext cx="9031807" cy="1461939"/>
          </a:xfrm>
          <a:prstGeom prst="rect">
            <a:avLst/>
          </a:prstGeom>
        </p:spPr>
        <p:txBody>
          <a:bodyPr lIns="0" tIns="0" rIns="0" bIns="0" rtlCol="0" anchor="t">
            <a:spAutoFit/>
          </a:bodyPr>
          <a:lstStyle/>
          <a:p>
            <a:pPr marL="0" lvl="0" indent="0" algn="l">
              <a:lnSpc>
                <a:spcPts val="5714"/>
              </a:lnSpc>
            </a:pPr>
            <a:r>
              <a:rPr lang="en-US" sz="4499" b="1" dirty="0" err="1" smtClean="0">
                <a:solidFill>
                  <a:srgbClr val="040506"/>
                </a:solidFill>
                <a:latin typeface="Poppins Bold"/>
                <a:ea typeface="Poppins Bold"/>
                <a:cs typeface="Poppins Bold"/>
                <a:sym typeface="Poppins Bold"/>
              </a:rPr>
              <a:t>BioTornado</a:t>
            </a:r>
            <a:r>
              <a:rPr lang="en-US" sz="4499" b="1" dirty="0" smtClean="0">
                <a:solidFill>
                  <a:srgbClr val="040506"/>
                </a:solidFill>
                <a:latin typeface="Poppins Bold"/>
                <a:ea typeface="Poppins Bold"/>
                <a:cs typeface="Poppins Bold"/>
                <a:sym typeface="Poppins Bold"/>
              </a:rPr>
              <a:t> </a:t>
            </a:r>
            <a:r>
              <a:rPr lang="en-US" sz="4499" b="1" dirty="0">
                <a:solidFill>
                  <a:srgbClr val="040506"/>
                </a:solidFill>
                <a:latin typeface="Poppins Bold"/>
                <a:ea typeface="Poppins Bold"/>
                <a:cs typeface="Poppins Bold"/>
                <a:sym typeface="Poppins Bold"/>
              </a:rPr>
              <a:t>m</a:t>
            </a:r>
            <a:r>
              <a:rPr lang="en-US" sz="4499" b="1" dirty="0" smtClean="0">
                <a:solidFill>
                  <a:srgbClr val="040506"/>
                </a:solidFill>
                <a:latin typeface="Poppins Bold"/>
                <a:ea typeface="Poppins Bold"/>
                <a:cs typeface="Poppins Bold"/>
                <a:sym typeface="Poppins Bold"/>
              </a:rPr>
              <a:t>odel-based specification</a:t>
            </a:r>
            <a:endParaRPr lang="en-US" sz="4499" b="1" dirty="0">
              <a:solidFill>
                <a:srgbClr val="040506"/>
              </a:solidFill>
              <a:latin typeface="Poppins Bold"/>
              <a:ea typeface="Poppins Bold"/>
              <a:cs typeface="Poppins Bold"/>
              <a:sym typeface="Poppins Bold"/>
            </a:endParaRPr>
          </a:p>
        </p:txBody>
      </p:sp>
      <p:sp>
        <p:nvSpPr>
          <p:cNvPr id="12" name="TextBox 12"/>
          <p:cNvSpPr txBox="1"/>
          <p:nvPr/>
        </p:nvSpPr>
        <p:spPr>
          <a:xfrm>
            <a:off x="8983158" y="4182253"/>
            <a:ext cx="8371392" cy="1527176"/>
          </a:xfrm>
          <a:prstGeom prst="rect">
            <a:avLst/>
          </a:prstGeom>
        </p:spPr>
        <p:txBody>
          <a:bodyPr lIns="0" tIns="0" rIns="0" bIns="0" rtlCol="0" anchor="t">
            <a:spAutoFit/>
          </a:bodyPr>
          <a:lstStyle/>
          <a:p>
            <a:pPr marL="0" lvl="0" indent="0" algn="l">
              <a:lnSpc>
                <a:spcPts val="4099"/>
              </a:lnSpc>
            </a:pPr>
            <a:r>
              <a:rPr lang="en-US" sz="2499" dirty="0">
                <a:solidFill>
                  <a:srgbClr val="1C5739"/>
                </a:solidFill>
                <a:latin typeface="Poppins" pitchFamily="2" charset="0"/>
                <a:ea typeface="Poppins Medium"/>
                <a:cs typeface="Poppins" pitchFamily="2" charset="0"/>
                <a:sym typeface="Poppins Medium"/>
              </a:rPr>
              <a:t>S model is perfect for installation in soils where high ground water prevails or the depth of the inlet pipe is </a:t>
            </a:r>
            <a:r>
              <a:rPr lang="en-US" sz="2499" dirty="0">
                <a:solidFill>
                  <a:srgbClr val="1C5739"/>
                </a:solidFill>
                <a:latin typeface="Poppins" pitchFamily="2" charset="0"/>
                <a:ea typeface="Poppins Bold"/>
                <a:cs typeface="Poppins" pitchFamily="2" charset="0"/>
                <a:sym typeface="Poppins Bold"/>
              </a:rPr>
              <a:t>50 </a:t>
            </a:r>
            <a:r>
              <a:rPr lang="en-US" sz="2499" dirty="0">
                <a:solidFill>
                  <a:srgbClr val="1C5739"/>
                </a:solidFill>
                <a:latin typeface="Poppins" pitchFamily="2" charset="0"/>
                <a:ea typeface="Poppins Medium"/>
                <a:cs typeface="Poppins" pitchFamily="2" charset="0"/>
                <a:sym typeface="Poppins Medium"/>
              </a:rPr>
              <a:t>cm from the ground surface.</a:t>
            </a:r>
          </a:p>
        </p:txBody>
      </p:sp>
      <p:sp>
        <p:nvSpPr>
          <p:cNvPr id="13" name="TextBox 13"/>
          <p:cNvSpPr txBox="1"/>
          <p:nvPr/>
        </p:nvSpPr>
        <p:spPr>
          <a:xfrm>
            <a:off x="8973633" y="3640296"/>
            <a:ext cx="3465904" cy="540605"/>
          </a:xfrm>
          <a:prstGeom prst="rect">
            <a:avLst/>
          </a:prstGeom>
        </p:spPr>
        <p:txBody>
          <a:bodyPr lIns="0" tIns="0" rIns="0" bIns="0" rtlCol="0" anchor="t">
            <a:spAutoFit/>
          </a:bodyPr>
          <a:lstStyle/>
          <a:p>
            <a:pPr marL="0" lvl="0" indent="0" algn="l">
              <a:lnSpc>
                <a:spcPts val="4165"/>
              </a:lnSpc>
            </a:pPr>
            <a:r>
              <a:rPr lang="en-US" sz="3018" b="1">
                <a:solidFill>
                  <a:srgbClr val="397D5A"/>
                </a:solidFill>
                <a:latin typeface="Poppins Bold"/>
                <a:ea typeface="Poppins Bold"/>
                <a:cs typeface="Poppins Bold"/>
                <a:sym typeface="Poppins Bold"/>
              </a:rPr>
              <a:t>01</a:t>
            </a:r>
          </a:p>
        </p:txBody>
      </p:sp>
      <p:sp>
        <p:nvSpPr>
          <p:cNvPr id="14" name="TextBox 14"/>
          <p:cNvSpPr txBox="1"/>
          <p:nvPr/>
        </p:nvSpPr>
        <p:spPr>
          <a:xfrm>
            <a:off x="8995561" y="6808287"/>
            <a:ext cx="8358989" cy="1535613"/>
          </a:xfrm>
          <a:prstGeom prst="rect">
            <a:avLst/>
          </a:prstGeom>
        </p:spPr>
        <p:txBody>
          <a:bodyPr lIns="0" tIns="0" rIns="0" bIns="0" rtlCol="0" anchor="t">
            <a:spAutoFit/>
          </a:bodyPr>
          <a:lstStyle/>
          <a:p>
            <a:pPr lvl="0">
              <a:lnSpc>
                <a:spcPts val="4099"/>
              </a:lnSpc>
            </a:pPr>
            <a:r>
              <a:rPr lang="en-GB" sz="2499" dirty="0">
                <a:solidFill>
                  <a:srgbClr val="1C5739"/>
                </a:solidFill>
                <a:latin typeface="Poppins" pitchFamily="2" charset="0"/>
                <a:ea typeface="Poppins Medium"/>
                <a:cs typeface="Poppins" pitchFamily="2" charset="0"/>
                <a:sym typeface="Poppins Medium"/>
              </a:rPr>
              <a:t>A model specifically designed for normal soil conditions, requiring no special adaptations, and ready for </a:t>
            </a:r>
            <a:r>
              <a:rPr lang="en-GB" sz="2499" dirty="0" smtClean="0">
                <a:solidFill>
                  <a:srgbClr val="1C5739"/>
                </a:solidFill>
                <a:latin typeface="Poppins" pitchFamily="2" charset="0"/>
                <a:ea typeface="Poppins Medium"/>
                <a:cs typeface="Poppins" pitchFamily="2" charset="0"/>
                <a:sym typeface="Poppins Medium"/>
              </a:rPr>
              <a:t>immediate installation </a:t>
            </a:r>
            <a:r>
              <a:rPr lang="en-GB" sz="2499" dirty="0">
                <a:solidFill>
                  <a:srgbClr val="1C5739"/>
                </a:solidFill>
                <a:latin typeface="Poppins" pitchFamily="2" charset="0"/>
                <a:ea typeface="Poppins Medium"/>
                <a:cs typeface="Poppins" pitchFamily="2" charset="0"/>
                <a:sym typeface="Poppins Medium"/>
              </a:rPr>
              <a:t>and operation.</a:t>
            </a:r>
            <a:endParaRPr lang="en-US" sz="2499" dirty="0">
              <a:solidFill>
                <a:srgbClr val="1C5739"/>
              </a:solidFill>
              <a:latin typeface="Poppins" pitchFamily="2" charset="0"/>
              <a:ea typeface="Poppins Medium"/>
              <a:cs typeface="Poppins" pitchFamily="2" charset="0"/>
              <a:sym typeface="Poppins Medium"/>
            </a:endParaRPr>
          </a:p>
        </p:txBody>
      </p:sp>
      <p:sp>
        <p:nvSpPr>
          <p:cNvPr id="15" name="TextBox 15"/>
          <p:cNvSpPr txBox="1"/>
          <p:nvPr/>
        </p:nvSpPr>
        <p:spPr>
          <a:xfrm>
            <a:off x="8983158" y="6266331"/>
            <a:ext cx="3465904" cy="540605"/>
          </a:xfrm>
          <a:prstGeom prst="rect">
            <a:avLst/>
          </a:prstGeom>
        </p:spPr>
        <p:txBody>
          <a:bodyPr lIns="0" tIns="0" rIns="0" bIns="0" rtlCol="0" anchor="t">
            <a:spAutoFit/>
          </a:bodyPr>
          <a:lstStyle/>
          <a:p>
            <a:pPr marL="0" lvl="0" indent="0" algn="l">
              <a:lnSpc>
                <a:spcPts val="4165"/>
              </a:lnSpc>
            </a:pPr>
            <a:r>
              <a:rPr lang="en-US" sz="3018" b="1">
                <a:solidFill>
                  <a:srgbClr val="397D5A"/>
                </a:solidFill>
                <a:latin typeface="Poppins Bold"/>
                <a:ea typeface="Poppins Bold"/>
                <a:cs typeface="Poppins Bold"/>
                <a:sym typeface="Poppins Bold"/>
              </a:rPr>
              <a:t>02</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6384715" y="9009597"/>
            <a:ext cx="3806571" cy="2083232"/>
          </a:xfrm>
          <a:custGeom>
            <a:avLst/>
            <a:gdLst/>
            <a:ahLst/>
            <a:cxnLst/>
            <a:rect l="l" t="t" r="r" b="b"/>
            <a:pathLst>
              <a:path w="3806571" h="2083232">
                <a:moveTo>
                  <a:pt x="0" y="0"/>
                </a:moveTo>
                <a:lnTo>
                  <a:pt x="3806570" y="0"/>
                </a:lnTo>
                <a:lnTo>
                  <a:pt x="3806570" y="2083232"/>
                </a:lnTo>
                <a:lnTo>
                  <a:pt x="0" y="2083232"/>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grpSp>
        <p:nvGrpSpPr>
          <p:cNvPr id="4" name="Group 4"/>
          <p:cNvGrpSpPr/>
          <p:nvPr/>
        </p:nvGrpSpPr>
        <p:grpSpPr>
          <a:xfrm>
            <a:off x="2977446" y="2199930"/>
            <a:ext cx="3537582" cy="4116459"/>
            <a:chOff x="0" y="0"/>
            <a:chExt cx="698500" cy="812800"/>
          </a:xfrm>
        </p:grpSpPr>
        <p:sp>
          <p:nvSpPr>
            <p:cNvPr id="5" name="Freeform 5"/>
            <p:cNvSpPr/>
            <p:nvPr/>
          </p:nvSpPr>
          <p:spPr>
            <a:xfrm>
              <a:off x="0" y="0"/>
              <a:ext cx="698500" cy="812800"/>
            </a:xfrm>
            <a:custGeom>
              <a:avLst/>
              <a:gdLst/>
              <a:ahLst/>
              <a:cxnLst/>
              <a:rect l="l" t="t" r="r" b="b"/>
              <a:pathLst>
                <a:path w="698500" h="812800">
                  <a:moveTo>
                    <a:pt x="349250" y="0"/>
                  </a:moveTo>
                  <a:lnTo>
                    <a:pt x="698500" y="203200"/>
                  </a:lnTo>
                  <a:lnTo>
                    <a:pt x="698500" y="609600"/>
                  </a:lnTo>
                  <a:lnTo>
                    <a:pt x="349250" y="812800"/>
                  </a:lnTo>
                  <a:lnTo>
                    <a:pt x="0" y="609600"/>
                  </a:lnTo>
                  <a:lnTo>
                    <a:pt x="0" y="203200"/>
                  </a:lnTo>
                  <a:lnTo>
                    <a:pt x="349250" y="0"/>
                  </a:lnTo>
                  <a:close/>
                </a:path>
              </a:pathLst>
            </a:custGeom>
            <a:solidFill>
              <a:srgbClr val="009245">
                <a:alpha val="10980"/>
              </a:srgbClr>
            </a:solidFill>
            <a:ln w="9525" cap="sq">
              <a:solidFill>
                <a:srgbClr val="000000">
                  <a:alpha val="10980"/>
                </a:srgbClr>
              </a:solidFill>
              <a:prstDash val="solid"/>
              <a:miter/>
            </a:ln>
          </p:spPr>
        </p:sp>
        <p:sp>
          <p:nvSpPr>
            <p:cNvPr id="6" name="TextBox 6"/>
            <p:cNvSpPr txBox="1"/>
            <p:nvPr/>
          </p:nvSpPr>
          <p:spPr>
            <a:xfrm>
              <a:off x="0" y="101600"/>
              <a:ext cx="698500" cy="571500"/>
            </a:xfrm>
            <a:prstGeom prst="rect">
              <a:avLst/>
            </a:prstGeom>
          </p:spPr>
          <p:txBody>
            <a:bodyPr lIns="50800" tIns="50800" rIns="50800" bIns="50800" rtlCol="0" anchor="ctr"/>
            <a:lstStyle/>
            <a:p>
              <a:pPr algn="ctr">
                <a:lnSpc>
                  <a:spcPts val="2340"/>
                </a:lnSpc>
              </a:pPr>
              <a:endParaRPr/>
            </a:p>
          </p:txBody>
        </p:sp>
      </p:grpSp>
      <p:grpSp>
        <p:nvGrpSpPr>
          <p:cNvPr id="7" name="Group 7"/>
          <p:cNvGrpSpPr/>
          <p:nvPr/>
        </p:nvGrpSpPr>
        <p:grpSpPr>
          <a:xfrm>
            <a:off x="-682941" y="2180880"/>
            <a:ext cx="3537582" cy="4116459"/>
            <a:chOff x="0" y="0"/>
            <a:chExt cx="698500" cy="812800"/>
          </a:xfrm>
        </p:grpSpPr>
        <p:sp>
          <p:nvSpPr>
            <p:cNvPr id="8" name="Freeform 8"/>
            <p:cNvSpPr/>
            <p:nvPr/>
          </p:nvSpPr>
          <p:spPr>
            <a:xfrm>
              <a:off x="0" y="0"/>
              <a:ext cx="698500" cy="812800"/>
            </a:xfrm>
            <a:custGeom>
              <a:avLst/>
              <a:gdLst/>
              <a:ahLst/>
              <a:cxnLst/>
              <a:rect l="l" t="t" r="r" b="b"/>
              <a:pathLst>
                <a:path w="698500" h="812800">
                  <a:moveTo>
                    <a:pt x="349250" y="0"/>
                  </a:moveTo>
                  <a:lnTo>
                    <a:pt x="698500" y="203200"/>
                  </a:lnTo>
                  <a:lnTo>
                    <a:pt x="698500" y="609600"/>
                  </a:lnTo>
                  <a:lnTo>
                    <a:pt x="349250" y="812800"/>
                  </a:lnTo>
                  <a:lnTo>
                    <a:pt x="0" y="609600"/>
                  </a:lnTo>
                  <a:lnTo>
                    <a:pt x="0" y="203200"/>
                  </a:lnTo>
                  <a:lnTo>
                    <a:pt x="349250" y="0"/>
                  </a:lnTo>
                  <a:close/>
                </a:path>
              </a:pathLst>
            </a:custGeom>
            <a:solidFill>
              <a:srgbClr val="009245">
                <a:alpha val="2745"/>
              </a:srgbClr>
            </a:solidFill>
            <a:ln w="9525" cap="sq">
              <a:solidFill>
                <a:srgbClr val="000000">
                  <a:alpha val="2745"/>
                </a:srgbClr>
              </a:solidFill>
              <a:prstDash val="solid"/>
              <a:miter/>
            </a:ln>
          </p:spPr>
        </p:sp>
        <p:sp>
          <p:nvSpPr>
            <p:cNvPr id="9" name="TextBox 9"/>
            <p:cNvSpPr txBox="1"/>
            <p:nvPr/>
          </p:nvSpPr>
          <p:spPr>
            <a:xfrm>
              <a:off x="0" y="101600"/>
              <a:ext cx="698500" cy="571500"/>
            </a:xfrm>
            <a:prstGeom prst="rect">
              <a:avLst/>
            </a:prstGeom>
          </p:spPr>
          <p:txBody>
            <a:bodyPr lIns="50800" tIns="50800" rIns="50800" bIns="50800" rtlCol="0" anchor="ctr"/>
            <a:lstStyle/>
            <a:p>
              <a:pPr algn="ctr">
                <a:lnSpc>
                  <a:spcPts val="2340"/>
                </a:lnSpc>
              </a:pPr>
              <a:endParaRPr/>
            </a:p>
          </p:txBody>
        </p:sp>
      </p:grpSp>
      <p:grpSp>
        <p:nvGrpSpPr>
          <p:cNvPr id="10" name="Group 10"/>
          <p:cNvGrpSpPr/>
          <p:nvPr/>
        </p:nvGrpSpPr>
        <p:grpSpPr>
          <a:xfrm>
            <a:off x="-2537457" y="5400133"/>
            <a:ext cx="3537582" cy="4116459"/>
            <a:chOff x="0" y="0"/>
            <a:chExt cx="698500" cy="812800"/>
          </a:xfrm>
        </p:grpSpPr>
        <p:sp>
          <p:nvSpPr>
            <p:cNvPr id="11" name="Freeform 11"/>
            <p:cNvSpPr/>
            <p:nvPr/>
          </p:nvSpPr>
          <p:spPr>
            <a:xfrm>
              <a:off x="0" y="0"/>
              <a:ext cx="698500" cy="812800"/>
            </a:xfrm>
            <a:custGeom>
              <a:avLst/>
              <a:gdLst/>
              <a:ahLst/>
              <a:cxnLst/>
              <a:rect l="l" t="t" r="r" b="b"/>
              <a:pathLst>
                <a:path w="698500" h="812800">
                  <a:moveTo>
                    <a:pt x="349250" y="0"/>
                  </a:moveTo>
                  <a:lnTo>
                    <a:pt x="698500" y="203200"/>
                  </a:lnTo>
                  <a:lnTo>
                    <a:pt x="698500" y="609600"/>
                  </a:lnTo>
                  <a:lnTo>
                    <a:pt x="349250" y="812800"/>
                  </a:lnTo>
                  <a:lnTo>
                    <a:pt x="0" y="609600"/>
                  </a:lnTo>
                  <a:lnTo>
                    <a:pt x="0" y="203200"/>
                  </a:lnTo>
                  <a:lnTo>
                    <a:pt x="349250" y="0"/>
                  </a:lnTo>
                  <a:close/>
                </a:path>
              </a:pathLst>
            </a:custGeom>
            <a:solidFill>
              <a:srgbClr val="009245">
                <a:alpha val="2745"/>
              </a:srgbClr>
            </a:solidFill>
            <a:ln w="9525" cap="sq">
              <a:solidFill>
                <a:srgbClr val="000000">
                  <a:alpha val="2745"/>
                </a:srgbClr>
              </a:solidFill>
              <a:prstDash val="solid"/>
              <a:miter/>
            </a:ln>
          </p:spPr>
        </p:sp>
        <p:sp>
          <p:nvSpPr>
            <p:cNvPr id="12" name="TextBox 12"/>
            <p:cNvSpPr txBox="1"/>
            <p:nvPr/>
          </p:nvSpPr>
          <p:spPr>
            <a:xfrm>
              <a:off x="0" y="101600"/>
              <a:ext cx="698500" cy="571500"/>
            </a:xfrm>
            <a:prstGeom prst="rect">
              <a:avLst/>
            </a:prstGeom>
          </p:spPr>
          <p:txBody>
            <a:bodyPr lIns="50800" tIns="50800" rIns="50800" bIns="50800" rtlCol="0" anchor="ctr"/>
            <a:lstStyle/>
            <a:p>
              <a:pPr algn="ctr">
                <a:lnSpc>
                  <a:spcPts val="2340"/>
                </a:lnSpc>
              </a:pPr>
              <a:endParaRPr/>
            </a:p>
          </p:txBody>
        </p:sp>
      </p:grpSp>
      <p:grpSp>
        <p:nvGrpSpPr>
          <p:cNvPr id="13" name="Group 13"/>
          <p:cNvGrpSpPr/>
          <p:nvPr/>
        </p:nvGrpSpPr>
        <p:grpSpPr>
          <a:xfrm>
            <a:off x="-663891" y="8602930"/>
            <a:ext cx="3537582" cy="4116459"/>
            <a:chOff x="0" y="0"/>
            <a:chExt cx="698500" cy="812800"/>
          </a:xfrm>
        </p:grpSpPr>
        <p:sp>
          <p:nvSpPr>
            <p:cNvPr id="14" name="Freeform 14"/>
            <p:cNvSpPr/>
            <p:nvPr/>
          </p:nvSpPr>
          <p:spPr>
            <a:xfrm>
              <a:off x="0" y="0"/>
              <a:ext cx="698500" cy="812800"/>
            </a:xfrm>
            <a:custGeom>
              <a:avLst/>
              <a:gdLst/>
              <a:ahLst/>
              <a:cxnLst/>
              <a:rect l="l" t="t" r="r" b="b"/>
              <a:pathLst>
                <a:path w="698500" h="812800">
                  <a:moveTo>
                    <a:pt x="349250" y="0"/>
                  </a:moveTo>
                  <a:lnTo>
                    <a:pt x="698500" y="203200"/>
                  </a:lnTo>
                  <a:lnTo>
                    <a:pt x="698500" y="609600"/>
                  </a:lnTo>
                  <a:lnTo>
                    <a:pt x="349250" y="812800"/>
                  </a:lnTo>
                  <a:lnTo>
                    <a:pt x="0" y="609600"/>
                  </a:lnTo>
                  <a:lnTo>
                    <a:pt x="0" y="203200"/>
                  </a:lnTo>
                  <a:lnTo>
                    <a:pt x="349250" y="0"/>
                  </a:lnTo>
                  <a:close/>
                </a:path>
              </a:pathLst>
            </a:custGeom>
            <a:solidFill>
              <a:srgbClr val="009245">
                <a:alpha val="2745"/>
              </a:srgbClr>
            </a:solidFill>
            <a:ln w="9525" cap="sq">
              <a:solidFill>
                <a:srgbClr val="000000">
                  <a:alpha val="2745"/>
                </a:srgbClr>
              </a:solidFill>
              <a:prstDash val="solid"/>
              <a:miter/>
            </a:ln>
          </p:spPr>
        </p:sp>
        <p:sp>
          <p:nvSpPr>
            <p:cNvPr id="15" name="TextBox 15"/>
            <p:cNvSpPr txBox="1"/>
            <p:nvPr/>
          </p:nvSpPr>
          <p:spPr>
            <a:xfrm>
              <a:off x="0" y="101600"/>
              <a:ext cx="698500" cy="571500"/>
            </a:xfrm>
            <a:prstGeom prst="rect">
              <a:avLst/>
            </a:prstGeom>
          </p:spPr>
          <p:txBody>
            <a:bodyPr lIns="50800" tIns="50800" rIns="50800" bIns="50800" rtlCol="0" anchor="ctr"/>
            <a:lstStyle/>
            <a:p>
              <a:pPr algn="ctr">
                <a:lnSpc>
                  <a:spcPts val="2340"/>
                </a:lnSpc>
              </a:pPr>
              <a:endParaRPr/>
            </a:p>
          </p:txBody>
        </p:sp>
      </p:grpSp>
      <p:grpSp>
        <p:nvGrpSpPr>
          <p:cNvPr id="16" name="Group 16"/>
          <p:cNvGrpSpPr/>
          <p:nvPr/>
        </p:nvGrpSpPr>
        <p:grpSpPr>
          <a:xfrm>
            <a:off x="2977446" y="8612455"/>
            <a:ext cx="3537582" cy="4116459"/>
            <a:chOff x="0" y="0"/>
            <a:chExt cx="698500" cy="812800"/>
          </a:xfrm>
        </p:grpSpPr>
        <p:sp>
          <p:nvSpPr>
            <p:cNvPr id="17" name="Freeform 17"/>
            <p:cNvSpPr/>
            <p:nvPr/>
          </p:nvSpPr>
          <p:spPr>
            <a:xfrm>
              <a:off x="0" y="0"/>
              <a:ext cx="698500" cy="812800"/>
            </a:xfrm>
            <a:custGeom>
              <a:avLst/>
              <a:gdLst/>
              <a:ahLst/>
              <a:cxnLst/>
              <a:rect l="l" t="t" r="r" b="b"/>
              <a:pathLst>
                <a:path w="698500" h="812800">
                  <a:moveTo>
                    <a:pt x="349250" y="0"/>
                  </a:moveTo>
                  <a:lnTo>
                    <a:pt x="698500" y="203200"/>
                  </a:lnTo>
                  <a:lnTo>
                    <a:pt x="698500" y="609600"/>
                  </a:lnTo>
                  <a:lnTo>
                    <a:pt x="349250" y="812800"/>
                  </a:lnTo>
                  <a:lnTo>
                    <a:pt x="0" y="609600"/>
                  </a:lnTo>
                  <a:lnTo>
                    <a:pt x="0" y="203200"/>
                  </a:lnTo>
                  <a:lnTo>
                    <a:pt x="349250" y="0"/>
                  </a:lnTo>
                  <a:close/>
                </a:path>
              </a:pathLst>
            </a:custGeom>
            <a:solidFill>
              <a:srgbClr val="009245">
                <a:alpha val="2745"/>
              </a:srgbClr>
            </a:solidFill>
            <a:ln w="9525" cap="sq">
              <a:solidFill>
                <a:srgbClr val="000000">
                  <a:alpha val="2745"/>
                </a:srgbClr>
              </a:solidFill>
              <a:prstDash val="solid"/>
              <a:miter/>
            </a:ln>
          </p:spPr>
        </p:sp>
        <p:sp>
          <p:nvSpPr>
            <p:cNvPr id="18" name="TextBox 18"/>
            <p:cNvSpPr txBox="1"/>
            <p:nvPr/>
          </p:nvSpPr>
          <p:spPr>
            <a:xfrm>
              <a:off x="0" y="101600"/>
              <a:ext cx="698500" cy="571500"/>
            </a:xfrm>
            <a:prstGeom prst="rect">
              <a:avLst/>
            </a:prstGeom>
          </p:spPr>
          <p:txBody>
            <a:bodyPr lIns="50800" tIns="50800" rIns="50800" bIns="50800" rtlCol="0" anchor="ctr"/>
            <a:lstStyle/>
            <a:p>
              <a:pPr algn="ctr">
                <a:lnSpc>
                  <a:spcPts val="2340"/>
                </a:lnSpc>
              </a:pPr>
              <a:endParaRPr/>
            </a:p>
          </p:txBody>
        </p:sp>
      </p:grpSp>
      <p:grpSp>
        <p:nvGrpSpPr>
          <p:cNvPr id="19" name="Group 19"/>
          <p:cNvGrpSpPr/>
          <p:nvPr/>
        </p:nvGrpSpPr>
        <p:grpSpPr>
          <a:xfrm>
            <a:off x="3241757" y="2650702"/>
            <a:ext cx="3008960" cy="3214916"/>
            <a:chOff x="0" y="0"/>
            <a:chExt cx="6350000" cy="6784642"/>
          </a:xfrm>
        </p:grpSpPr>
        <p:sp>
          <p:nvSpPr>
            <p:cNvPr id="20" name="Freeform 20"/>
            <p:cNvSpPr/>
            <p:nvPr/>
          </p:nvSpPr>
          <p:spPr>
            <a:xfrm>
              <a:off x="0" y="0"/>
              <a:ext cx="6350000" cy="6784642"/>
            </a:xfrm>
            <a:custGeom>
              <a:avLst/>
              <a:gdLst/>
              <a:ahLst/>
              <a:cxnLst/>
              <a:rect l="l" t="t" r="r" b="b"/>
              <a:pathLst>
                <a:path w="6350000" h="6784642">
                  <a:moveTo>
                    <a:pt x="5080000" y="6784642"/>
                  </a:moveTo>
                  <a:lnTo>
                    <a:pt x="1270000" y="6784642"/>
                  </a:lnTo>
                  <a:cubicBezTo>
                    <a:pt x="568960" y="6784642"/>
                    <a:pt x="0" y="6176738"/>
                    <a:pt x="0" y="5427714"/>
                  </a:cubicBezTo>
                  <a:lnTo>
                    <a:pt x="0" y="1356928"/>
                  </a:lnTo>
                  <a:cubicBezTo>
                    <a:pt x="0" y="607904"/>
                    <a:pt x="568960" y="0"/>
                    <a:pt x="1270000" y="0"/>
                  </a:cubicBezTo>
                  <a:lnTo>
                    <a:pt x="5080000" y="0"/>
                  </a:lnTo>
                  <a:cubicBezTo>
                    <a:pt x="5781040" y="0"/>
                    <a:pt x="6350000" y="607904"/>
                    <a:pt x="6350000" y="1356928"/>
                  </a:cubicBezTo>
                  <a:lnTo>
                    <a:pt x="6350000" y="5427714"/>
                  </a:lnTo>
                  <a:cubicBezTo>
                    <a:pt x="6350000" y="6176738"/>
                    <a:pt x="5781040" y="6784642"/>
                    <a:pt x="5080000" y="6784642"/>
                  </a:cubicBezTo>
                  <a:close/>
                </a:path>
              </a:pathLst>
            </a:custGeom>
            <a:blipFill>
              <a:blip r:embed="rId4"/>
              <a:stretch>
                <a:fillRect l="-8595" r="-8595"/>
              </a:stretch>
            </a:blipFill>
          </p:spPr>
        </p:sp>
      </p:grpSp>
      <p:grpSp>
        <p:nvGrpSpPr>
          <p:cNvPr id="21" name="Group 21"/>
          <p:cNvGrpSpPr/>
          <p:nvPr/>
        </p:nvGrpSpPr>
        <p:grpSpPr>
          <a:xfrm>
            <a:off x="1170555" y="5371558"/>
            <a:ext cx="3537582" cy="4116459"/>
            <a:chOff x="0" y="0"/>
            <a:chExt cx="698500" cy="812800"/>
          </a:xfrm>
        </p:grpSpPr>
        <p:sp>
          <p:nvSpPr>
            <p:cNvPr id="22" name="Freeform 22"/>
            <p:cNvSpPr/>
            <p:nvPr/>
          </p:nvSpPr>
          <p:spPr>
            <a:xfrm>
              <a:off x="0" y="0"/>
              <a:ext cx="698500" cy="812800"/>
            </a:xfrm>
            <a:custGeom>
              <a:avLst/>
              <a:gdLst/>
              <a:ahLst/>
              <a:cxnLst/>
              <a:rect l="l" t="t" r="r" b="b"/>
              <a:pathLst>
                <a:path w="698500" h="812800">
                  <a:moveTo>
                    <a:pt x="349250" y="0"/>
                  </a:moveTo>
                  <a:lnTo>
                    <a:pt x="698500" y="203200"/>
                  </a:lnTo>
                  <a:lnTo>
                    <a:pt x="698500" y="609600"/>
                  </a:lnTo>
                  <a:lnTo>
                    <a:pt x="349250" y="812800"/>
                  </a:lnTo>
                  <a:lnTo>
                    <a:pt x="0" y="609600"/>
                  </a:lnTo>
                  <a:lnTo>
                    <a:pt x="0" y="203200"/>
                  </a:lnTo>
                  <a:lnTo>
                    <a:pt x="349250" y="0"/>
                  </a:lnTo>
                  <a:close/>
                </a:path>
              </a:pathLst>
            </a:custGeom>
            <a:solidFill>
              <a:srgbClr val="009245">
                <a:alpha val="19608"/>
              </a:srgbClr>
            </a:solidFill>
          </p:spPr>
        </p:sp>
        <p:sp>
          <p:nvSpPr>
            <p:cNvPr id="23" name="TextBox 23"/>
            <p:cNvSpPr txBox="1"/>
            <p:nvPr/>
          </p:nvSpPr>
          <p:spPr>
            <a:xfrm>
              <a:off x="0" y="101600"/>
              <a:ext cx="698500" cy="571500"/>
            </a:xfrm>
            <a:prstGeom prst="rect">
              <a:avLst/>
            </a:prstGeom>
          </p:spPr>
          <p:txBody>
            <a:bodyPr lIns="50800" tIns="50800" rIns="50800" bIns="50800" rtlCol="0" anchor="ctr"/>
            <a:lstStyle/>
            <a:p>
              <a:pPr algn="ctr">
                <a:lnSpc>
                  <a:spcPts val="2340"/>
                </a:lnSpc>
              </a:pPr>
              <a:endParaRPr/>
            </a:p>
          </p:txBody>
        </p:sp>
      </p:grpSp>
      <p:grpSp>
        <p:nvGrpSpPr>
          <p:cNvPr id="24" name="Group 24"/>
          <p:cNvGrpSpPr/>
          <p:nvPr/>
        </p:nvGrpSpPr>
        <p:grpSpPr>
          <a:xfrm>
            <a:off x="4780733" y="5400133"/>
            <a:ext cx="3537582" cy="4116459"/>
            <a:chOff x="0" y="0"/>
            <a:chExt cx="698500" cy="812800"/>
          </a:xfrm>
        </p:grpSpPr>
        <p:sp>
          <p:nvSpPr>
            <p:cNvPr id="25" name="Freeform 25"/>
            <p:cNvSpPr/>
            <p:nvPr/>
          </p:nvSpPr>
          <p:spPr>
            <a:xfrm>
              <a:off x="0" y="0"/>
              <a:ext cx="698500" cy="812800"/>
            </a:xfrm>
            <a:custGeom>
              <a:avLst/>
              <a:gdLst/>
              <a:ahLst/>
              <a:cxnLst/>
              <a:rect l="l" t="t" r="r" b="b"/>
              <a:pathLst>
                <a:path w="698500" h="812800">
                  <a:moveTo>
                    <a:pt x="349250" y="0"/>
                  </a:moveTo>
                  <a:lnTo>
                    <a:pt x="698500" y="203200"/>
                  </a:lnTo>
                  <a:lnTo>
                    <a:pt x="698500" y="609600"/>
                  </a:lnTo>
                  <a:lnTo>
                    <a:pt x="349250" y="812800"/>
                  </a:lnTo>
                  <a:lnTo>
                    <a:pt x="0" y="609600"/>
                  </a:lnTo>
                  <a:lnTo>
                    <a:pt x="0" y="203200"/>
                  </a:lnTo>
                  <a:lnTo>
                    <a:pt x="349250" y="0"/>
                  </a:lnTo>
                  <a:close/>
                </a:path>
              </a:pathLst>
            </a:custGeom>
            <a:solidFill>
              <a:srgbClr val="009245">
                <a:alpha val="29804"/>
              </a:srgbClr>
            </a:solidFill>
          </p:spPr>
        </p:sp>
        <p:sp>
          <p:nvSpPr>
            <p:cNvPr id="26" name="TextBox 26"/>
            <p:cNvSpPr txBox="1"/>
            <p:nvPr/>
          </p:nvSpPr>
          <p:spPr>
            <a:xfrm>
              <a:off x="0" y="101600"/>
              <a:ext cx="698500" cy="571500"/>
            </a:xfrm>
            <a:prstGeom prst="rect">
              <a:avLst/>
            </a:prstGeom>
          </p:spPr>
          <p:txBody>
            <a:bodyPr lIns="50800" tIns="50800" rIns="50800" bIns="50800" rtlCol="0" anchor="ctr"/>
            <a:lstStyle/>
            <a:p>
              <a:pPr algn="ctr">
                <a:lnSpc>
                  <a:spcPts val="2340"/>
                </a:lnSpc>
              </a:pPr>
              <a:endParaRPr/>
            </a:p>
          </p:txBody>
        </p:sp>
      </p:grpSp>
      <p:sp>
        <p:nvSpPr>
          <p:cNvPr id="27" name="Freeform 27"/>
          <p:cNvSpPr/>
          <p:nvPr/>
        </p:nvSpPr>
        <p:spPr>
          <a:xfrm>
            <a:off x="-2052275" y="-2916180"/>
            <a:ext cx="4687320" cy="4687320"/>
          </a:xfrm>
          <a:custGeom>
            <a:avLst/>
            <a:gdLst/>
            <a:ahLst/>
            <a:cxnLst/>
            <a:rect l="l" t="t" r="r" b="b"/>
            <a:pathLst>
              <a:path w="4687320" h="4687320">
                <a:moveTo>
                  <a:pt x="0" y="0"/>
                </a:moveTo>
                <a:lnTo>
                  <a:pt x="4687320" y="0"/>
                </a:lnTo>
                <a:lnTo>
                  <a:pt x="4687320" y="4687320"/>
                </a:lnTo>
                <a:lnTo>
                  <a:pt x="0" y="4687320"/>
                </a:lnTo>
                <a:lnTo>
                  <a:pt x="0" y="0"/>
                </a:lnTo>
                <a:close/>
              </a:path>
            </a:pathLst>
          </a:custGeom>
          <a:blipFill>
            <a:blip r:embed="rId5">
              <a:extLst>
                <a:ext uri="{96DAC541-7B7A-43D3-8B79-37D633B846F1}">
                  <asvg:svgBlip xmlns="" xmlns:asvg="http://schemas.microsoft.com/office/drawing/2016/SVG/main" r:embed="rId8"/>
                </a:ext>
              </a:extLst>
            </a:blip>
            <a:stretch>
              <a:fillRect/>
            </a:stretch>
          </a:blipFill>
        </p:spPr>
      </p:sp>
      <p:grpSp>
        <p:nvGrpSpPr>
          <p:cNvPr id="28" name="Group 28"/>
          <p:cNvGrpSpPr/>
          <p:nvPr/>
        </p:nvGrpSpPr>
        <p:grpSpPr>
          <a:xfrm>
            <a:off x="4708137" y="-6457015"/>
            <a:ext cx="8637895" cy="8637895"/>
            <a:chOff x="0" y="0"/>
            <a:chExt cx="812800" cy="812800"/>
          </a:xfrm>
        </p:grpSpPr>
        <p:sp>
          <p:nvSpPr>
            <p:cNvPr id="29" name="Freeform 2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C5739"/>
            </a:solidFill>
            <a:ln cap="sq">
              <a:noFill/>
              <a:prstDash val="solid"/>
              <a:miter/>
            </a:ln>
          </p:spPr>
        </p:sp>
        <p:sp>
          <p:nvSpPr>
            <p:cNvPr id="30" name="TextBox 30"/>
            <p:cNvSpPr txBox="1"/>
            <p:nvPr/>
          </p:nvSpPr>
          <p:spPr>
            <a:xfrm>
              <a:off x="76200" y="38100"/>
              <a:ext cx="660400" cy="698500"/>
            </a:xfrm>
            <a:prstGeom prst="rect">
              <a:avLst/>
            </a:prstGeom>
          </p:spPr>
          <p:txBody>
            <a:bodyPr lIns="50800" tIns="50800" rIns="50800" bIns="50800" rtlCol="0" anchor="ctr"/>
            <a:lstStyle/>
            <a:p>
              <a:pPr marL="0" lvl="0" indent="0" algn="ctr">
                <a:lnSpc>
                  <a:spcPts val="2859"/>
                </a:lnSpc>
                <a:spcBef>
                  <a:spcPct val="0"/>
                </a:spcBef>
              </a:pPr>
              <a:endParaRPr/>
            </a:p>
          </p:txBody>
        </p:sp>
      </p:grpSp>
      <p:sp>
        <p:nvSpPr>
          <p:cNvPr id="31" name="Freeform 31"/>
          <p:cNvSpPr/>
          <p:nvPr/>
        </p:nvSpPr>
        <p:spPr>
          <a:xfrm>
            <a:off x="1746138" y="5990278"/>
            <a:ext cx="2377370" cy="3025074"/>
          </a:xfrm>
          <a:custGeom>
            <a:avLst/>
            <a:gdLst/>
            <a:ahLst/>
            <a:cxnLst/>
            <a:rect l="l" t="t" r="r" b="b"/>
            <a:pathLst>
              <a:path w="2377370" h="3025074">
                <a:moveTo>
                  <a:pt x="0" y="0"/>
                </a:moveTo>
                <a:lnTo>
                  <a:pt x="2377370" y="0"/>
                </a:lnTo>
                <a:lnTo>
                  <a:pt x="2377370" y="3025074"/>
                </a:lnTo>
                <a:lnTo>
                  <a:pt x="0" y="3025074"/>
                </a:lnTo>
                <a:lnTo>
                  <a:pt x="0" y="0"/>
                </a:lnTo>
                <a:close/>
              </a:path>
            </a:pathLst>
          </a:custGeom>
          <a:blipFill>
            <a:blip r:embed="rId9"/>
            <a:stretch>
              <a:fillRect/>
            </a:stretch>
          </a:blipFill>
        </p:spPr>
      </p:sp>
      <p:sp>
        <p:nvSpPr>
          <p:cNvPr id="32" name="Freeform 32"/>
          <p:cNvSpPr/>
          <p:nvPr/>
        </p:nvSpPr>
        <p:spPr>
          <a:xfrm>
            <a:off x="5175414" y="6339655"/>
            <a:ext cx="2748220" cy="2397867"/>
          </a:xfrm>
          <a:custGeom>
            <a:avLst/>
            <a:gdLst/>
            <a:ahLst/>
            <a:cxnLst/>
            <a:rect l="l" t="t" r="r" b="b"/>
            <a:pathLst>
              <a:path w="2748220" h="2397867">
                <a:moveTo>
                  <a:pt x="0" y="0"/>
                </a:moveTo>
                <a:lnTo>
                  <a:pt x="2748220" y="0"/>
                </a:lnTo>
                <a:lnTo>
                  <a:pt x="2748220" y="2397868"/>
                </a:lnTo>
                <a:lnTo>
                  <a:pt x="0" y="2397868"/>
                </a:lnTo>
                <a:lnTo>
                  <a:pt x="0" y="0"/>
                </a:lnTo>
                <a:close/>
              </a:path>
            </a:pathLst>
          </a:custGeom>
          <a:blipFill>
            <a:blip r:embed="rId10"/>
            <a:stretch>
              <a:fillRect/>
            </a:stretch>
          </a:blipFill>
        </p:spPr>
      </p:sp>
      <p:sp>
        <p:nvSpPr>
          <p:cNvPr id="33" name="TextBox 33"/>
          <p:cNvSpPr txBox="1"/>
          <p:nvPr/>
        </p:nvSpPr>
        <p:spPr>
          <a:xfrm>
            <a:off x="9353816" y="4051238"/>
            <a:ext cx="7794783" cy="1148387"/>
          </a:xfrm>
          <a:prstGeom prst="rect">
            <a:avLst/>
          </a:prstGeom>
        </p:spPr>
        <p:txBody>
          <a:bodyPr lIns="0" tIns="0" rIns="0" bIns="0" rtlCol="0" anchor="t">
            <a:spAutoFit/>
          </a:bodyPr>
          <a:lstStyle/>
          <a:p>
            <a:pPr algn="l">
              <a:lnSpc>
                <a:spcPts val="4591"/>
              </a:lnSpc>
            </a:pPr>
            <a:r>
              <a:rPr lang="en-US" sz="2799" dirty="0">
                <a:solidFill>
                  <a:srgbClr val="1C5739"/>
                </a:solidFill>
                <a:latin typeface="Poppins" pitchFamily="2" charset="0"/>
                <a:ea typeface="Poppins Medium"/>
                <a:cs typeface="Poppins" pitchFamily="2" charset="0"/>
                <a:sym typeface="Poppins Medium"/>
              </a:rPr>
              <a:t>Sewage treatment facilities are equipped with attractive, compact, light-type covers</a:t>
            </a:r>
          </a:p>
        </p:txBody>
      </p:sp>
      <p:sp>
        <p:nvSpPr>
          <p:cNvPr id="34" name="TextBox 34"/>
          <p:cNvSpPr txBox="1"/>
          <p:nvPr/>
        </p:nvSpPr>
        <p:spPr>
          <a:xfrm>
            <a:off x="9353816" y="3404789"/>
            <a:ext cx="3411493" cy="751225"/>
          </a:xfrm>
          <a:prstGeom prst="rect">
            <a:avLst/>
          </a:prstGeom>
        </p:spPr>
        <p:txBody>
          <a:bodyPr lIns="0" tIns="0" rIns="0" bIns="0" rtlCol="0" anchor="t">
            <a:spAutoFit/>
          </a:bodyPr>
          <a:lstStyle/>
          <a:p>
            <a:pPr marL="0" lvl="0" indent="0" algn="l">
              <a:lnSpc>
                <a:spcPts val="5820"/>
              </a:lnSpc>
            </a:pPr>
            <a:r>
              <a:rPr lang="en-US" sz="4218" b="1">
                <a:solidFill>
                  <a:srgbClr val="397D5A"/>
                </a:solidFill>
                <a:latin typeface="Poppins Bold"/>
                <a:ea typeface="Poppins Bold"/>
                <a:cs typeface="Poppins Bold"/>
                <a:sym typeface="Poppins Bold"/>
              </a:rPr>
              <a:t>01</a:t>
            </a:r>
          </a:p>
        </p:txBody>
      </p:sp>
      <p:sp>
        <p:nvSpPr>
          <p:cNvPr id="35" name="TextBox 35"/>
          <p:cNvSpPr txBox="1"/>
          <p:nvPr/>
        </p:nvSpPr>
        <p:spPr>
          <a:xfrm>
            <a:off x="9353816" y="6482772"/>
            <a:ext cx="7794783" cy="1729375"/>
          </a:xfrm>
          <a:prstGeom prst="rect">
            <a:avLst/>
          </a:prstGeom>
        </p:spPr>
        <p:txBody>
          <a:bodyPr lIns="0" tIns="0" rIns="0" bIns="0" rtlCol="0" anchor="t">
            <a:spAutoFit/>
          </a:bodyPr>
          <a:lstStyle/>
          <a:p>
            <a:pPr algn="l">
              <a:lnSpc>
                <a:spcPts val="4591"/>
              </a:lnSpc>
            </a:pPr>
            <a:r>
              <a:rPr lang="en-US" sz="2799">
                <a:solidFill>
                  <a:srgbClr val="1C5739"/>
                </a:solidFill>
                <a:latin typeface="Poppins" pitchFamily="2" charset="0"/>
                <a:ea typeface="Poppins Medium"/>
                <a:cs typeface="Poppins" pitchFamily="2" charset="0"/>
                <a:sym typeface="Poppins Medium"/>
              </a:rPr>
              <a:t>BioTornado covers can be adjusted to the level of the lawn with the help of a telescope after installing BioTornado.</a:t>
            </a:r>
          </a:p>
        </p:txBody>
      </p:sp>
      <p:sp>
        <p:nvSpPr>
          <p:cNvPr id="36" name="TextBox 36"/>
          <p:cNvSpPr txBox="1"/>
          <p:nvPr/>
        </p:nvSpPr>
        <p:spPr>
          <a:xfrm>
            <a:off x="9353816" y="5744029"/>
            <a:ext cx="3465904" cy="751225"/>
          </a:xfrm>
          <a:prstGeom prst="rect">
            <a:avLst/>
          </a:prstGeom>
        </p:spPr>
        <p:txBody>
          <a:bodyPr lIns="0" tIns="0" rIns="0" bIns="0" rtlCol="0" anchor="t">
            <a:spAutoFit/>
          </a:bodyPr>
          <a:lstStyle/>
          <a:p>
            <a:pPr marL="0" lvl="0" indent="0" algn="l">
              <a:lnSpc>
                <a:spcPts val="5820"/>
              </a:lnSpc>
            </a:pPr>
            <a:r>
              <a:rPr lang="en-US" sz="4218" b="1">
                <a:solidFill>
                  <a:srgbClr val="397D5A"/>
                </a:solidFill>
                <a:latin typeface="Poppins Bold"/>
                <a:ea typeface="Poppins Bold"/>
                <a:cs typeface="Poppins Bold"/>
                <a:sym typeface="Poppins Bold"/>
              </a:rPr>
              <a:t>02</a:t>
            </a:r>
          </a:p>
        </p:txBody>
      </p:sp>
      <p:sp>
        <p:nvSpPr>
          <p:cNvPr id="37" name="TextBox 37"/>
          <p:cNvSpPr txBox="1"/>
          <p:nvPr/>
        </p:nvSpPr>
        <p:spPr>
          <a:xfrm>
            <a:off x="6224365" y="198387"/>
            <a:ext cx="5605439" cy="830425"/>
          </a:xfrm>
          <a:prstGeom prst="rect">
            <a:avLst/>
          </a:prstGeom>
        </p:spPr>
        <p:txBody>
          <a:bodyPr lIns="0" tIns="0" rIns="0" bIns="0" rtlCol="0" anchor="t">
            <a:spAutoFit/>
          </a:bodyPr>
          <a:lstStyle/>
          <a:p>
            <a:pPr marL="0" lvl="0" indent="0" algn="ctr">
              <a:lnSpc>
                <a:spcPts val="6252"/>
              </a:lnSpc>
            </a:pPr>
            <a:r>
              <a:rPr lang="en-US" sz="4846" b="1" dirty="0">
                <a:solidFill>
                  <a:srgbClr val="FFFFFF"/>
                </a:solidFill>
                <a:latin typeface="Poppins Bold"/>
                <a:ea typeface="Poppins Bold"/>
                <a:cs typeface="Poppins Bold"/>
                <a:sym typeface="Poppins Bold"/>
              </a:rPr>
              <a:t>Types of covers</a:t>
            </a:r>
          </a:p>
        </p:txBody>
      </p:sp>
      <p:sp>
        <p:nvSpPr>
          <p:cNvPr id="39" name="Oval 38"/>
          <p:cNvSpPr/>
          <p:nvPr/>
        </p:nvSpPr>
        <p:spPr>
          <a:xfrm>
            <a:off x="15769101" y="-1809471"/>
            <a:ext cx="4446994" cy="4446994"/>
          </a:xfrm>
          <a:prstGeom prst="ellipse">
            <a:avLst/>
          </a:prstGeom>
          <a:solidFill>
            <a:srgbClr val="1C5739">
              <a:alpha val="1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6384715" y="9009597"/>
            <a:ext cx="3806571" cy="2083232"/>
          </a:xfrm>
          <a:custGeom>
            <a:avLst/>
            <a:gdLst/>
            <a:ahLst/>
            <a:cxnLst/>
            <a:rect l="l" t="t" r="r" b="b"/>
            <a:pathLst>
              <a:path w="3806571" h="2083232">
                <a:moveTo>
                  <a:pt x="0" y="0"/>
                </a:moveTo>
                <a:lnTo>
                  <a:pt x="3806570" y="0"/>
                </a:lnTo>
                <a:lnTo>
                  <a:pt x="3806570" y="2083232"/>
                </a:lnTo>
                <a:lnTo>
                  <a:pt x="0" y="2083232"/>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4" name="Freeform 4"/>
          <p:cNvSpPr/>
          <p:nvPr/>
        </p:nvSpPr>
        <p:spPr>
          <a:xfrm>
            <a:off x="4803812" y="6134361"/>
            <a:ext cx="4340188" cy="4340188"/>
          </a:xfrm>
          <a:custGeom>
            <a:avLst/>
            <a:gdLst/>
            <a:ahLst/>
            <a:cxnLst/>
            <a:rect l="l" t="t" r="r" b="b"/>
            <a:pathLst>
              <a:path w="4340188" h="4340188">
                <a:moveTo>
                  <a:pt x="0" y="0"/>
                </a:moveTo>
                <a:lnTo>
                  <a:pt x="4340188" y="0"/>
                </a:lnTo>
                <a:lnTo>
                  <a:pt x="4340188" y="4340188"/>
                </a:lnTo>
                <a:lnTo>
                  <a:pt x="0" y="4340188"/>
                </a:lnTo>
                <a:lnTo>
                  <a:pt x="0" y="0"/>
                </a:lnTo>
                <a:close/>
              </a:path>
            </a:pathLst>
          </a:custGeom>
          <a:blipFill>
            <a:blip r:embed="rId4">
              <a:extLst>
                <a:ext uri="{96DAC541-7B7A-43D3-8B79-37D633B846F1}">
                  <asvg:svgBlip xmlns="" xmlns:asvg="http://schemas.microsoft.com/office/drawing/2016/SVG/main" r:embed="rId7"/>
                </a:ext>
              </a:extLst>
            </a:blip>
            <a:stretch>
              <a:fillRect/>
            </a:stretch>
          </a:blipFill>
        </p:spPr>
      </p:sp>
      <p:grpSp>
        <p:nvGrpSpPr>
          <p:cNvPr id="5" name="Group 5"/>
          <p:cNvGrpSpPr/>
          <p:nvPr/>
        </p:nvGrpSpPr>
        <p:grpSpPr>
          <a:xfrm>
            <a:off x="335267" y="400976"/>
            <a:ext cx="7228402" cy="9354940"/>
            <a:chOff x="0" y="0"/>
            <a:chExt cx="2899410" cy="3752393"/>
          </a:xfrm>
        </p:grpSpPr>
        <p:sp>
          <p:nvSpPr>
            <p:cNvPr id="6" name="Freeform 6"/>
            <p:cNvSpPr/>
            <p:nvPr/>
          </p:nvSpPr>
          <p:spPr>
            <a:xfrm>
              <a:off x="13970" y="-1270"/>
              <a:ext cx="2903220" cy="3763823"/>
            </a:xfrm>
            <a:custGeom>
              <a:avLst/>
              <a:gdLst/>
              <a:ahLst/>
              <a:cxnLst/>
              <a:rect l="l" t="t" r="r" b="b"/>
              <a:pathLst>
                <a:path w="2903220" h="3763823">
                  <a:moveTo>
                    <a:pt x="2881630" y="1425685"/>
                  </a:moveTo>
                  <a:cubicBezTo>
                    <a:pt x="2880360" y="1113174"/>
                    <a:pt x="2870200" y="734991"/>
                    <a:pt x="2870200" y="395305"/>
                  </a:cubicBezTo>
                  <a:cubicBezTo>
                    <a:pt x="2870200" y="302458"/>
                    <a:pt x="2868930" y="116763"/>
                    <a:pt x="2862580" y="23916"/>
                  </a:cubicBezTo>
                  <a:cubicBezTo>
                    <a:pt x="2710180" y="23916"/>
                    <a:pt x="2546350" y="1270"/>
                    <a:pt x="2392680" y="1270"/>
                  </a:cubicBezTo>
                  <a:cubicBezTo>
                    <a:pt x="1593850" y="5799"/>
                    <a:pt x="802640" y="0"/>
                    <a:pt x="5080" y="1270"/>
                  </a:cubicBezTo>
                  <a:cubicBezTo>
                    <a:pt x="5080" y="304722"/>
                    <a:pt x="0" y="642143"/>
                    <a:pt x="1270" y="945596"/>
                  </a:cubicBezTo>
                  <a:cubicBezTo>
                    <a:pt x="3810" y="1511738"/>
                    <a:pt x="7620" y="2080146"/>
                    <a:pt x="7620" y="2646288"/>
                  </a:cubicBezTo>
                  <a:cubicBezTo>
                    <a:pt x="7620" y="2920301"/>
                    <a:pt x="6350" y="3192050"/>
                    <a:pt x="13970" y="3466062"/>
                  </a:cubicBezTo>
                  <a:cubicBezTo>
                    <a:pt x="16510" y="3554381"/>
                    <a:pt x="19050" y="3640434"/>
                    <a:pt x="24130" y="3728753"/>
                  </a:cubicBezTo>
                  <a:cubicBezTo>
                    <a:pt x="191770" y="3733282"/>
                    <a:pt x="358140" y="3740076"/>
                    <a:pt x="525780" y="3749134"/>
                  </a:cubicBezTo>
                  <a:cubicBezTo>
                    <a:pt x="971550" y="3763823"/>
                    <a:pt x="1404620" y="3735547"/>
                    <a:pt x="1864360" y="3751398"/>
                  </a:cubicBezTo>
                  <a:cubicBezTo>
                    <a:pt x="2211070" y="3758743"/>
                    <a:pt x="2551430" y="3728753"/>
                    <a:pt x="2898140" y="3728753"/>
                  </a:cubicBezTo>
                  <a:cubicBezTo>
                    <a:pt x="2898140" y="3699313"/>
                    <a:pt x="2899410" y="3527206"/>
                    <a:pt x="2900680" y="3497767"/>
                  </a:cubicBezTo>
                  <a:cubicBezTo>
                    <a:pt x="2903220" y="3321130"/>
                    <a:pt x="2889250" y="2990503"/>
                    <a:pt x="2890520" y="2813866"/>
                  </a:cubicBezTo>
                  <a:cubicBezTo>
                    <a:pt x="2896870" y="2086939"/>
                    <a:pt x="2884170" y="2052971"/>
                    <a:pt x="2881630" y="1425685"/>
                  </a:cubicBezTo>
                  <a:close/>
                </a:path>
              </a:pathLst>
            </a:custGeom>
            <a:blipFill>
              <a:blip r:embed="rId8" cstate="print"/>
              <a:stretch>
                <a:fillRect t="-1520" b="-1520"/>
              </a:stretch>
            </a:blipFill>
          </p:spPr>
        </p:sp>
      </p:grpSp>
      <p:sp>
        <p:nvSpPr>
          <p:cNvPr id="7" name="Freeform 7"/>
          <p:cNvSpPr/>
          <p:nvPr/>
        </p:nvSpPr>
        <p:spPr>
          <a:xfrm>
            <a:off x="8344500" y="3839089"/>
            <a:ext cx="321920" cy="325035"/>
          </a:xfrm>
          <a:custGeom>
            <a:avLst/>
            <a:gdLst/>
            <a:ahLst/>
            <a:cxnLst/>
            <a:rect l="l" t="t" r="r" b="b"/>
            <a:pathLst>
              <a:path w="321920" h="357539">
                <a:moveTo>
                  <a:pt x="0" y="0"/>
                </a:moveTo>
                <a:lnTo>
                  <a:pt x="321920" y="0"/>
                </a:lnTo>
                <a:lnTo>
                  <a:pt x="321920" y="357539"/>
                </a:lnTo>
                <a:lnTo>
                  <a:pt x="0" y="357539"/>
                </a:lnTo>
                <a:lnTo>
                  <a:pt x="0" y="0"/>
                </a:lnTo>
                <a:close/>
              </a:path>
            </a:pathLst>
          </a:custGeom>
          <a:blipFill>
            <a:blip r:embed="rId9" cstate="print">
              <a:extLst>
                <a:ext uri="{96DAC541-7B7A-43D3-8B79-37D633B846F1}">
                  <asvg:svgBlip xmlns="" xmlns:asvg="http://schemas.microsoft.com/office/drawing/2016/SVG/main" r:embed="rId10"/>
                </a:ext>
              </a:extLst>
            </a:blip>
            <a:stretch>
              <a:fillRect/>
            </a:stretch>
          </a:blipFill>
        </p:spPr>
      </p:sp>
      <p:sp>
        <p:nvSpPr>
          <p:cNvPr id="8" name="Freeform 8"/>
          <p:cNvSpPr/>
          <p:nvPr/>
        </p:nvSpPr>
        <p:spPr>
          <a:xfrm>
            <a:off x="8344500" y="4513665"/>
            <a:ext cx="321920" cy="325035"/>
          </a:xfrm>
          <a:custGeom>
            <a:avLst/>
            <a:gdLst/>
            <a:ahLst/>
            <a:cxnLst/>
            <a:rect l="l" t="t" r="r" b="b"/>
            <a:pathLst>
              <a:path w="321920" h="357539">
                <a:moveTo>
                  <a:pt x="0" y="0"/>
                </a:moveTo>
                <a:lnTo>
                  <a:pt x="321920" y="0"/>
                </a:lnTo>
                <a:lnTo>
                  <a:pt x="321920" y="357539"/>
                </a:lnTo>
                <a:lnTo>
                  <a:pt x="0" y="357539"/>
                </a:lnTo>
                <a:lnTo>
                  <a:pt x="0" y="0"/>
                </a:lnTo>
                <a:close/>
              </a:path>
            </a:pathLst>
          </a:custGeom>
          <a:blipFill>
            <a:blip r:embed="rId9" cstate="print">
              <a:extLst>
                <a:ext uri="{96DAC541-7B7A-43D3-8B79-37D633B846F1}">
                  <asvg:svgBlip xmlns="" xmlns:asvg="http://schemas.microsoft.com/office/drawing/2016/SVG/main" r:embed="rId10"/>
                </a:ext>
              </a:extLst>
            </a:blip>
            <a:stretch>
              <a:fillRect/>
            </a:stretch>
          </a:blipFill>
        </p:spPr>
      </p:sp>
      <p:sp>
        <p:nvSpPr>
          <p:cNvPr id="9" name="TextBox 9"/>
          <p:cNvSpPr txBox="1"/>
          <p:nvPr/>
        </p:nvSpPr>
        <p:spPr>
          <a:xfrm>
            <a:off x="8305800" y="1739764"/>
            <a:ext cx="8205007" cy="1641475"/>
          </a:xfrm>
          <a:prstGeom prst="rect">
            <a:avLst/>
          </a:prstGeom>
        </p:spPr>
        <p:txBody>
          <a:bodyPr wrap="square" lIns="0" tIns="0" rIns="0" bIns="0" rtlCol="0" anchor="t">
            <a:spAutoFit/>
          </a:bodyPr>
          <a:lstStyle/>
          <a:p>
            <a:pPr>
              <a:lnSpc>
                <a:spcPts val="6405"/>
              </a:lnSpc>
            </a:pPr>
            <a:r>
              <a:rPr lang="en-US" sz="4500" b="1" dirty="0" err="1" smtClean="0">
                <a:solidFill>
                  <a:srgbClr val="040506"/>
                </a:solidFill>
                <a:latin typeface="Poppins Bold" panose="020B0604020202020204" charset="0"/>
                <a:ea typeface="Poppins Semi-Bold"/>
                <a:cs typeface="Poppins Bold" panose="020B0604020202020204" charset="0"/>
                <a:sym typeface="Poppins Semi-Bold"/>
              </a:rPr>
              <a:t>BioTornado</a:t>
            </a:r>
            <a:r>
              <a:rPr lang="en-US" sz="4500" b="1" dirty="0" smtClean="0">
                <a:solidFill>
                  <a:srgbClr val="040506"/>
                </a:solidFill>
                <a:latin typeface="Poppins Bold" panose="020B0604020202020204" charset="0"/>
                <a:ea typeface="Poppins Semi-Bold"/>
                <a:cs typeface="Poppins Bold" panose="020B0604020202020204" charset="0"/>
                <a:sym typeface="Poppins Semi-Bold"/>
              </a:rPr>
              <a:t> Maintenance </a:t>
            </a:r>
            <a:r>
              <a:rPr lang="en-US" sz="4500" b="1" dirty="0">
                <a:solidFill>
                  <a:srgbClr val="040506"/>
                </a:solidFill>
                <a:latin typeface="Poppins Bold" panose="020B0604020202020204" charset="0"/>
                <a:ea typeface="Poppins Semi-Bold"/>
                <a:cs typeface="Poppins Bold" panose="020B0604020202020204" charset="0"/>
                <a:sym typeface="Poppins Semi-Bold"/>
              </a:rPr>
              <a:t>Requirements</a:t>
            </a:r>
          </a:p>
        </p:txBody>
      </p:sp>
      <p:sp>
        <p:nvSpPr>
          <p:cNvPr id="10" name="TextBox 10"/>
          <p:cNvSpPr txBox="1"/>
          <p:nvPr/>
        </p:nvSpPr>
        <p:spPr>
          <a:xfrm>
            <a:off x="8805859" y="3684794"/>
            <a:ext cx="8796341" cy="477635"/>
          </a:xfrm>
          <a:prstGeom prst="rect">
            <a:avLst/>
          </a:prstGeom>
        </p:spPr>
        <p:txBody>
          <a:bodyPr lIns="0" tIns="0" rIns="0" bIns="0" rtlCol="0" anchor="t">
            <a:spAutoFit/>
          </a:bodyPr>
          <a:lstStyle/>
          <a:p>
            <a:pPr algn="l">
              <a:lnSpc>
                <a:spcPts val="4368"/>
              </a:lnSpc>
            </a:pPr>
            <a:r>
              <a:rPr lang="en-US" sz="2400" dirty="0">
                <a:solidFill>
                  <a:srgbClr val="1C5739"/>
                </a:solidFill>
                <a:latin typeface="Poppins"/>
                <a:ea typeface="Poppins"/>
                <a:cs typeface="Poppins"/>
                <a:sym typeface="Poppins"/>
              </a:rPr>
              <a:t>Maintenance once a year </a:t>
            </a:r>
          </a:p>
        </p:txBody>
      </p:sp>
      <p:sp>
        <p:nvSpPr>
          <p:cNvPr id="11" name="TextBox 11"/>
          <p:cNvSpPr txBox="1"/>
          <p:nvPr/>
        </p:nvSpPr>
        <p:spPr>
          <a:xfrm>
            <a:off x="8805859" y="4353435"/>
            <a:ext cx="8796341" cy="477635"/>
          </a:xfrm>
          <a:prstGeom prst="rect">
            <a:avLst/>
          </a:prstGeom>
        </p:spPr>
        <p:txBody>
          <a:bodyPr lIns="0" tIns="0" rIns="0" bIns="0" rtlCol="0" anchor="t">
            <a:spAutoFit/>
          </a:bodyPr>
          <a:lstStyle/>
          <a:p>
            <a:pPr algn="l">
              <a:lnSpc>
                <a:spcPts val="4368"/>
              </a:lnSpc>
            </a:pPr>
            <a:r>
              <a:rPr lang="en-US" sz="2400">
                <a:solidFill>
                  <a:srgbClr val="1C5739"/>
                </a:solidFill>
                <a:latin typeface="Poppins"/>
                <a:ea typeface="Poppins"/>
                <a:cs typeface="Poppins"/>
                <a:sym typeface="Poppins"/>
              </a:rPr>
              <a:t>Inspection twice a year</a:t>
            </a:r>
          </a:p>
        </p:txBody>
      </p:sp>
      <p:sp>
        <p:nvSpPr>
          <p:cNvPr id="12" name="Oval 11"/>
          <p:cNvSpPr/>
          <p:nvPr/>
        </p:nvSpPr>
        <p:spPr>
          <a:xfrm>
            <a:off x="16154400" y="-1464242"/>
            <a:ext cx="3363706" cy="3363706"/>
          </a:xfrm>
          <a:prstGeom prst="ellipse">
            <a:avLst/>
          </a:prstGeom>
          <a:solidFill>
            <a:srgbClr val="1D5A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505194" y="4033124"/>
            <a:ext cx="1000866" cy="988796"/>
          </a:xfrm>
          <a:custGeom>
            <a:avLst/>
            <a:gdLst/>
            <a:ahLst/>
            <a:cxnLst/>
            <a:rect l="l" t="t" r="r" b="b"/>
            <a:pathLst>
              <a:path w="1000866" h="988796">
                <a:moveTo>
                  <a:pt x="0" y="0"/>
                </a:moveTo>
                <a:lnTo>
                  <a:pt x="1000866" y="0"/>
                </a:lnTo>
                <a:lnTo>
                  <a:pt x="1000866" y="988796"/>
                </a:lnTo>
                <a:lnTo>
                  <a:pt x="0" y="988796"/>
                </a:lnTo>
                <a:lnTo>
                  <a:pt x="0" y="0"/>
                </a:lnTo>
                <a:close/>
              </a:path>
            </a:pathLst>
          </a:custGeom>
          <a:blipFill>
            <a:blip r:embed="rId2" cstate="print">
              <a:extLst>
                <a:ext uri="{96DAC541-7B7A-43D3-8B79-37D633B846F1}">
                  <asvg:svgBlip xmlns="" xmlns:asvg="http://schemas.microsoft.com/office/drawing/2016/SVG/main" r:embed="rId3"/>
                </a:ext>
              </a:extLst>
            </a:blip>
            <a:stretch>
              <a:fillRect/>
            </a:stretch>
          </a:blipFill>
        </p:spPr>
      </p:sp>
      <p:sp>
        <p:nvSpPr>
          <p:cNvPr id="3" name="Freeform 3"/>
          <p:cNvSpPr/>
          <p:nvPr/>
        </p:nvSpPr>
        <p:spPr>
          <a:xfrm>
            <a:off x="15937074" y="-597406"/>
            <a:ext cx="3806571" cy="2083232"/>
          </a:xfrm>
          <a:custGeom>
            <a:avLst/>
            <a:gdLst/>
            <a:ahLst/>
            <a:cxnLst/>
            <a:rect l="l" t="t" r="r" b="b"/>
            <a:pathLst>
              <a:path w="3806571" h="2083232">
                <a:moveTo>
                  <a:pt x="0" y="0"/>
                </a:moveTo>
                <a:lnTo>
                  <a:pt x="3806571" y="0"/>
                </a:lnTo>
                <a:lnTo>
                  <a:pt x="3806571" y="2083232"/>
                </a:lnTo>
                <a:lnTo>
                  <a:pt x="0" y="2083232"/>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4" name="Freeform 4"/>
          <p:cNvSpPr/>
          <p:nvPr/>
        </p:nvSpPr>
        <p:spPr>
          <a:xfrm>
            <a:off x="-1930957" y="-2884838"/>
            <a:ext cx="4687320" cy="4687320"/>
          </a:xfrm>
          <a:custGeom>
            <a:avLst/>
            <a:gdLst/>
            <a:ahLst/>
            <a:cxnLst/>
            <a:rect l="l" t="t" r="r" b="b"/>
            <a:pathLst>
              <a:path w="4687320" h="4687320">
                <a:moveTo>
                  <a:pt x="0" y="0"/>
                </a:moveTo>
                <a:lnTo>
                  <a:pt x="4687320" y="0"/>
                </a:lnTo>
                <a:lnTo>
                  <a:pt x="4687320" y="4687320"/>
                </a:lnTo>
                <a:lnTo>
                  <a:pt x="0" y="468732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5" name="Freeform 5"/>
          <p:cNvSpPr/>
          <p:nvPr/>
        </p:nvSpPr>
        <p:spPr>
          <a:xfrm>
            <a:off x="-1553059" y="7584012"/>
            <a:ext cx="4687320" cy="4687320"/>
          </a:xfrm>
          <a:custGeom>
            <a:avLst/>
            <a:gdLst/>
            <a:ahLst/>
            <a:cxnLst/>
            <a:rect l="l" t="t" r="r" b="b"/>
            <a:pathLst>
              <a:path w="4687320" h="4687320">
                <a:moveTo>
                  <a:pt x="0" y="0"/>
                </a:moveTo>
                <a:lnTo>
                  <a:pt x="4687320" y="0"/>
                </a:lnTo>
                <a:lnTo>
                  <a:pt x="4687320" y="4687320"/>
                </a:lnTo>
                <a:lnTo>
                  <a:pt x="0" y="468732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6" name="Freeform 6"/>
          <p:cNvSpPr/>
          <p:nvPr/>
        </p:nvSpPr>
        <p:spPr>
          <a:xfrm>
            <a:off x="-3044238" y="9258300"/>
            <a:ext cx="4687320" cy="4687320"/>
          </a:xfrm>
          <a:custGeom>
            <a:avLst/>
            <a:gdLst/>
            <a:ahLst/>
            <a:cxnLst/>
            <a:rect l="l" t="t" r="r" b="b"/>
            <a:pathLst>
              <a:path w="4687320" h="4687320">
                <a:moveTo>
                  <a:pt x="0" y="0"/>
                </a:moveTo>
                <a:lnTo>
                  <a:pt x="4687320" y="0"/>
                </a:lnTo>
                <a:lnTo>
                  <a:pt x="4687320" y="4687320"/>
                </a:lnTo>
                <a:lnTo>
                  <a:pt x="0" y="468732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grpSp>
        <p:nvGrpSpPr>
          <p:cNvPr id="7" name="Group 7"/>
          <p:cNvGrpSpPr/>
          <p:nvPr/>
        </p:nvGrpSpPr>
        <p:grpSpPr>
          <a:xfrm>
            <a:off x="-1553059" y="7584012"/>
            <a:ext cx="8637895" cy="8637895"/>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C5739"/>
            </a:solidFill>
            <a:ln cap="sq">
              <a:noFill/>
              <a:prstDash val="solid"/>
              <a:miter/>
            </a:ln>
          </p:spPr>
        </p:sp>
        <p:sp>
          <p:nvSpPr>
            <p:cNvPr id="9" name="TextBox 9"/>
            <p:cNvSpPr txBox="1"/>
            <p:nvPr/>
          </p:nvSpPr>
          <p:spPr>
            <a:xfrm>
              <a:off x="76200" y="38100"/>
              <a:ext cx="660400" cy="698500"/>
            </a:xfrm>
            <a:prstGeom prst="rect">
              <a:avLst/>
            </a:prstGeom>
          </p:spPr>
          <p:txBody>
            <a:bodyPr lIns="50800" tIns="50800" rIns="50800" bIns="50800" rtlCol="0" anchor="ctr"/>
            <a:lstStyle/>
            <a:p>
              <a:pPr marL="0" lvl="0" indent="0" algn="ctr">
                <a:lnSpc>
                  <a:spcPts val="2859"/>
                </a:lnSpc>
                <a:spcBef>
                  <a:spcPct val="0"/>
                </a:spcBef>
              </a:pPr>
              <a:endParaRPr/>
            </a:p>
          </p:txBody>
        </p:sp>
      </p:grpSp>
      <p:grpSp>
        <p:nvGrpSpPr>
          <p:cNvPr id="10" name="Group 10"/>
          <p:cNvGrpSpPr/>
          <p:nvPr/>
        </p:nvGrpSpPr>
        <p:grpSpPr>
          <a:xfrm>
            <a:off x="10232742" y="229315"/>
            <a:ext cx="7607617" cy="7607617"/>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blipFill>
              <a:blip r:embed="rId8"/>
              <a:stretch>
                <a:fillRect/>
              </a:stretch>
            </a:blipFill>
          </p:spPr>
        </p:sp>
      </p:grpSp>
      <p:grpSp>
        <p:nvGrpSpPr>
          <p:cNvPr id="12" name="Group 12"/>
          <p:cNvGrpSpPr/>
          <p:nvPr/>
        </p:nvGrpSpPr>
        <p:grpSpPr>
          <a:xfrm>
            <a:off x="6160554" y="-3803809"/>
            <a:ext cx="7607617" cy="7607617"/>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009245">
                <a:alpha val="12941"/>
              </a:srgbClr>
            </a:solidFill>
            <a:ln w="12700">
              <a:noFill/>
            </a:ln>
          </p:spPr>
        </p:sp>
      </p:grpSp>
      <p:grpSp>
        <p:nvGrpSpPr>
          <p:cNvPr id="14" name="Group 14"/>
          <p:cNvGrpSpPr/>
          <p:nvPr/>
        </p:nvGrpSpPr>
        <p:grpSpPr>
          <a:xfrm>
            <a:off x="1846225" y="102371"/>
            <a:ext cx="7791711" cy="7791711"/>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blipFill>
              <a:blip r:embed="rId9"/>
              <a:stretch>
                <a:fillRect/>
              </a:stretch>
            </a:blipFill>
          </p:spPr>
        </p:sp>
      </p:grpSp>
      <p:grpSp>
        <p:nvGrpSpPr>
          <p:cNvPr id="16" name="Group 16"/>
          <p:cNvGrpSpPr/>
          <p:nvPr/>
        </p:nvGrpSpPr>
        <p:grpSpPr>
          <a:xfrm>
            <a:off x="6114574" y="4286760"/>
            <a:ext cx="7607617" cy="7607617"/>
            <a:chOff x="0" y="0"/>
            <a:chExt cx="812800" cy="812800"/>
          </a:xfrm>
        </p:grpSpPr>
        <p:sp>
          <p:nvSpPr>
            <p:cNvPr id="17" name="Freeform 17"/>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blipFill>
              <a:blip r:embed="rId10"/>
              <a:stretch>
                <a:fillRect/>
              </a:stretch>
            </a:blipFill>
          </p:spPr>
        </p:sp>
      </p:grpSp>
      <p:grpSp>
        <p:nvGrpSpPr>
          <p:cNvPr id="18" name="Group 18"/>
          <p:cNvGrpSpPr/>
          <p:nvPr/>
        </p:nvGrpSpPr>
        <p:grpSpPr>
          <a:xfrm>
            <a:off x="14292639" y="4295342"/>
            <a:ext cx="7607617" cy="7607617"/>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blipFill>
              <a:blip r:embed="rId11"/>
              <a:stretch>
                <a:fillRect/>
              </a:stretch>
            </a:blipFill>
          </p:spPr>
        </p:sp>
      </p:grpSp>
      <p:grpSp>
        <p:nvGrpSpPr>
          <p:cNvPr id="20" name="Group 20"/>
          <p:cNvGrpSpPr/>
          <p:nvPr/>
        </p:nvGrpSpPr>
        <p:grpSpPr>
          <a:xfrm>
            <a:off x="10270808" y="8292941"/>
            <a:ext cx="7607617" cy="7607617"/>
            <a:chOff x="0" y="0"/>
            <a:chExt cx="812800" cy="812800"/>
          </a:xfrm>
        </p:grpSpPr>
        <p:sp>
          <p:nvSpPr>
            <p:cNvPr id="21" name="Freeform 21"/>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009245">
                <a:alpha val="21961"/>
              </a:srgbClr>
            </a:solidFill>
            <a:ln w="12700">
              <a:noFill/>
            </a:ln>
          </p:spPr>
        </p:sp>
      </p:grpSp>
      <p:sp>
        <p:nvSpPr>
          <p:cNvPr id="22" name="TextBox 22"/>
          <p:cNvSpPr txBox="1"/>
          <p:nvPr/>
        </p:nvSpPr>
        <p:spPr>
          <a:xfrm>
            <a:off x="1067207" y="8363822"/>
            <a:ext cx="6175266" cy="1621000"/>
          </a:xfrm>
          <a:prstGeom prst="rect">
            <a:avLst/>
          </a:prstGeom>
        </p:spPr>
        <p:txBody>
          <a:bodyPr lIns="0" tIns="0" rIns="0" bIns="0" rtlCol="0" anchor="t">
            <a:spAutoFit/>
          </a:bodyPr>
          <a:lstStyle/>
          <a:p>
            <a:pPr marL="0" lvl="0" indent="0" algn="l">
              <a:lnSpc>
                <a:spcPts val="6252"/>
              </a:lnSpc>
            </a:pPr>
            <a:r>
              <a:rPr lang="en-US" sz="4846" b="1" dirty="0" err="1">
                <a:solidFill>
                  <a:srgbClr val="FFFFFF"/>
                </a:solidFill>
                <a:latin typeface="Poppins Bold"/>
                <a:ea typeface="Poppins Bold"/>
                <a:cs typeface="Poppins Bold"/>
                <a:sym typeface="Poppins Bold"/>
              </a:rPr>
              <a:t>BioTornado</a:t>
            </a:r>
            <a:r>
              <a:rPr lang="en-US" sz="4846" b="1" dirty="0">
                <a:solidFill>
                  <a:srgbClr val="FFFFFF"/>
                </a:solidFill>
                <a:latin typeface="Poppins Bold"/>
                <a:ea typeface="Poppins Bold"/>
                <a:cs typeface="Poppins Bold"/>
                <a:sym typeface="Poppins Bold"/>
              </a:rPr>
              <a:t> Installation</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0800000">
            <a:off x="-305814" y="-323115"/>
            <a:ext cx="8744064" cy="2511931"/>
          </a:xfrm>
          <a:custGeom>
            <a:avLst/>
            <a:gdLst/>
            <a:ahLst/>
            <a:cxnLst/>
            <a:rect l="l" t="t" r="r" b="b"/>
            <a:pathLst>
              <a:path w="8744064" h="2511931">
                <a:moveTo>
                  <a:pt x="0" y="0"/>
                </a:moveTo>
                <a:lnTo>
                  <a:pt x="8744064" y="0"/>
                </a:lnTo>
                <a:lnTo>
                  <a:pt x="8744064" y="2511931"/>
                </a:lnTo>
                <a:lnTo>
                  <a:pt x="0" y="2511931"/>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3" name="Freeform 3"/>
          <p:cNvSpPr/>
          <p:nvPr/>
        </p:nvSpPr>
        <p:spPr>
          <a:xfrm>
            <a:off x="-2170094" y="8256086"/>
            <a:ext cx="4340188" cy="4340188"/>
          </a:xfrm>
          <a:custGeom>
            <a:avLst/>
            <a:gdLst/>
            <a:ahLst/>
            <a:cxnLst/>
            <a:rect l="l" t="t" r="r" b="b"/>
            <a:pathLst>
              <a:path w="4340188" h="4340188">
                <a:moveTo>
                  <a:pt x="0" y="0"/>
                </a:moveTo>
                <a:lnTo>
                  <a:pt x="4340188" y="0"/>
                </a:lnTo>
                <a:lnTo>
                  <a:pt x="4340188" y="4340188"/>
                </a:lnTo>
                <a:lnTo>
                  <a:pt x="0" y="4340188"/>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grpSp>
        <p:nvGrpSpPr>
          <p:cNvPr id="4" name="Group 4"/>
          <p:cNvGrpSpPr/>
          <p:nvPr/>
        </p:nvGrpSpPr>
        <p:grpSpPr>
          <a:xfrm>
            <a:off x="9454326" y="1626165"/>
            <a:ext cx="6976549" cy="7632135"/>
            <a:chOff x="0" y="0"/>
            <a:chExt cx="1837445" cy="2010110"/>
          </a:xfrm>
        </p:grpSpPr>
        <p:sp>
          <p:nvSpPr>
            <p:cNvPr id="5" name="Freeform 5"/>
            <p:cNvSpPr/>
            <p:nvPr/>
          </p:nvSpPr>
          <p:spPr>
            <a:xfrm>
              <a:off x="0" y="0"/>
              <a:ext cx="1837445" cy="2010109"/>
            </a:xfrm>
            <a:custGeom>
              <a:avLst/>
              <a:gdLst/>
              <a:ahLst/>
              <a:cxnLst/>
              <a:rect l="l" t="t" r="r" b="b"/>
              <a:pathLst>
                <a:path w="1837445" h="2010109">
                  <a:moveTo>
                    <a:pt x="0" y="0"/>
                  </a:moveTo>
                  <a:lnTo>
                    <a:pt x="1837445" y="0"/>
                  </a:lnTo>
                  <a:lnTo>
                    <a:pt x="1837445" y="2010109"/>
                  </a:lnTo>
                  <a:lnTo>
                    <a:pt x="0" y="2010109"/>
                  </a:lnTo>
                  <a:close/>
                </a:path>
              </a:pathLst>
            </a:custGeom>
            <a:solidFill>
              <a:srgbClr val="009245"/>
            </a:solidFill>
          </p:spPr>
        </p:sp>
        <p:sp>
          <p:nvSpPr>
            <p:cNvPr id="6" name="TextBox 6"/>
            <p:cNvSpPr txBox="1"/>
            <p:nvPr/>
          </p:nvSpPr>
          <p:spPr>
            <a:xfrm>
              <a:off x="0" y="-38100"/>
              <a:ext cx="1837445" cy="2048210"/>
            </a:xfrm>
            <a:prstGeom prst="rect">
              <a:avLst/>
            </a:prstGeom>
          </p:spPr>
          <p:txBody>
            <a:bodyPr lIns="50800" tIns="50800" rIns="50800" bIns="50800" rtlCol="0" anchor="ctr"/>
            <a:lstStyle/>
            <a:p>
              <a:pPr algn="ctr">
                <a:lnSpc>
                  <a:spcPts val="2340"/>
                </a:lnSpc>
              </a:pPr>
              <a:endParaRPr/>
            </a:p>
          </p:txBody>
        </p:sp>
      </p:grpSp>
      <p:grpSp>
        <p:nvGrpSpPr>
          <p:cNvPr id="7" name="Group 7"/>
          <p:cNvGrpSpPr/>
          <p:nvPr/>
        </p:nvGrpSpPr>
        <p:grpSpPr>
          <a:xfrm>
            <a:off x="9744694" y="1321365"/>
            <a:ext cx="7644269" cy="7644269"/>
            <a:chOff x="0" y="0"/>
            <a:chExt cx="3282950" cy="3282950"/>
          </a:xfrm>
        </p:grpSpPr>
        <p:sp>
          <p:nvSpPr>
            <p:cNvPr id="8" name="Freeform 8"/>
            <p:cNvSpPr/>
            <p:nvPr/>
          </p:nvSpPr>
          <p:spPr>
            <a:xfrm>
              <a:off x="0" y="0"/>
              <a:ext cx="3282950" cy="3282950"/>
            </a:xfrm>
            <a:custGeom>
              <a:avLst/>
              <a:gdLst/>
              <a:ahLst/>
              <a:cxnLst/>
              <a:rect l="l" t="t" r="r" b="b"/>
              <a:pathLst>
                <a:path w="3282950" h="3282950">
                  <a:moveTo>
                    <a:pt x="0" y="0"/>
                  </a:moveTo>
                  <a:lnTo>
                    <a:pt x="2532380" y="0"/>
                  </a:lnTo>
                  <a:cubicBezTo>
                    <a:pt x="2946400" y="0"/>
                    <a:pt x="3282950" y="336550"/>
                    <a:pt x="3282950" y="750570"/>
                  </a:cubicBezTo>
                  <a:lnTo>
                    <a:pt x="3282950" y="3282950"/>
                  </a:lnTo>
                  <a:lnTo>
                    <a:pt x="0" y="3282950"/>
                  </a:lnTo>
                  <a:lnTo>
                    <a:pt x="0" y="0"/>
                  </a:lnTo>
                  <a:close/>
                </a:path>
              </a:pathLst>
            </a:custGeom>
            <a:blipFill>
              <a:blip r:embed="rId7"/>
              <a:stretch>
                <a:fillRect/>
              </a:stretch>
            </a:blipFill>
          </p:spPr>
        </p:sp>
      </p:grpSp>
      <p:sp>
        <p:nvSpPr>
          <p:cNvPr id="9" name="TextBox 9"/>
          <p:cNvSpPr txBox="1"/>
          <p:nvPr/>
        </p:nvSpPr>
        <p:spPr>
          <a:xfrm>
            <a:off x="1332477" y="1615182"/>
            <a:ext cx="5621347" cy="622749"/>
          </a:xfrm>
          <a:prstGeom prst="rect">
            <a:avLst/>
          </a:prstGeom>
        </p:spPr>
        <p:txBody>
          <a:bodyPr lIns="0" tIns="0" rIns="0" bIns="0" rtlCol="0" anchor="t">
            <a:spAutoFit/>
          </a:bodyPr>
          <a:lstStyle/>
          <a:p>
            <a:pPr marL="0" lvl="0" indent="0" algn="l">
              <a:lnSpc>
                <a:spcPts val="4377"/>
              </a:lnSpc>
              <a:spcBef>
                <a:spcPct val="0"/>
              </a:spcBef>
            </a:pPr>
            <a:r>
              <a:rPr lang="en-US" sz="4421" b="1" dirty="0">
                <a:solidFill>
                  <a:srgbClr val="040506"/>
                </a:solidFill>
                <a:latin typeface="Poppins Semi-Bold"/>
                <a:ea typeface="Poppins Semi-Bold"/>
                <a:cs typeface="Poppins Semi-Bold"/>
                <a:sym typeface="Poppins Semi-Bold"/>
              </a:rPr>
              <a:t>Installation options</a:t>
            </a:r>
          </a:p>
        </p:txBody>
      </p:sp>
      <p:sp>
        <p:nvSpPr>
          <p:cNvPr id="10" name="TextBox 10"/>
          <p:cNvSpPr txBox="1"/>
          <p:nvPr/>
        </p:nvSpPr>
        <p:spPr>
          <a:xfrm>
            <a:off x="1974782" y="2901164"/>
            <a:ext cx="6786369" cy="3046219"/>
          </a:xfrm>
          <a:prstGeom prst="rect">
            <a:avLst/>
          </a:prstGeom>
        </p:spPr>
        <p:txBody>
          <a:bodyPr lIns="0" tIns="0" rIns="0" bIns="0" rtlCol="0" anchor="t">
            <a:spAutoFit/>
          </a:bodyPr>
          <a:lstStyle/>
          <a:p>
            <a:pPr marL="0" lvl="0" indent="0" algn="just">
              <a:lnSpc>
                <a:spcPts val="2952"/>
              </a:lnSpc>
            </a:pPr>
            <a:r>
              <a:rPr lang="en-US" sz="1800">
                <a:solidFill>
                  <a:srgbClr val="1C5739"/>
                </a:solidFill>
                <a:latin typeface="Poppins" pitchFamily="2" charset="0"/>
                <a:ea typeface="Poppins Medium"/>
                <a:cs typeface="Poppins" pitchFamily="2" charset="0"/>
                <a:sym typeface="Poppins Medium"/>
              </a:rPr>
              <a:t>A reinforced concrete infiltration well is being constructed to help water soak into the ground. The infiltration well consists of two concrete rings, each 1.5 meters in diameter and 1 meter tall. On top of these rings, there is a 0.15-meter layer of gravel with a hole in it. Inside the well, there is a smaller chamber, 0.7 meters in diameter and 1 meter tall, which is covered with a plastic lid. This setup helps direct water into the ground efficiently.</a:t>
            </a:r>
          </a:p>
        </p:txBody>
      </p:sp>
      <p:sp>
        <p:nvSpPr>
          <p:cNvPr id="11" name="TextBox 11"/>
          <p:cNvSpPr txBox="1"/>
          <p:nvPr/>
        </p:nvSpPr>
        <p:spPr>
          <a:xfrm>
            <a:off x="1332477" y="2857500"/>
            <a:ext cx="642305" cy="540605"/>
          </a:xfrm>
          <a:prstGeom prst="rect">
            <a:avLst/>
          </a:prstGeom>
        </p:spPr>
        <p:txBody>
          <a:bodyPr lIns="0" tIns="0" rIns="0" bIns="0" rtlCol="0" anchor="t">
            <a:spAutoFit/>
          </a:bodyPr>
          <a:lstStyle/>
          <a:p>
            <a:pPr marL="0" lvl="0" indent="0" algn="l">
              <a:lnSpc>
                <a:spcPts val="4165"/>
              </a:lnSpc>
              <a:spcBef>
                <a:spcPct val="0"/>
              </a:spcBef>
            </a:pPr>
            <a:r>
              <a:rPr lang="en-US" sz="3018" b="1" dirty="0">
                <a:solidFill>
                  <a:srgbClr val="397D5A"/>
                </a:solidFill>
                <a:latin typeface="Poppins Bold"/>
                <a:ea typeface="Poppins Bold"/>
                <a:cs typeface="Poppins Bold"/>
                <a:sym typeface="Poppins Bold"/>
              </a:rPr>
              <a:t>01</a:t>
            </a:r>
          </a:p>
        </p:txBody>
      </p:sp>
      <p:sp>
        <p:nvSpPr>
          <p:cNvPr id="12" name="TextBox 12"/>
          <p:cNvSpPr txBox="1"/>
          <p:nvPr/>
        </p:nvSpPr>
        <p:spPr>
          <a:xfrm>
            <a:off x="1974782" y="6306506"/>
            <a:ext cx="6786369" cy="1923604"/>
          </a:xfrm>
          <a:prstGeom prst="rect">
            <a:avLst/>
          </a:prstGeom>
        </p:spPr>
        <p:txBody>
          <a:bodyPr lIns="0" tIns="0" rIns="0" bIns="0" rtlCol="0" anchor="t">
            <a:spAutoFit/>
          </a:bodyPr>
          <a:lstStyle/>
          <a:p>
            <a:pPr marL="0" lvl="0" indent="0" algn="just">
              <a:lnSpc>
                <a:spcPts val="2952"/>
              </a:lnSpc>
            </a:pPr>
            <a:r>
              <a:rPr lang="en-US" sz="1800" dirty="0">
                <a:solidFill>
                  <a:srgbClr val="1C5739"/>
                </a:solidFill>
                <a:latin typeface="Poppins" pitchFamily="2" charset="0"/>
                <a:ea typeface="Poppins Medium"/>
                <a:cs typeface="Poppins" pitchFamily="2" charset="0"/>
                <a:sym typeface="Poppins Medium"/>
              </a:rPr>
              <a:t>A sampling well, made of plastic with a diameter of 0.315 meters, is used to collect water samples for testing before clean water is released into meadows, ditches, or under bushes. The well includes a sealed bottom and a plastic cover to keep it enclosed.</a:t>
            </a:r>
          </a:p>
        </p:txBody>
      </p:sp>
      <p:sp>
        <p:nvSpPr>
          <p:cNvPr id="13" name="Freeform 13"/>
          <p:cNvSpPr/>
          <p:nvPr/>
        </p:nvSpPr>
        <p:spPr>
          <a:xfrm>
            <a:off x="16565283" y="-3018823"/>
            <a:ext cx="4340188" cy="4340188"/>
          </a:xfrm>
          <a:custGeom>
            <a:avLst/>
            <a:gdLst/>
            <a:ahLst/>
            <a:cxnLst/>
            <a:rect l="l" t="t" r="r" b="b"/>
            <a:pathLst>
              <a:path w="4340188" h="4340188">
                <a:moveTo>
                  <a:pt x="0" y="0"/>
                </a:moveTo>
                <a:lnTo>
                  <a:pt x="4340188" y="0"/>
                </a:lnTo>
                <a:lnTo>
                  <a:pt x="4340188" y="4340188"/>
                </a:lnTo>
                <a:lnTo>
                  <a:pt x="0" y="4340188"/>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14" name="TextBox 14"/>
          <p:cNvSpPr txBox="1"/>
          <p:nvPr/>
        </p:nvSpPr>
        <p:spPr>
          <a:xfrm>
            <a:off x="1342002" y="6232625"/>
            <a:ext cx="642305" cy="540605"/>
          </a:xfrm>
          <a:prstGeom prst="rect">
            <a:avLst/>
          </a:prstGeom>
        </p:spPr>
        <p:txBody>
          <a:bodyPr lIns="0" tIns="0" rIns="0" bIns="0" rtlCol="0" anchor="t">
            <a:spAutoFit/>
          </a:bodyPr>
          <a:lstStyle/>
          <a:p>
            <a:pPr marL="0" lvl="0" indent="0" algn="l">
              <a:lnSpc>
                <a:spcPts val="4165"/>
              </a:lnSpc>
              <a:spcBef>
                <a:spcPct val="0"/>
              </a:spcBef>
            </a:pPr>
            <a:r>
              <a:rPr lang="en-US" sz="3018" b="1">
                <a:solidFill>
                  <a:srgbClr val="397D5A"/>
                </a:solidFill>
                <a:latin typeface="Poppins Bold"/>
                <a:ea typeface="Poppins Bold"/>
                <a:cs typeface="Poppins Bold"/>
                <a:sym typeface="Poppins Bold"/>
              </a:rPr>
              <a:t>02</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757864" y="2547270"/>
            <a:ext cx="6306960" cy="6309618"/>
            <a:chOff x="0" y="0"/>
            <a:chExt cx="6832800" cy="6835680"/>
          </a:xfrm>
        </p:grpSpPr>
        <p:sp>
          <p:nvSpPr>
            <p:cNvPr id="3" name="Freeform 3"/>
            <p:cNvSpPr/>
            <p:nvPr/>
          </p:nvSpPr>
          <p:spPr>
            <a:xfrm>
              <a:off x="0" y="508"/>
              <a:ext cx="6832726" cy="6835140"/>
            </a:xfrm>
            <a:custGeom>
              <a:avLst/>
              <a:gdLst/>
              <a:ahLst/>
              <a:cxnLst/>
              <a:rect l="l" t="t" r="r" b="b"/>
              <a:pathLst>
                <a:path w="6832726" h="6835140">
                  <a:moveTo>
                    <a:pt x="3408807" y="6835140"/>
                  </a:moveTo>
                  <a:cubicBezTo>
                    <a:pt x="3385947" y="6835140"/>
                    <a:pt x="3370707" y="6812280"/>
                    <a:pt x="3370707" y="6797040"/>
                  </a:cubicBezTo>
                  <a:cubicBezTo>
                    <a:pt x="3370707" y="6774180"/>
                    <a:pt x="3385947" y="6758940"/>
                    <a:pt x="3408807" y="6758940"/>
                  </a:cubicBezTo>
                  <a:cubicBezTo>
                    <a:pt x="3424047" y="6758940"/>
                    <a:pt x="3446907" y="6774180"/>
                    <a:pt x="3446907" y="6797040"/>
                  </a:cubicBezTo>
                  <a:cubicBezTo>
                    <a:pt x="3446907" y="6812280"/>
                    <a:pt x="3424047" y="6835140"/>
                    <a:pt x="3408807" y="6835140"/>
                  </a:cubicBezTo>
                  <a:close/>
                  <a:moveTo>
                    <a:pt x="3584194" y="6789420"/>
                  </a:moveTo>
                  <a:cubicBezTo>
                    <a:pt x="3584194" y="6766560"/>
                    <a:pt x="3599434" y="6751320"/>
                    <a:pt x="3614674" y="6751320"/>
                  </a:cubicBezTo>
                  <a:cubicBezTo>
                    <a:pt x="3637534" y="6751320"/>
                    <a:pt x="3660394" y="6766560"/>
                    <a:pt x="3660394" y="6789420"/>
                  </a:cubicBezTo>
                  <a:cubicBezTo>
                    <a:pt x="3660394" y="6804660"/>
                    <a:pt x="3645154" y="6827520"/>
                    <a:pt x="3622294" y="6827520"/>
                  </a:cubicBezTo>
                  <a:cubicBezTo>
                    <a:pt x="3599434" y="6827520"/>
                    <a:pt x="3584194" y="6812280"/>
                    <a:pt x="3584194" y="6789420"/>
                  </a:cubicBezTo>
                  <a:close/>
                  <a:moveTo>
                    <a:pt x="3187700" y="6827520"/>
                  </a:moveTo>
                  <a:cubicBezTo>
                    <a:pt x="3172460" y="6827520"/>
                    <a:pt x="3149600" y="6804660"/>
                    <a:pt x="3157220" y="6781800"/>
                  </a:cubicBezTo>
                  <a:cubicBezTo>
                    <a:pt x="3157220" y="6766560"/>
                    <a:pt x="3172460" y="6751320"/>
                    <a:pt x="3195320" y="6751320"/>
                  </a:cubicBezTo>
                  <a:cubicBezTo>
                    <a:pt x="3218180" y="6751320"/>
                    <a:pt x="3233420" y="6766560"/>
                    <a:pt x="3233420" y="6789420"/>
                  </a:cubicBezTo>
                  <a:cubicBezTo>
                    <a:pt x="3225800" y="6812280"/>
                    <a:pt x="3210560" y="6827520"/>
                    <a:pt x="3195320" y="6827520"/>
                  </a:cubicBezTo>
                  <a:cubicBezTo>
                    <a:pt x="3195320" y="6827520"/>
                    <a:pt x="3187700" y="6827520"/>
                    <a:pt x="3187700" y="6827520"/>
                  </a:cubicBezTo>
                  <a:close/>
                  <a:moveTo>
                    <a:pt x="3797808" y="6774053"/>
                  </a:moveTo>
                  <a:cubicBezTo>
                    <a:pt x="3790188" y="6751193"/>
                    <a:pt x="3805428" y="6735953"/>
                    <a:pt x="3828288" y="6728333"/>
                  </a:cubicBezTo>
                  <a:cubicBezTo>
                    <a:pt x="3851148" y="6728333"/>
                    <a:pt x="3866388" y="6743573"/>
                    <a:pt x="3874008" y="6766433"/>
                  </a:cubicBezTo>
                  <a:cubicBezTo>
                    <a:pt x="3874008" y="6781673"/>
                    <a:pt x="3858768" y="6804533"/>
                    <a:pt x="3835908" y="6804533"/>
                  </a:cubicBezTo>
                  <a:cubicBezTo>
                    <a:pt x="3813048" y="6804533"/>
                    <a:pt x="3797808" y="6789293"/>
                    <a:pt x="3797808" y="6774053"/>
                  </a:cubicBezTo>
                  <a:close/>
                  <a:moveTo>
                    <a:pt x="2974213" y="6804533"/>
                  </a:moveTo>
                  <a:cubicBezTo>
                    <a:pt x="2951353" y="6804533"/>
                    <a:pt x="2936113" y="6781673"/>
                    <a:pt x="2943733" y="6758813"/>
                  </a:cubicBezTo>
                  <a:cubicBezTo>
                    <a:pt x="2943733" y="6743573"/>
                    <a:pt x="2966593" y="6728333"/>
                    <a:pt x="2981833" y="6728333"/>
                  </a:cubicBezTo>
                  <a:cubicBezTo>
                    <a:pt x="3004693" y="6728333"/>
                    <a:pt x="3019933" y="6751193"/>
                    <a:pt x="3019933" y="6774053"/>
                  </a:cubicBezTo>
                  <a:cubicBezTo>
                    <a:pt x="3012313" y="6789293"/>
                    <a:pt x="2997073" y="6804533"/>
                    <a:pt x="2981833" y="6804533"/>
                  </a:cubicBezTo>
                  <a:cubicBezTo>
                    <a:pt x="2974213" y="6804533"/>
                    <a:pt x="2974213" y="6804533"/>
                    <a:pt x="2974213" y="6804533"/>
                  </a:cubicBezTo>
                  <a:close/>
                  <a:moveTo>
                    <a:pt x="4011295" y="6743446"/>
                  </a:moveTo>
                  <a:cubicBezTo>
                    <a:pt x="4003675" y="6720586"/>
                    <a:pt x="4018915" y="6705346"/>
                    <a:pt x="4041775" y="6697726"/>
                  </a:cubicBezTo>
                  <a:cubicBezTo>
                    <a:pt x="4057015" y="6697726"/>
                    <a:pt x="4079875" y="6705346"/>
                    <a:pt x="4079875" y="6728206"/>
                  </a:cubicBezTo>
                  <a:cubicBezTo>
                    <a:pt x="4087495" y="6751066"/>
                    <a:pt x="4072255" y="6766306"/>
                    <a:pt x="4049395" y="6773926"/>
                  </a:cubicBezTo>
                  <a:cubicBezTo>
                    <a:pt x="4049395" y="6773926"/>
                    <a:pt x="4049395" y="6773926"/>
                    <a:pt x="4041775" y="6773926"/>
                  </a:cubicBezTo>
                  <a:cubicBezTo>
                    <a:pt x="4026535" y="6773926"/>
                    <a:pt x="4011295" y="6758686"/>
                    <a:pt x="4011295" y="6743446"/>
                  </a:cubicBezTo>
                  <a:close/>
                  <a:moveTo>
                    <a:pt x="2760599" y="6766306"/>
                  </a:moveTo>
                  <a:cubicBezTo>
                    <a:pt x="2737739" y="6766306"/>
                    <a:pt x="2730119" y="6743446"/>
                    <a:pt x="2730119" y="6728206"/>
                  </a:cubicBezTo>
                  <a:cubicBezTo>
                    <a:pt x="2737739" y="6705346"/>
                    <a:pt x="2752979" y="6690106"/>
                    <a:pt x="2775839" y="6697726"/>
                  </a:cubicBezTo>
                  <a:cubicBezTo>
                    <a:pt x="2798699" y="6697726"/>
                    <a:pt x="2806319" y="6720586"/>
                    <a:pt x="2806319" y="6735826"/>
                  </a:cubicBezTo>
                  <a:cubicBezTo>
                    <a:pt x="2798699" y="6758686"/>
                    <a:pt x="2783459" y="6773926"/>
                    <a:pt x="2768219" y="6773926"/>
                  </a:cubicBezTo>
                  <a:cubicBezTo>
                    <a:pt x="2768219" y="6773926"/>
                    <a:pt x="2760599" y="6773926"/>
                    <a:pt x="2760599" y="6766306"/>
                  </a:cubicBezTo>
                  <a:close/>
                  <a:moveTo>
                    <a:pt x="4217162" y="6697599"/>
                  </a:moveTo>
                  <a:cubicBezTo>
                    <a:pt x="4209542" y="6682359"/>
                    <a:pt x="4224782" y="6659499"/>
                    <a:pt x="4247642" y="6651879"/>
                  </a:cubicBezTo>
                  <a:cubicBezTo>
                    <a:pt x="4262882" y="6644259"/>
                    <a:pt x="4285742" y="6659499"/>
                    <a:pt x="4293362" y="6682359"/>
                  </a:cubicBezTo>
                  <a:cubicBezTo>
                    <a:pt x="4293362" y="6697599"/>
                    <a:pt x="4285742" y="6720459"/>
                    <a:pt x="4262882" y="6728079"/>
                  </a:cubicBezTo>
                  <a:cubicBezTo>
                    <a:pt x="4262882" y="6728079"/>
                    <a:pt x="4255262" y="6728079"/>
                    <a:pt x="4255262" y="6728079"/>
                  </a:cubicBezTo>
                  <a:cubicBezTo>
                    <a:pt x="4240022" y="6728079"/>
                    <a:pt x="4224782" y="6712839"/>
                    <a:pt x="4217162" y="6697599"/>
                  </a:cubicBezTo>
                  <a:close/>
                  <a:moveTo>
                    <a:pt x="2547112" y="6720459"/>
                  </a:moveTo>
                  <a:cubicBezTo>
                    <a:pt x="2531872" y="6712839"/>
                    <a:pt x="2516632" y="6697599"/>
                    <a:pt x="2524252" y="6674739"/>
                  </a:cubicBezTo>
                  <a:cubicBezTo>
                    <a:pt x="2524252" y="6651879"/>
                    <a:pt x="2547112" y="6644259"/>
                    <a:pt x="2569972" y="6644259"/>
                  </a:cubicBezTo>
                  <a:cubicBezTo>
                    <a:pt x="2585212" y="6651879"/>
                    <a:pt x="2600452" y="6674739"/>
                    <a:pt x="2592832" y="6697726"/>
                  </a:cubicBezTo>
                  <a:cubicBezTo>
                    <a:pt x="2592832" y="6712966"/>
                    <a:pt x="2577592" y="6720586"/>
                    <a:pt x="2562352" y="6720586"/>
                  </a:cubicBezTo>
                  <a:cubicBezTo>
                    <a:pt x="2554732" y="6720586"/>
                    <a:pt x="2554732" y="6720586"/>
                    <a:pt x="2547112" y="6720586"/>
                  </a:cubicBezTo>
                  <a:close/>
                  <a:moveTo>
                    <a:pt x="4423029" y="6644259"/>
                  </a:moveTo>
                  <a:cubicBezTo>
                    <a:pt x="4415409" y="6621399"/>
                    <a:pt x="4430649" y="6598539"/>
                    <a:pt x="4445889" y="6590792"/>
                  </a:cubicBezTo>
                  <a:cubicBezTo>
                    <a:pt x="4468749" y="6590792"/>
                    <a:pt x="4491609" y="6598412"/>
                    <a:pt x="4499229" y="6621272"/>
                  </a:cubicBezTo>
                  <a:cubicBezTo>
                    <a:pt x="4499229" y="6636512"/>
                    <a:pt x="4491609" y="6659372"/>
                    <a:pt x="4468749" y="6666992"/>
                  </a:cubicBezTo>
                  <a:cubicBezTo>
                    <a:pt x="4468749" y="6666992"/>
                    <a:pt x="4461129" y="6666992"/>
                    <a:pt x="4461129" y="6666992"/>
                  </a:cubicBezTo>
                  <a:cubicBezTo>
                    <a:pt x="4445889" y="6666992"/>
                    <a:pt x="4430649" y="6659372"/>
                    <a:pt x="4423029" y="6644132"/>
                  </a:cubicBezTo>
                  <a:close/>
                  <a:moveTo>
                    <a:pt x="2341118" y="6659372"/>
                  </a:moveTo>
                  <a:cubicBezTo>
                    <a:pt x="2318258" y="6651752"/>
                    <a:pt x="2310638" y="6628892"/>
                    <a:pt x="2318258" y="6613652"/>
                  </a:cubicBezTo>
                  <a:cubicBezTo>
                    <a:pt x="2325878" y="6590792"/>
                    <a:pt x="2348738" y="6583172"/>
                    <a:pt x="2363978" y="6590792"/>
                  </a:cubicBezTo>
                  <a:cubicBezTo>
                    <a:pt x="2386838" y="6590792"/>
                    <a:pt x="2394458" y="6613652"/>
                    <a:pt x="2386838" y="6636512"/>
                  </a:cubicBezTo>
                  <a:cubicBezTo>
                    <a:pt x="2386838" y="6651752"/>
                    <a:pt x="2371598" y="6659372"/>
                    <a:pt x="2356358" y="6659372"/>
                  </a:cubicBezTo>
                  <a:cubicBezTo>
                    <a:pt x="2348738" y="6659372"/>
                    <a:pt x="2348738" y="6659372"/>
                    <a:pt x="2341118" y="6659372"/>
                  </a:cubicBezTo>
                  <a:close/>
                  <a:moveTo>
                    <a:pt x="4628896" y="6567805"/>
                  </a:moveTo>
                  <a:cubicBezTo>
                    <a:pt x="4621276" y="6552565"/>
                    <a:pt x="4628896" y="6529705"/>
                    <a:pt x="4644136" y="6522085"/>
                  </a:cubicBezTo>
                  <a:cubicBezTo>
                    <a:pt x="4666996" y="6514465"/>
                    <a:pt x="4689856" y="6522085"/>
                    <a:pt x="4697476" y="6544945"/>
                  </a:cubicBezTo>
                  <a:cubicBezTo>
                    <a:pt x="4705096" y="6560185"/>
                    <a:pt x="4697476" y="6583045"/>
                    <a:pt x="4674616" y="6590665"/>
                  </a:cubicBezTo>
                  <a:cubicBezTo>
                    <a:pt x="4674616" y="6590665"/>
                    <a:pt x="4666996" y="6598285"/>
                    <a:pt x="4659376" y="6598285"/>
                  </a:cubicBezTo>
                  <a:cubicBezTo>
                    <a:pt x="4644136" y="6598285"/>
                    <a:pt x="4628896" y="6583045"/>
                    <a:pt x="4628896" y="6567805"/>
                  </a:cubicBezTo>
                  <a:close/>
                  <a:moveTo>
                    <a:pt x="2135251" y="6583045"/>
                  </a:moveTo>
                  <a:cubicBezTo>
                    <a:pt x="2120011" y="6575425"/>
                    <a:pt x="2112391" y="6552565"/>
                    <a:pt x="2120011" y="6537325"/>
                  </a:cubicBezTo>
                  <a:cubicBezTo>
                    <a:pt x="2127631" y="6514465"/>
                    <a:pt x="2150491" y="6506845"/>
                    <a:pt x="2165731" y="6514465"/>
                  </a:cubicBezTo>
                  <a:cubicBezTo>
                    <a:pt x="2188591" y="6522085"/>
                    <a:pt x="2196211" y="6544945"/>
                    <a:pt x="2188591" y="6560185"/>
                  </a:cubicBezTo>
                  <a:cubicBezTo>
                    <a:pt x="2180971" y="6575425"/>
                    <a:pt x="2165731" y="6590665"/>
                    <a:pt x="2150491" y="6590665"/>
                  </a:cubicBezTo>
                  <a:cubicBezTo>
                    <a:pt x="2150491" y="6590665"/>
                    <a:pt x="2142871" y="6590665"/>
                    <a:pt x="2135251" y="6583045"/>
                  </a:cubicBezTo>
                  <a:close/>
                  <a:moveTo>
                    <a:pt x="4827143" y="6491478"/>
                  </a:moveTo>
                  <a:cubicBezTo>
                    <a:pt x="4811903" y="6468618"/>
                    <a:pt x="4819523" y="6445758"/>
                    <a:pt x="4842383" y="6438011"/>
                  </a:cubicBezTo>
                  <a:cubicBezTo>
                    <a:pt x="4857623" y="6430391"/>
                    <a:pt x="4880483" y="6438011"/>
                    <a:pt x="4895723" y="6453251"/>
                  </a:cubicBezTo>
                  <a:cubicBezTo>
                    <a:pt x="4903343" y="6476111"/>
                    <a:pt x="4895723" y="6498971"/>
                    <a:pt x="4872863" y="6506718"/>
                  </a:cubicBezTo>
                  <a:cubicBezTo>
                    <a:pt x="4872863" y="6506718"/>
                    <a:pt x="4865243" y="6506718"/>
                    <a:pt x="4857623" y="6506718"/>
                  </a:cubicBezTo>
                  <a:cubicBezTo>
                    <a:pt x="4842383" y="6506718"/>
                    <a:pt x="4827143" y="6499098"/>
                    <a:pt x="4827143" y="6491478"/>
                  </a:cubicBezTo>
                  <a:close/>
                  <a:moveTo>
                    <a:pt x="1936877" y="6499098"/>
                  </a:moveTo>
                  <a:cubicBezTo>
                    <a:pt x="1921637" y="6491478"/>
                    <a:pt x="1914017" y="6468618"/>
                    <a:pt x="1921637" y="6445631"/>
                  </a:cubicBezTo>
                  <a:cubicBezTo>
                    <a:pt x="1929257" y="6430391"/>
                    <a:pt x="1952117" y="6422771"/>
                    <a:pt x="1974977" y="6430391"/>
                  </a:cubicBezTo>
                  <a:cubicBezTo>
                    <a:pt x="1990217" y="6438011"/>
                    <a:pt x="1997837" y="6460871"/>
                    <a:pt x="1990217" y="6476111"/>
                  </a:cubicBezTo>
                  <a:cubicBezTo>
                    <a:pt x="1982597" y="6491351"/>
                    <a:pt x="1967357" y="6498971"/>
                    <a:pt x="1959737" y="6498971"/>
                  </a:cubicBezTo>
                  <a:cubicBezTo>
                    <a:pt x="1952117" y="6498971"/>
                    <a:pt x="1944497" y="6498971"/>
                    <a:pt x="1936877" y="6498971"/>
                  </a:cubicBezTo>
                  <a:close/>
                  <a:moveTo>
                    <a:pt x="5017770" y="6392164"/>
                  </a:moveTo>
                  <a:cubicBezTo>
                    <a:pt x="5002530" y="6376924"/>
                    <a:pt x="5010150" y="6354064"/>
                    <a:pt x="5033010" y="6338697"/>
                  </a:cubicBezTo>
                  <a:cubicBezTo>
                    <a:pt x="5048250" y="6331077"/>
                    <a:pt x="5071110" y="6338697"/>
                    <a:pt x="5078730" y="6353937"/>
                  </a:cubicBezTo>
                  <a:cubicBezTo>
                    <a:pt x="5093970" y="6376797"/>
                    <a:pt x="5086350" y="6399657"/>
                    <a:pt x="5063490" y="6407404"/>
                  </a:cubicBezTo>
                  <a:cubicBezTo>
                    <a:pt x="5063490" y="6407404"/>
                    <a:pt x="5055870" y="6415024"/>
                    <a:pt x="5048250" y="6415024"/>
                  </a:cubicBezTo>
                  <a:cubicBezTo>
                    <a:pt x="5033010" y="6415024"/>
                    <a:pt x="5025390" y="6407404"/>
                    <a:pt x="5017770" y="6392164"/>
                  </a:cubicBezTo>
                  <a:close/>
                  <a:moveTo>
                    <a:pt x="1746250" y="6399784"/>
                  </a:moveTo>
                  <a:cubicBezTo>
                    <a:pt x="1731010" y="6384544"/>
                    <a:pt x="1723390" y="6361684"/>
                    <a:pt x="1731010" y="6346317"/>
                  </a:cubicBezTo>
                  <a:cubicBezTo>
                    <a:pt x="1746250" y="6323457"/>
                    <a:pt x="1769110" y="6323457"/>
                    <a:pt x="1784350" y="6331077"/>
                  </a:cubicBezTo>
                  <a:cubicBezTo>
                    <a:pt x="1807210" y="6338697"/>
                    <a:pt x="1807210" y="6361557"/>
                    <a:pt x="1799590" y="6384544"/>
                  </a:cubicBezTo>
                  <a:cubicBezTo>
                    <a:pt x="1791970" y="6392164"/>
                    <a:pt x="1776730" y="6399784"/>
                    <a:pt x="1769110" y="6399784"/>
                  </a:cubicBezTo>
                  <a:cubicBezTo>
                    <a:pt x="1761490" y="6399784"/>
                    <a:pt x="1753870" y="6399784"/>
                    <a:pt x="1746250" y="6399784"/>
                  </a:cubicBezTo>
                  <a:close/>
                  <a:moveTo>
                    <a:pt x="5200777" y="6285357"/>
                  </a:moveTo>
                  <a:cubicBezTo>
                    <a:pt x="5185537" y="6270117"/>
                    <a:pt x="5193157" y="6247257"/>
                    <a:pt x="5208397" y="6231890"/>
                  </a:cubicBezTo>
                  <a:cubicBezTo>
                    <a:pt x="5231257" y="6224270"/>
                    <a:pt x="5254117" y="6224270"/>
                    <a:pt x="5261737" y="6247130"/>
                  </a:cubicBezTo>
                  <a:cubicBezTo>
                    <a:pt x="5276977" y="6262370"/>
                    <a:pt x="5269357" y="6285230"/>
                    <a:pt x="5254117" y="6292850"/>
                  </a:cubicBezTo>
                  <a:cubicBezTo>
                    <a:pt x="5246497" y="6300470"/>
                    <a:pt x="5238877" y="6300470"/>
                    <a:pt x="5231257" y="6300470"/>
                  </a:cubicBezTo>
                  <a:cubicBezTo>
                    <a:pt x="5223637" y="6300470"/>
                    <a:pt x="5208397" y="6292850"/>
                    <a:pt x="5200777" y="6285230"/>
                  </a:cubicBezTo>
                  <a:close/>
                  <a:moveTo>
                    <a:pt x="1563243" y="6285230"/>
                  </a:moveTo>
                  <a:cubicBezTo>
                    <a:pt x="1548003" y="6269990"/>
                    <a:pt x="1540383" y="6247130"/>
                    <a:pt x="1548003" y="6231763"/>
                  </a:cubicBezTo>
                  <a:cubicBezTo>
                    <a:pt x="1563243" y="6216523"/>
                    <a:pt x="1586103" y="6208903"/>
                    <a:pt x="1601343" y="6224143"/>
                  </a:cubicBezTo>
                  <a:cubicBezTo>
                    <a:pt x="1624203" y="6231763"/>
                    <a:pt x="1624203" y="6254623"/>
                    <a:pt x="1616583" y="6277610"/>
                  </a:cubicBezTo>
                  <a:cubicBezTo>
                    <a:pt x="1608963" y="6285230"/>
                    <a:pt x="1593723" y="6292850"/>
                    <a:pt x="1586103" y="6292850"/>
                  </a:cubicBezTo>
                  <a:cubicBezTo>
                    <a:pt x="1578483" y="6292850"/>
                    <a:pt x="1570863" y="6292850"/>
                    <a:pt x="1563243" y="6285230"/>
                  </a:cubicBezTo>
                  <a:close/>
                  <a:moveTo>
                    <a:pt x="5376164" y="6163183"/>
                  </a:moveTo>
                  <a:cubicBezTo>
                    <a:pt x="5368544" y="6147943"/>
                    <a:pt x="5368544" y="6125083"/>
                    <a:pt x="5383784" y="6109716"/>
                  </a:cubicBezTo>
                  <a:cubicBezTo>
                    <a:pt x="5406644" y="6102096"/>
                    <a:pt x="5429504" y="6102096"/>
                    <a:pt x="5437124" y="6117336"/>
                  </a:cubicBezTo>
                  <a:cubicBezTo>
                    <a:pt x="5452364" y="6140196"/>
                    <a:pt x="5452364" y="6163056"/>
                    <a:pt x="5429504" y="6170803"/>
                  </a:cubicBezTo>
                  <a:cubicBezTo>
                    <a:pt x="5421884" y="6178423"/>
                    <a:pt x="5414264" y="6178423"/>
                    <a:pt x="5406644" y="6178423"/>
                  </a:cubicBezTo>
                  <a:cubicBezTo>
                    <a:pt x="5399024" y="6178423"/>
                    <a:pt x="5383784" y="6178423"/>
                    <a:pt x="5376164" y="6163183"/>
                  </a:cubicBezTo>
                  <a:close/>
                  <a:moveTo>
                    <a:pt x="1387856" y="6163183"/>
                  </a:moveTo>
                  <a:cubicBezTo>
                    <a:pt x="1364996" y="6147943"/>
                    <a:pt x="1364996" y="6125083"/>
                    <a:pt x="1380236" y="6109716"/>
                  </a:cubicBezTo>
                  <a:cubicBezTo>
                    <a:pt x="1387856" y="6094476"/>
                    <a:pt x="1410716" y="6086856"/>
                    <a:pt x="1425956" y="6102096"/>
                  </a:cubicBezTo>
                  <a:cubicBezTo>
                    <a:pt x="1448816" y="6109716"/>
                    <a:pt x="1448816" y="6140196"/>
                    <a:pt x="1441196" y="6155563"/>
                  </a:cubicBezTo>
                  <a:cubicBezTo>
                    <a:pt x="1433576" y="6163183"/>
                    <a:pt x="1418336" y="6170803"/>
                    <a:pt x="1410716" y="6170803"/>
                  </a:cubicBezTo>
                  <a:cubicBezTo>
                    <a:pt x="1395476" y="6170803"/>
                    <a:pt x="1387856" y="6163183"/>
                    <a:pt x="1387856" y="6163183"/>
                  </a:cubicBezTo>
                  <a:close/>
                  <a:moveTo>
                    <a:pt x="5551551" y="6033516"/>
                  </a:moveTo>
                  <a:cubicBezTo>
                    <a:pt x="5536311" y="6018276"/>
                    <a:pt x="5536311" y="5995416"/>
                    <a:pt x="5551551" y="5980049"/>
                  </a:cubicBezTo>
                  <a:cubicBezTo>
                    <a:pt x="5566791" y="5964809"/>
                    <a:pt x="5597271" y="5972429"/>
                    <a:pt x="5604891" y="5987669"/>
                  </a:cubicBezTo>
                  <a:cubicBezTo>
                    <a:pt x="5620131" y="6002909"/>
                    <a:pt x="5620131" y="6025769"/>
                    <a:pt x="5604891" y="6041136"/>
                  </a:cubicBezTo>
                  <a:cubicBezTo>
                    <a:pt x="5597271" y="6048756"/>
                    <a:pt x="5589651" y="6048756"/>
                    <a:pt x="5574411" y="6048756"/>
                  </a:cubicBezTo>
                  <a:cubicBezTo>
                    <a:pt x="5566791" y="6048756"/>
                    <a:pt x="5559171" y="6041136"/>
                    <a:pt x="5551551" y="6033516"/>
                  </a:cubicBezTo>
                  <a:close/>
                  <a:moveTo>
                    <a:pt x="1212469" y="6025896"/>
                  </a:moveTo>
                  <a:cubicBezTo>
                    <a:pt x="1197229" y="6010656"/>
                    <a:pt x="1197229" y="5987796"/>
                    <a:pt x="1212469" y="5972429"/>
                  </a:cubicBezTo>
                  <a:cubicBezTo>
                    <a:pt x="1220089" y="5957189"/>
                    <a:pt x="1250569" y="5957189"/>
                    <a:pt x="1265809" y="5972429"/>
                  </a:cubicBezTo>
                  <a:cubicBezTo>
                    <a:pt x="1281049" y="5980049"/>
                    <a:pt x="1281049" y="6002909"/>
                    <a:pt x="1265809" y="6025896"/>
                  </a:cubicBezTo>
                  <a:cubicBezTo>
                    <a:pt x="1258189" y="6033516"/>
                    <a:pt x="1250569" y="6033516"/>
                    <a:pt x="1235329" y="6033516"/>
                  </a:cubicBezTo>
                  <a:cubicBezTo>
                    <a:pt x="1227709" y="6033516"/>
                    <a:pt x="1220089" y="6033516"/>
                    <a:pt x="1212469" y="6025896"/>
                  </a:cubicBezTo>
                  <a:close/>
                  <a:moveTo>
                    <a:pt x="5711698" y="5896229"/>
                  </a:moveTo>
                  <a:cubicBezTo>
                    <a:pt x="5696458" y="5880989"/>
                    <a:pt x="5696458" y="5858129"/>
                    <a:pt x="5711698" y="5842762"/>
                  </a:cubicBezTo>
                  <a:cubicBezTo>
                    <a:pt x="5726938" y="5827522"/>
                    <a:pt x="5749798" y="5827522"/>
                    <a:pt x="5765038" y="5842762"/>
                  </a:cubicBezTo>
                  <a:cubicBezTo>
                    <a:pt x="5780278" y="5858002"/>
                    <a:pt x="5780278" y="5880862"/>
                    <a:pt x="5765038" y="5896229"/>
                  </a:cubicBezTo>
                  <a:cubicBezTo>
                    <a:pt x="5757418" y="5903849"/>
                    <a:pt x="5749798" y="5903849"/>
                    <a:pt x="5734558" y="5903849"/>
                  </a:cubicBezTo>
                  <a:cubicBezTo>
                    <a:pt x="5726938" y="5903849"/>
                    <a:pt x="5719318" y="5903849"/>
                    <a:pt x="5711698" y="5896229"/>
                  </a:cubicBezTo>
                  <a:close/>
                  <a:moveTo>
                    <a:pt x="1052322" y="5880989"/>
                  </a:moveTo>
                  <a:cubicBezTo>
                    <a:pt x="1037082" y="5865749"/>
                    <a:pt x="1037082" y="5842889"/>
                    <a:pt x="1052322" y="5827522"/>
                  </a:cubicBezTo>
                  <a:cubicBezTo>
                    <a:pt x="1067562" y="5812282"/>
                    <a:pt x="1090422" y="5812282"/>
                    <a:pt x="1105662" y="5827522"/>
                  </a:cubicBezTo>
                  <a:cubicBezTo>
                    <a:pt x="1120902" y="5842762"/>
                    <a:pt x="1120902" y="5865622"/>
                    <a:pt x="1105662" y="5880989"/>
                  </a:cubicBezTo>
                  <a:cubicBezTo>
                    <a:pt x="1098042" y="5888609"/>
                    <a:pt x="1090422" y="5896229"/>
                    <a:pt x="1082802" y="5896229"/>
                  </a:cubicBezTo>
                  <a:cubicBezTo>
                    <a:pt x="1067562" y="5896229"/>
                    <a:pt x="1059942" y="5888609"/>
                    <a:pt x="1052322" y="5880989"/>
                  </a:cubicBezTo>
                  <a:close/>
                  <a:moveTo>
                    <a:pt x="5864225" y="5743702"/>
                  </a:moveTo>
                  <a:cubicBezTo>
                    <a:pt x="5848985" y="5728462"/>
                    <a:pt x="5848985" y="5705602"/>
                    <a:pt x="5864225" y="5690235"/>
                  </a:cubicBezTo>
                  <a:cubicBezTo>
                    <a:pt x="5871845" y="5674995"/>
                    <a:pt x="5902325" y="5674995"/>
                    <a:pt x="5917565" y="5690235"/>
                  </a:cubicBezTo>
                  <a:cubicBezTo>
                    <a:pt x="5932805" y="5705475"/>
                    <a:pt x="5932805" y="5728335"/>
                    <a:pt x="5917565" y="5743702"/>
                  </a:cubicBezTo>
                  <a:cubicBezTo>
                    <a:pt x="5909945" y="5751322"/>
                    <a:pt x="5902325" y="5751322"/>
                    <a:pt x="5887085" y="5751322"/>
                  </a:cubicBezTo>
                  <a:cubicBezTo>
                    <a:pt x="5879465" y="5751322"/>
                    <a:pt x="5871845" y="5751322"/>
                    <a:pt x="5864225" y="5743702"/>
                  </a:cubicBezTo>
                  <a:close/>
                  <a:moveTo>
                    <a:pt x="899795" y="5728462"/>
                  </a:moveTo>
                  <a:cubicBezTo>
                    <a:pt x="884555" y="5713222"/>
                    <a:pt x="892175" y="5690362"/>
                    <a:pt x="907415" y="5674995"/>
                  </a:cubicBezTo>
                  <a:cubicBezTo>
                    <a:pt x="922655" y="5659755"/>
                    <a:pt x="945515" y="5659755"/>
                    <a:pt x="960755" y="5674995"/>
                  </a:cubicBezTo>
                  <a:cubicBezTo>
                    <a:pt x="975995" y="5690235"/>
                    <a:pt x="968375" y="5713095"/>
                    <a:pt x="953135" y="5728462"/>
                  </a:cubicBezTo>
                  <a:cubicBezTo>
                    <a:pt x="945515" y="5736082"/>
                    <a:pt x="937895" y="5736082"/>
                    <a:pt x="930275" y="5736082"/>
                  </a:cubicBezTo>
                  <a:cubicBezTo>
                    <a:pt x="922655" y="5736082"/>
                    <a:pt x="907415" y="5736082"/>
                    <a:pt x="899795" y="5728462"/>
                  </a:cubicBezTo>
                  <a:close/>
                  <a:moveTo>
                    <a:pt x="6009132" y="5583555"/>
                  </a:moveTo>
                  <a:cubicBezTo>
                    <a:pt x="5986272" y="5568315"/>
                    <a:pt x="5986272" y="5545455"/>
                    <a:pt x="6001512" y="5530088"/>
                  </a:cubicBezTo>
                  <a:cubicBezTo>
                    <a:pt x="6016752" y="5514848"/>
                    <a:pt x="6039612" y="5514848"/>
                    <a:pt x="6054852" y="5522468"/>
                  </a:cubicBezTo>
                  <a:cubicBezTo>
                    <a:pt x="6070092" y="5537708"/>
                    <a:pt x="6070092" y="5560568"/>
                    <a:pt x="6062472" y="5575935"/>
                  </a:cubicBezTo>
                  <a:cubicBezTo>
                    <a:pt x="6054852" y="5591175"/>
                    <a:pt x="6039612" y="5591175"/>
                    <a:pt x="6031992" y="5591175"/>
                  </a:cubicBezTo>
                  <a:cubicBezTo>
                    <a:pt x="6024372" y="5591175"/>
                    <a:pt x="6009132" y="5591175"/>
                    <a:pt x="6009132" y="5583555"/>
                  </a:cubicBezTo>
                  <a:close/>
                  <a:moveTo>
                    <a:pt x="762508" y="5560695"/>
                  </a:moveTo>
                  <a:cubicBezTo>
                    <a:pt x="747268" y="5545455"/>
                    <a:pt x="747268" y="5522595"/>
                    <a:pt x="762508" y="5507228"/>
                  </a:cubicBezTo>
                  <a:cubicBezTo>
                    <a:pt x="785368" y="5499608"/>
                    <a:pt x="808228" y="5499608"/>
                    <a:pt x="823468" y="5514848"/>
                  </a:cubicBezTo>
                  <a:cubicBezTo>
                    <a:pt x="831088" y="5530088"/>
                    <a:pt x="831088" y="5552948"/>
                    <a:pt x="815848" y="5568315"/>
                  </a:cubicBezTo>
                  <a:cubicBezTo>
                    <a:pt x="808228" y="5575935"/>
                    <a:pt x="800608" y="5575935"/>
                    <a:pt x="792988" y="5575935"/>
                  </a:cubicBezTo>
                  <a:cubicBezTo>
                    <a:pt x="777748" y="5575935"/>
                    <a:pt x="770128" y="5575935"/>
                    <a:pt x="762508" y="5560695"/>
                  </a:cubicBezTo>
                  <a:close/>
                  <a:moveTo>
                    <a:pt x="6138799" y="5415788"/>
                  </a:moveTo>
                  <a:cubicBezTo>
                    <a:pt x="6123559" y="5400548"/>
                    <a:pt x="6115939" y="5377688"/>
                    <a:pt x="6131179" y="5362321"/>
                  </a:cubicBezTo>
                  <a:cubicBezTo>
                    <a:pt x="6138799" y="5347081"/>
                    <a:pt x="6161659" y="5339461"/>
                    <a:pt x="6184519" y="5354701"/>
                  </a:cubicBezTo>
                  <a:cubicBezTo>
                    <a:pt x="6199759" y="5369941"/>
                    <a:pt x="6199759" y="5392801"/>
                    <a:pt x="6192139" y="5408168"/>
                  </a:cubicBezTo>
                  <a:cubicBezTo>
                    <a:pt x="6184519" y="5415788"/>
                    <a:pt x="6169279" y="5423408"/>
                    <a:pt x="6161659" y="5423408"/>
                  </a:cubicBezTo>
                  <a:cubicBezTo>
                    <a:pt x="6154039" y="5423408"/>
                    <a:pt x="6146419" y="5423408"/>
                    <a:pt x="6138799" y="5415788"/>
                  </a:cubicBezTo>
                  <a:close/>
                  <a:moveTo>
                    <a:pt x="632841" y="5392928"/>
                  </a:moveTo>
                  <a:cubicBezTo>
                    <a:pt x="617601" y="5370068"/>
                    <a:pt x="625221" y="5347208"/>
                    <a:pt x="640461" y="5339461"/>
                  </a:cubicBezTo>
                  <a:cubicBezTo>
                    <a:pt x="655701" y="5324221"/>
                    <a:pt x="678561" y="5331841"/>
                    <a:pt x="693801" y="5347081"/>
                  </a:cubicBezTo>
                  <a:cubicBezTo>
                    <a:pt x="701421" y="5362321"/>
                    <a:pt x="701421" y="5385181"/>
                    <a:pt x="686181" y="5400548"/>
                  </a:cubicBezTo>
                  <a:cubicBezTo>
                    <a:pt x="678561" y="5408168"/>
                    <a:pt x="670941" y="5408168"/>
                    <a:pt x="663321" y="5408168"/>
                  </a:cubicBezTo>
                  <a:cubicBezTo>
                    <a:pt x="648081" y="5408168"/>
                    <a:pt x="640461" y="5400548"/>
                    <a:pt x="632841" y="5392928"/>
                  </a:cubicBezTo>
                  <a:close/>
                  <a:moveTo>
                    <a:pt x="6260719" y="5240401"/>
                  </a:moveTo>
                  <a:cubicBezTo>
                    <a:pt x="6237859" y="5225161"/>
                    <a:pt x="6237859" y="5202301"/>
                    <a:pt x="6245479" y="5186934"/>
                  </a:cubicBezTo>
                  <a:cubicBezTo>
                    <a:pt x="6260719" y="5171694"/>
                    <a:pt x="6283579" y="5164074"/>
                    <a:pt x="6298819" y="5171694"/>
                  </a:cubicBezTo>
                  <a:cubicBezTo>
                    <a:pt x="6314059" y="5186934"/>
                    <a:pt x="6321679" y="5209794"/>
                    <a:pt x="6314059" y="5225161"/>
                  </a:cubicBezTo>
                  <a:cubicBezTo>
                    <a:pt x="6306439" y="5240401"/>
                    <a:pt x="6291199" y="5248021"/>
                    <a:pt x="6275959" y="5248021"/>
                  </a:cubicBezTo>
                  <a:cubicBezTo>
                    <a:pt x="6275959" y="5248021"/>
                    <a:pt x="6268339" y="5240401"/>
                    <a:pt x="6260719" y="5240401"/>
                  </a:cubicBezTo>
                  <a:close/>
                  <a:moveTo>
                    <a:pt x="510794" y="5209921"/>
                  </a:moveTo>
                  <a:cubicBezTo>
                    <a:pt x="495554" y="5194681"/>
                    <a:pt x="503174" y="5171821"/>
                    <a:pt x="526034" y="5156454"/>
                  </a:cubicBezTo>
                  <a:cubicBezTo>
                    <a:pt x="541274" y="5148834"/>
                    <a:pt x="564134" y="5148834"/>
                    <a:pt x="571754" y="5171694"/>
                  </a:cubicBezTo>
                  <a:cubicBezTo>
                    <a:pt x="586994" y="5186934"/>
                    <a:pt x="579374" y="5209794"/>
                    <a:pt x="564134" y="5225161"/>
                  </a:cubicBezTo>
                  <a:cubicBezTo>
                    <a:pt x="556514" y="5225161"/>
                    <a:pt x="548894" y="5225161"/>
                    <a:pt x="541274" y="5225161"/>
                  </a:cubicBezTo>
                  <a:cubicBezTo>
                    <a:pt x="526034" y="5225161"/>
                    <a:pt x="518414" y="5225161"/>
                    <a:pt x="510794" y="5209921"/>
                  </a:cubicBezTo>
                  <a:close/>
                  <a:moveTo>
                    <a:pt x="6367526" y="5057394"/>
                  </a:moveTo>
                  <a:cubicBezTo>
                    <a:pt x="6352286" y="5042154"/>
                    <a:pt x="6344666" y="5019294"/>
                    <a:pt x="6352286" y="5003927"/>
                  </a:cubicBezTo>
                  <a:cubicBezTo>
                    <a:pt x="6367526" y="4988687"/>
                    <a:pt x="6390386" y="4981067"/>
                    <a:pt x="6405626" y="4988687"/>
                  </a:cubicBezTo>
                  <a:cubicBezTo>
                    <a:pt x="6420866" y="4996307"/>
                    <a:pt x="6428486" y="5019167"/>
                    <a:pt x="6420866" y="5042154"/>
                  </a:cubicBezTo>
                  <a:cubicBezTo>
                    <a:pt x="6413246" y="5049774"/>
                    <a:pt x="6398006" y="5057394"/>
                    <a:pt x="6390386" y="5057394"/>
                  </a:cubicBezTo>
                  <a:cubicBezTo>
                    <a:pt x="6382766" y="5057394"/>
                    <a:pt x="6375146" y="5057394"/>
                    <a:pt x="6367526" y="5057394"/>
                  </a:cubicBezTo>
                  <a:close/>
                  <a:moveTo>
                    <a:pt x="404114" y="5019294"/>
                  </a:moveTo>
                  <a:cubicBezTo>
                    <a:pt x="388874" y="5004054"/>
                    <a:pt x="396494" y="4981194"/>
                    <a:pt x="419354" y="4973574"/>
                  </a:cubicBezTo>
                  <a:cubicBezTo>
                    <a:pt x="434594" y="4958334"/>
                    <a:pt x="457454" y="4965954"/>
                    <a:pt x="472694" y="4988814"/>
                  </a:cubicBezTo>
                  <a:cubicBezTo>
                    <a:pt x="480314" y="5004054"/>
                    <a:pt x="472694" y="5026914"/>
                    <a:pt x="449834" y="5034534"/>
                  </a:cubicBezTo>
                  <a:cubicBezTo>
                    <a:pt x="449834" y="5042154"/>
                    <a:pt x="442214" y="5042154"/>
                    <a:pt x="434594" y="5042154"/>
                  </a:cubicBezTo>
                  <a:cubicBezTo>
                    <a:pt x="419354" y="5042154"/>
                    <a:pt x="411734" y="5034534"/>
                    <a:pt x="404114" y="5019294"/>
                  </a:cubicBezTo>
                  <a:close/>
                  <a:moveTo>
                    <a:pt x="6466713" y="4866767"/>
                  </a:moveTo>
                  <a:cubicBezTo>
                    <a:pt x="6451473" y="4859147"/>
                    <a:pt x="6436233" y="4836287"/>
                    <a:pt x="6451473" y="4813300"/>
                  </a:cubicBezTo>
                  <a:cubicBezTo>
                    <a:pt x="6459093" y="4798060"/>
                    <a:pt x="6481953" y="4790440"/>
                    <a:pt x="6497193" y="4798060"/>
                  </a:cubicBezTo>
                  <a:cubicBezTo>
                    <a:pt x="6520053" y="4805680"/>
                    <a:pt x="6527673" y="4828540"/>
                    <a:pt x="6520053" y="4843780"/>
                  </a:cubicBezTo>
                  <a:cubicBezTo>
                    <a:pt x="6512433" y="4859020"/>
                    <a:pt x="6497193" y="4866640"/>
                    <a:pt x="6481953" y="4866640"/>
                  </a:cubicBezTo>
                  <a:cubicBezTo>
                    <a:pt x="6474333" y="4866640"/>
                    <a:pt x="6474333" y="4866640"/>
                    <a:pt x="6466713" y="4866640"/>
                  </a:cubicBezTo>
                  <a:close/>
                  <a:moveTo>
                    <a:pt x="305054" y="4828540"/>
                  </a:moveTo>
                  <a:cubicBezTo>
                    <a:pt x="297434" y="4805680"/>
                    <a:pt x="305054" y="4782820"/>
                    <a:pt x="327914" y="4775073"/>
                  </a:cubicBezTo>
                  <a:cubicBezTo>
                    <a:pt x="343154" y="4767453"/>
                    <a:pt x="366014" y="4775073"/>
                    <a:pt x="373634" y="4797933"/>
                  </a:cubicBezTo>
                  <a:cubicBezTo>
                    <a:pt x="381254" y="4813173"/>
                    <a:pt x="373634" y="4836033"/>
                    <a:pt x="358394" y="4843653"/>
                  </a:cubicBezTo>
                  <a:cubicBezTo>
                    <a:pt x="350774" y="4851273"/>
                    <a:pt x="343154" y="4851273"/>
                    <a:pt x="343154" y="4851273"/>
                  </a:cubicBezTo>
                  <a:cubicBezTo>
                    <a:pt x="327914" y="4851273"/>
                    <a:pt x="312674" y="4843653"/>
                    <a:pt x="305054" y="4828413"/>
                  </a:cubicBezTo>
                  <a:close/>
                  <a:moveTo>
                    <a:pt x="6550660" y="4668520"/>
                  </a:moveTo>
                  <a:cubicBezTo>
                    <a:pt x="6535420" y="4660900"/>
                    <a:pt x="6520180" y="4638040"/>
                    <a:pt x="6527800" y="4622800"/>
                  </a:cubicBezTo>
                  <a:cubicBezTo>
                    <a:pt x="6535420" y="4599940"/>
                    <a:pt x="6558280" y="4592320"/>
                    <a:pt x="6581140" y="4599940"/>
                  </a:cubicBezTo>
                  <a:cubicBezTo>
                    <a:pt x="6604000" y="4607560"/>
                    <a:pt x="6611620" y="4630420"/>
                    <a:pt x="6604000" y="4645660"/>
                  </a:cubicBezTo>
                  <a:cubicBezTo>
                    <a:pt x="6596380" y="4660900"/>
                    <a:pt x="6581140" y="4668520"/>
                    <a:pt x="6565900" y="4668520"/>
                  </a:cubicBezTo>
                  <a:cubicBezTo>
                    <a:pt x="6565900" y="4668520"/>
                    <a:pt x="6558280" y="4668520"/>
                    <a:pt x="6550660" y="4668520"/>
                  </a:cubicBezTo>
                  <a:close/>
                  <a:moveTo>
                    <a:pt x="221107" y="4630420"/>
                  </a:moveTo>
                  <a:cubicBezTo>
                    <a:pt x="213487" y="4607560"/>
                    <a:pt x="228727" y="4584700"/>
                    <a:pt x="243967" y="4576953"/>
                  </a:cubicBezTo>
                  <a:cubicBezTo>
                    <a:pt x="266827" y="4569333"/>
                    <a:pt x="289687" y="4584573"/>
                    <a:pt x="297307" y="4599813"/>
                  </a:cubicBezTo>
                  <a:cubicBezTo>
                    <a:pt x="304927" y="4622673"/>
                    <a:pt x="289687" y="4645533"/>
                    <a:pt x="274447" y="4653280"/>
                  </a:cubicBezTo>
                  <a:cubicBezTo>
                    <a:pt x="266827" y="4653280"/>
                    <a:pt x="266827" y="4653280"/>
                    <a:pt x="259207" y="4653280"/>
                  </a:cubicBezTo>
                  <a:cubicBezTo>
                    <a:pt x="243967" y="4653280"/>
                    <a:pt x="228727" y="4645660"/>
                    <a:pt x="221107" y="4630420"/>
                  </a:cubicBezTo>
                  <a:close/>
                  <a:moveTo>
                    <a:pt x="6626860" y="4470146"/>
                  </a:moveTo>
                  <a:cubicBezTo>
                    <a:pt x="6604000" y="4462526"/>
                    <a:pt x="6596380" y="4439666"/>
                    <a:pt x="6604000" y="4416679"/>
                  </a:cubicBezTo>
                  <a:cubicBezTo>
                    <a:pt x="6604000" y="4401439"/>
                    <a:pt x="6626860" y="4386199"/>
                    <a:pt x="6649720" y="4393819"/>
                  </a:cubicBezTo>
                  <a:cubicBezTo>
                    <a:pt x="6672580" y="4401439"/>
                    <a:pt x="6680200" y="4424299"/>
                    <a:pt x="6672580" y="4439539"/>
                  </a:cubicBezTo>
                  <a:cubicBezTo>
                    <a:pt x="6672580" y="4454779"/>
                    <a:pt x="6657340" y="4470019"/>
                    <a:pt x="6634480" y="4470019"/>
                  </a:cubicBezTo>
                  <a:cubicBezTo>
                    <a:pt x="6634480" y="4470019"/>
                    <a:pt x="6626860" y="4470019"/>
                    <a:pt x="6626860" y="4470019"/>
                  </a:cubicBezTo>
                  <a:close/>
                  <a:moveTo>
                    <a:pt x="152527" y="4424299"/>
                  </a:moveTo>
                  <a:cubicBezTo>
                    <a:pt x="144907" y="4401439"/>
                    <a:pt x="160147" y="4378579"/>
                    <a:pt x="175387" y="4378579"/>
                  </a:cubicBezTo>
                  <a:cubicBezTo>
                    <a:pt x="198247" y="4370959"/>
                    <a:pt x="221107" y="4378579"/>
                    <a:pt x="228727" y="4401439"/>
                  </a:cubicBezTo>
                  <a:cubicBezTo>
                    <a:pt x="228727" y="4424299"/>
                    <a:pt x="221107" y="4439539"/>
                    <a:pt x="198247" y="4447159"/>
                  </a:cubicBezTo>
                  <a:cubicBezTo>
                    <a:pt x="198247" y="4447159"/>
                    <a:pt x="190627" y="4447159"/>
                    <a:pt x="190627" y="4447159"/>
                  </a:cubicBezTo>
                  <a:cubicBezTo>
                    <a:pt x="175387" y="4447159"/>
                    <a:pt x="160147" y="4439539"/>
                    <a:pt x="152527" y="4424299"/>
                  </a:cubicBezTo>
                  <a:close/>
                  <a:moveTo>
                    <a:pt x="6687947" y="4264025"/>
                  </a:moveTo>
                  <a:cubicBezTo>
                    <a:pt x="6665086" y="4256405"/>
                    <a:pt x="6649847" y="4233545"/>
                    <a:pt x="6657467" y="4218305"/>
                  </a:cubicBezTo>
                  <a:cubicBezTo>
                    <a:pt x="6665086" y="4195445"/>
                    <a:pt x="6680326" y="4180205"/>
                    <a:pt x="6703186" y="4187825"/>
                  </a:cubicBezTo>
                  <a:cubicBezTo>
                    <a:pt x="6726047" y="4195445"/>
                    <a:pt x="6733667" y="4210685"/>
                    <a:pt x="6733667" y="4233545"/>
                  </a:cubicBezTo>
                  <a:cubicBezTo>
                    <a:pt x="6726047" y="4248785"/>
                    <a:pt x="6710807" y="4264025"/>
                    <a:pt x="6695567" y="4264025"/>
                  </a:cubicBezTo>
                  <a:cubicBezTo>
                    <a:pt x="6695567" y="4264025"/>
                    <a:pt x="6687947" y="4264025"/>
                    <a:pt x="6687947" y="4264025"/>
                  </a:cubicBezTo>
                  <a:close/>
                  <a:moveTo>
                    <a:pt x="99187" y="4210812"/>
                  </a:moveTo>
                  <a:cubicBezTo>
                    <a:pt x="91567" y="4195572"/>
                    <a:pt x="106807" y="4172712"/>
                    <a:pt x="122047" y="4165092"/>
                  </a:cubicBezTo>
                  <a:cubicBezTo>
                    <a:pt x="144907" y="4165092"/>
                    <a:pt x="167767" y="4172712"/>
                    <a:pt x="167767" y="4195572"/>
                  </a:cubicBezTo>
                  <a:cubicBezTo>
                    <a:pt x="175387" y="4218432"/>
                    <a:pt x="160147" y="4241292"/>
                    <a:pt x="144907" y="4241292"/>
                  </a:cubicBezTo>
                  <a:cubicBezTo>
                    <a:pt x="137287" y="4241292"/>
                    <a:pt x="137287" y="4241292"/>
                    <a:pt x="129667" y="4241292"/>
                  </a:cubicBezTo>
                  <a:cubicBezTo>
                    <a:pt x="114427" y="4241292"/>
                    <a:pt x="99187" y="4233672"/>
                    <a:pt x="99187" y="4210812"/>
                  </a:cubicBezTo>
                  <a:close/>
                  <a:moveTo>
                    <a:pt x="6733667" y="4050538"/>
                  </a:moveTo>
                  <a:cubicBezTo>
                    <a:pt x="6710807" y="4050538"/>
                    <a:pt x="6695567" y="4027678"/>
                    <a:pt x="6703187" y="4004818"/>
                  </a:cubicBezTo>
                  <a:cubicBezTo>
                    <a:pt x="6703187" y="3989578"/>
                    <a:pt x="6726048" y="3974338"/>
                    <a:pt x="6748907" y="3974338"/>
                  </a:cubicBezTo>
                  <a:cubicBezTo>
                    <a:pt x="6764148" y="3981958"/>
                    <a:pt x="6779387" y="3997198"/>
                    <a:pt x="6779387" y="4020058"/>
                  </a:cubicBezTo>
                  <a:cubicBezTo>
                    <a:pt x="6771767" y="4042918"/>
                    <a:pt x="6756527" y="4050538"/>
                    <a:pt x="6741287" y="4050538"/>
                  </a:cubicBezTo>
                  <a:cubicBezTo>
                    <a:pt x="6741287" y="4050538"/>
                    <a:pt x="6733667" y="4050538"/>
                    <a:pt x="6733667" y="4050538"/>
                  </a:cubicBezTo>
                  <a:close/>
                  <a:moveTo>
                    <a:pt x="53340" y="4004818"/>
                  </a:moveTo>
                  <a:cubicBezTo>
                    <a:pt x="45720" y="3981958"/>
                    <a:pt x="60960" y="3959098"/>
                    <a:pt x="83820" y="3959098"/>
                  </a:cubicBezTo>
                  <a:cubicBezTo>
                    <a:pt x="106680" y="3951478"/>
                    <a:pt x="121920" y="3966718"/>
                    <a:pt x="129540" y="3989578"/>
                  </a:cubicBezTo>
                  <a:cubicBezTo>
                    <a:pt x="129540" y="4012438"/>
                    <a:pt x="114300" y="4027678"/>
                    <a:pt x="99060" y="4035298"/>
                  </a:cubicBezTo>
                  <a:cubicBezTo>
                    <a:pt x="91440" y="4035298"/>
                    <a:pt x="91440" y="4035298"/>
                    <a:pt x="91440" y="4035298"/>
                  </a:cubicBezTo>
                  <a:cubicBezTo>
                    <a:pt x="68580" y="4035298"/>
                    <a:pt x="53340" y="4020058"/>
                    <a:pt x="53340" y="4004818"/>
                  </a:cubicBezTo>
                  <a:close/>
                  <a:moveTo>
                    <a:pt x="6764147" y="3836924"/>
                  </a:moveTo>
                  <a:cubicBezTo>
                    <a:pt x="6748907" y="3836924"/>
                    <a:pt x="6733667" y="3821684"/>
                    <a:pt x="6733667" y="3798824"/>
                  </a:cubicBezTo>
                  <a:cubicBezTo>
                    <a:pt x="6733667" y="3775964"/>
                    <a:pt x="6756526" y="3760724"/>
                    <a:pt x="6771767" y="3768344"/>
                  </a:cubicBezTo>
                  <a:cubicBezTo>
                    <a:pt x="6794626" y="3768344"/>
                    <a:pt x="6809867" y="3783584"/>
                    <a:pt x="6809867" y="3806444"/>
                  </a:cubicBezTo>
                  <a:cubicBezTo>
                    <a:pt x="6809867" y="3829304"/>
                    <a:pt x="6787007" y="3844544"/>
                    <a:pt x="6771767" y="3844544"/>
                  </a:cubicBezTo>
                  <a:cubicBezTo>
                    <a:pt x="6771767" y="3844544"/>
                    <a:pt x="6764147" y="3836924"/>
                    <a:pt x="6764147" y="3836924"/>
                  </a:cubicBezTo>
                  <a:close/>
                  <a:moveTo>
                    <a:pt x="22860" y="3791204"/>
                  </a:moveTo>
                  <a:cubicBezTo>
                    <a:pt x="22860" y="3768344"/>
                    <a:pt x="38100" y="3745484"/>
                    <a:pt x="53340" y="3745484"/>
                  </a:cubicBezTo>
                  <a:cubicBezTo>
                    <a:pt x="76200" y="3745484"/>
                    <a:pt x="99060" y="3760724"/>
                    <a:pt x="99060" y="3775964"/>
                  </a:cubicBezTo>
                  <a:cubicBezTo>
                    <a:pt x="99060" y="3798824"/>
                    <a:pt x="83820" y="3821684"/>
                    <a:pt x="60960" y="3821684"/>
                  </a:cubicBezTo>
                  <a:cubicBezTo>
                    <a:pt x="38100" y="3821684"/>
                    <a:pt x="22860" y="3806444"/>
                    <a:pt x="22860" y="3791204"/>
                  </a:cubicBezTo>
                  <a:close/>
                  <a:moveTo>
                    <a:pt x="6787007" y="3623310"/>
                  </a:moveTo>
                  <a:cubicBezTo>
                    <a:pt x="6764147" y="3623310"/>
                    <a:pt x="6748907" y="3608070"/>
                    <a:pt x="6748907" y="3585210"/>
                  </a:cubicBezTo>
                  <a:cubicBezTo>
                    <a:pt x="6748907" y="3562350"/>
                    <a:pt x="6771767" y="3547110"/>
                    <a:pt x="6787007" y="3554730"/>
                  </a:cubicBezTo>
                  <a:cubicBezTo>
                    <a:pt x="6809867" y="3554730"/>
                    <a:pt x="6825107" y="3569970"/>
                    <a:pt x="6825107" y="3592830"/>
                  </a:cubicBezTo>
                  <a:cubicBezTo>
                    <a:pt x="6825107" y="3608070"/>
                    <a:pt x="6809867" y="3630930"/>
                    <a:pt x="6787007" y="3630930"/>
                  </a:cubicBezTo>
                  <a:cubicBezTo>
                    <a:pt x="6787007" y="3630930"/>
                    <a:pt x="6787007" y="3630930"/>
                    <a:pt x="6787007" y="3623310"/>
                  </a:cubicBezTo>
                  <a:close/>
                  <a:moveTo>
                    <a:pt x="7620" y="3569970"/>
                  </a:moveTo>
                  <a:cubicBezTo>
                    <a:pt x="7620" y="3547110"/>
                    <a:pt x="22860" y="3531870"/>
                    <a:pt x="45720" y="3531870"/>
                  </a:cubicBezTo>
                  <a:cubicBezTo>
                    <a:pt x="60960" y="3531870"/>
                    <a:pt x="83820" y="3547110"/>
                    <a:pt x="83820" y="3569970"/>
                  </a:cubicBezTo>
                  <a:cubicBezTo>
                    <a:pt x="83820" y="3592830"/>
                    <a:pt x="68580" y="3608070"/>
                    <a:pt x="45720" y="3608070"/>
                  </a:cubicBezTo>
                  <a:cubicBezTo>
                    <a:pt x="22860" y="3608070"/>
                    <a:pt x="7620" y="3592830"/>
                    <a:pt x="7620" y="3569970"/>
                  </a:cubicBezTo>
                  <a:close/>
                  <a:moveTo>
                    <a:pt x="6756526" y="3371596"/>
                  </a:moveTo>
                  <a:cubicBezTo>
                    <a:pt x="6756526" y="3356356"/>
                    <a:pt x="6771767" y="3333496"/>
                    <a:pt x="6794626" y="3333496"/>
                  </a:cubicBezTo>
                  <a:cubicBezTo>
                    <a:pt x="6809867" y="3333496"/>
                    <a:pt x="6832726" y="3356356"/>
                    <a:pt x="6832726" y="3371596"/>
                  </a:cubicBezTo>
                  <a:cubicBezTo>
                    <a:pt x="6832726" y="3394456"/>
                    <a:pt x="6809867" y="3409696"/>
                    <a:pt x="6794626" y="3409696"/>
                  </a:cubicBezTo>
                  <a:cubicBezTo>
                    <a:pt x="6771767" y="3409696"/>
                    <a:pt x="6756526" y="3394456"/>
                    <a:pt x="6756526" y="3371596"/>
                  </a:cubicBezTo>
                  <a:close/>
                  <a:moveTo>
                    <a:pt x="38100" y="3394456"/>
                  </a:moveTo>
                  <a:cubicBezTo>
                    <a:pt x="22860" y="3394456"/>
                    <a:pt x="0" y="3379216"/>
                    <a:pt x="0" y="3356356"/>
                  </a:cubicBezTo>
                  <a:cubicBezTo>
                    <a:pt x="0" y="3333496"/>
                    <a:pt x="22860" y="3318256"/>
                    <a:pt x="38100" y="3318256"/>
                  </a:cubicBezTo>
                  <a:cubicBezTo>
                    <a:pt x="60960" y="3318256"/>
                    <a:pt x="76200" y="3333496"/>
                    <a:pt x="76200" y="3356356"/>
                  </a:cubicBezTo>
                  <a:cubicBezTo>
                    <a:pt x="76200" y="3379216"/>
                    <a:pt x="60960" y="3394456"/>
                    <a:pt x="38100" y="3394456"/>
                  </a:cubicBezTo>
                  <a:close/>
                  <a:moveTo>
                    <a:pt x="6741287" y="3165602"/>
                  </a:moveTo>
                  <a:cubicBezTo>
                    <a:pt x="6741287" y="3142742"/>
                    <a:pt x="6756527" y="3127502"/>
                    <a:pt x="6779387" y="3119882"/>
                  </a:cubicBezTo>
                  <a:cubicBezTo>
                    <a:pt x="6802247" y="3119882"/>
                    <a:pt x="6817487" y="3135122"/>
                    <a:pt x="6817487" y="3157982"/>
                  </a:cubicBezTo>
                  <a:cubicBezTo>
                    <a:pt x="6825107" y="3180842"/>
                    <a:pt x="6809867" y="3196082"/>
                    <a:pt x="6787007" y="3196082"/>
                  </a:cubicBezTo>
                  <a:cubicBezTo>
                    <a:pt x="6787007" y="3196082"/>
                    <a:pt x="6787007" y="3196082"/>
                    <a:pt x="6779387" y="3196082"/>
                  </a:cubicBezTo>
                  <a:cubicBezTo>
                    <a:pt x="6764147" y="3196082"/>
                    <a:pt x="6748907" y="3180842"/>
                    <a:pt x="6741287" y="3165602"/>
                  </a:cubicBezTo>
                  <a:close/>
                  <a:moveTo>
                    <a:pt x="45720" y="3180842"/>
                  </a:moveTo>
                  <a:cubicBezTo>
                    <a:pt x="30480" y="3180842"/>
                    <a:pt x="15240" y="3157982"/>
                    <a:pt x="15240" y="3135122"/>
                  </a:cubicBezTo>
                  <a:cubicBezTo>
                    <a:pt x="15240" y="3119882"/>
                    <a:pt x="30480" y="3104642"/>
                    <a:pt x="53340" y="3104642"/>
                  </a:cubicBezTo>
                  <a:cubicBezTo>
                    <a:pt x="76200" y="3104642"/>
                    <a:pt x="91440" y="3119882"/>
                    <a:pt x="91440" y="3142742"/>
                  </a:cubicBezTo>
                  <a:cubicBezTo>
                    <a:pt x="91440" y="3165602"/>
                    <a:pt x="68580" y="3180842"/>
                    <a:pt x="53340" y="3180842"/>
                  </a:cubicBezTo>
                  <a:cubicBezTo>
                    <a:pt x="53340" y="3180842"/>
                    <a:pt x="45720" y="3180842"/>
                    <a:pt x="45720" y="3180842"/>
                  </a:cubicBezTo>
                  <a:close/>
                  <a:moveTo>
                    <a:pt x="6718426" y="2951988"/>
                  </a:moveTo>
                  <a:cubicBezTo>
                    <a:pt x="6718426" y="2929128"/>
                    <a:pt x="6733667" y="2913888"/>
                    <a:pt x="6756526" y="2906268"/>
                  </a:cubicBezTo>
                  <a:cubicBezTo>
                    <a:pt x="6771767" y="2906268"/>
                    <a:pt x="6794626" y="2921508"/>
                    <a:pt x="6794626" y="2944368"/>
                  </a:cubicBezTo>
                  <a:cubicBezTo>
                    <a:pt x="6802247" y="2959608"/>
                    <a:pt x="6787007" y="2982468"/>
                    <a:pt x="6764147" y="2982468"/>
                  </a:cubicBezTo>
                  <a:cubicBezTo>
                    <a:pt x="6764147" y="2982468"/>
                    <a:pt x="6764147" y="2982468"/>
                    <a:pt x="6756526" y="2982468"/>
                  </a:cubicBezTo>
                  <a:cubicBezTo>
                    <a:pt x="6741287" y="2982468"/>
                    <a:pt x="6726047" y="2974848"/>
                    <a:pt x="6718426" y="2951988"/>
                  </a:cubicBezTo>
                  <a:close/>
                  <a:moveTo>
                    <a:pt x="68580" y="2967228"/>
                  </a:moveTo>
                  <a:cubicBezTo>
                    <a:pt x="45720" y="2959608"/>
                    <a:pt x="38100" y="2944368"/>
                    <a:pt x="38100" y="2921508"/>
                  </a:cubicBezTo>
                  <a:cubicBezTo>
                    <a:pt x="38100" y="2898648"/>
                    <a:pt x="60960" y="2891028"/>
                    <a:pt x="83820" y="2891028"/>
                  </a:cubicBezTo>
                  <a:cubicBezTo>
                    <a:pt x="99060" y="2891028"/>
                    <a:pt x="114300" y="2913888"/>
                    <a:pt x="114300" y="2936748"/>
                  </a:cubicBezTo>
                  <a:cubicBezTo>
                    <a:pt x="106680" y="2951988"/>
                    <a:pt x="91440" y="2967228"/>
                    <a:pt x="76200" y="2967228"/>
                  </a:cubicBezTo>
                  <a:cubicBezTo>
                    <a:pt x="76200" y="2967228"/>
                    <a:pt x="68580" y="2967228"/>
                    <a:pt x="68580" y="2967228"/>
                  </a:cubicBezTo>
                  <a:close/>
                  <a:moveTo>
                    <a:pt x="6687820" y="2745994"/>
                  </a:moveTo>
                  <a:cubicBezTo>
                    <a:pt x="6680200" y="2723134"/>
                    <a:pt x="6695440" y="2700274"/>
                    <a:pt x="6718300" y="2700274"/>
                  </a:cubicBezTo>
                  <a:cubicBezTo>
                    <a:pt x="6733540" y="2692654"/>
                    <a:pt x="6756400" y="2707894"/>
                    <a:pt x="6764020" y="2730754"/>
                  </a:cubicBezTo>
                  <a:cubicBezTo>
                    <a:pt x="6764020" y="2745994"/>
                    <a:pt x="6748780" y="2768854"/>
                    <a:pt x="6733540" y="2776474"/>
                  </a:cubicBezTo>
                  <a:cubicBezTo>
                    <a:pt x="6725920" y="2776474"/>
                    <a:pt x="6725920" y="2776474"/>
                    <a:pt x="6725920" y="2776474"/>
                  </a:cubicBezTo>
                  <a:cubicBezTo>
                    <a:pt x="6703060" y="2776474"/>
                    <a:pt x="6687820" y="2761234"/>
                    <a:pt x="6687820" y="2745994"/>
                  </a:cubicBezTo>
                  <a:close/>
                  <a:moveTo>
                    <a:pt x="106680" y="2753614"/>
                  </a:moveTo>
                  <a:cubicBezTo>
                    <a:pt x="83820" y="2753614"/>
                    <a:pt x="68580" y="2730754"/>
                    <a:pt x="76200" y="2707894"/>
                  </a:cubicBezTo>
                  <a:cubicBezTo>
                    <a:pt x="76200" y="2685034"/>
                    <a:pt x="99060" y="2677414"/>
                    <a:pt x="121920" y="2677414"/>
                  </a:cubicBezTo>
                  <a:cubicBezTo>
                    <a:pt x="144780" y="2685034"/>
                    <a:pt x="152400" y="2707894"/>
                    <a:pt x="152400" y="2723134"/>
                  </a:cubicBezTo>
                  <a:cubicBezTo>
                    <a:pt x="144780" y="2745994"/>
                    <a:pt x="129540" y="2753614"/>
                    <a:pt x="114300" y="2753614"/>
                  </a:cubicBezTo>
                  <a:cubicBezTo>
                    <a:pt x="106680" y="2753614"/>
                    <a:pt x="106680" y="2753614"/>
                    <a:pt x="106680" y="2753614"/>
                  </a:cubicBezTo>
                  <a:close/>
                  <a:moveTo>
                    <a:pt x="6634480" y="2540000"/>
                  </a:moveTo>
                  <a:cubicBezTo>
                    <a:pt x="6634480" y="2517140"/>
                    <a:pt x="6642100" y="2494280"/>
                    <a:pt x="6664960" y="2494280"/>
                  </a:cubicBezTo>
                  <a:cubicBezTo>
                    <a:pt x="6687820" y="2486660"/>
                    <a:pt x="6703060" y="2494280"/>
                    <a:pt x="6710680" y="2517140"/>
                  </a:cubicBezTo>
                  <a:cubicBezTo>
                    <a:pt x="6718300" y="2540000"/>
                    <a:pt x="6703060" y="2562860"/>
                    <a:pt x="6687820" y="2562860"/>
                  </a:cubicBezTo>
                  <a:cubicBezTo>
                    <a:pt x="6680200" y="2562860"/>
                    <a:pt x="6680200" y="2562860"/>
                    <a:pt x="6672580" y="2562860"/>
                  </a:cubicBezTo>
                  <a:cubicBezTo>
                    <a:pt x="6657340" y="2562860"/>
                    <a:pt x="6642100" y="2555240"/>
                    <a:pt x="6634480" y="2540000"/>
                  </a:cubicBezTo>
                  <a:close/>
                  <a:moveTo>
                    <a:pt x="152527" y="2547620"/>
                  </a:moveTo>
                  <a:cubicBezTo>
                    <a:pt x="129667" y="2540000"/>
                    <a:pt x="122047" y="2517140"/>
                    <a:pt x="129667" y="2501900"/>
                  </a:cubicBezTo>
                  <a:cubicBezTo>
                    <a:pt x="129667" y="2479040"/>
                    <a:pt x="152527" y="2463800"/>
                    <a:pt x="175387" y="2471420"/>
                  </a:cubicBezTo>
                  <a:cubicBezTo>
                    <a:pt x="190627" y="2479040"/>
                    <a:pt x="205867" y="2501900"/>
                    <a:pt x="198247" y="2517140"/>
                  </a:cubicBezTo>
                  <a:cubicBezTo>
                    <a:pt x="198247" y="2532380"/>
                    <a:pt x="183007" y="2547620"/>
                    <a:pt x="167767" y="2547620"/>
                  </a:cubicBezTo>
                  <a:cubicBezTo>
                    <a:pt x="160147" y="2547620"/>
                    <a:pt x="160147" y="2547620"/>
                    <a:pt x="152527" y="2547620"/>
                  </a:cubicBezTo>
                  <a:close/>
                  <a:moveTo>
                    <a:pt x="6573520" y="2334006"/>
                  </a:moveTo>
                  <a:cubicBezTo>
                    <a:pt x="6565900" y="2318766"/>
                    <a:pt x="6581139" y="2295906"/>
                    <a:pt x="6596380" y="2288286"/>
                  </a:cubicBezTo>
                  <a:cubicBezTo>
                    <a:pt x="6619239" y="2280666"/>
                    <a:pt x="6642100" y="2288286"/>
                    <a:pt x="6649720" y="2311146"/>
                  </a:cubicBezTo>
                  <a:cubicBezTo>
                    <a:pt x="6657339" y="2334006"/>
                    <a:pt x="6642100" y="2349246"/>
                    <a:pt x="6626860" y="2356866"/>
                  </a:cubicBezTo>
                  <a:cubicBezTo>
                    <a:pt x="6619239" y="2364486"/>
                    <a:pt x="6611620" y="2364486"/>
                    <a:pt x="6611620" y="2364486"/>
                  </a:cubicBezTo>
                  <a:cubicBezTo>
                    <a:pt x="6596380" y="2364486"/>
                    <a:pt x="6581139" y="2349246"/>
                    <a:pt x="6573520" y="2334006"/>
                  </a:cubicBezTo>
                  <a:close/>
                  <a:moveTo>
                    <a:pt x="213487" y="2341626"/>
                  </a:moveTo>
                  <a:cubicBezTo>
                    <a:pt x="198247" y="2334006"/>
                    <a:pt x="183007" y="2311146"/>
                    <a:pt x="190627" y="2288159"/>
                  </a:cubicBezTo>
                  <a:cubicBezTo>
                    <a:pt x="198247" y="2272919"/>
                    <a:pt x="221107" y="2257679"/>
                    <a:pt x="243967" y="2265299"/>
                  </a:cubicBezTo>
                  <a:cubicBezTo>
                    <a:pt x="259207" y="2272919"/>
                    <a:pt x="274447" y="2295779"/>
                    <a:pt x="266827" y="2318766"/>
                  </a:cubicBezTo>
                  <a:cubicBezTo>
                    <a:pt x="259207" y="2334006"/>
                    <a:pt x="243967" y="2341626"/>
                    <a:pt x="228727" y="2341626"/>
                  </a:cubicBezTo>
                  <a:cubicBezTo>
                    <a:pt x="221107" y="2341626"/>
                    <a:pt x="221107" y="2341626"/>
                    <a:pt x="213487" y="2341626"/>
                  </a:cubicBezTo>
                  <a:close/>
                  <a:moveTo>
                    <a:pt x="6497320" y="2135632"/>
                  </a:moveTo>
                  <a:cubicBezTo>
                    <a:pt x="6489700" y="2120392"/>
                    <a:pt x="6504940" y="2097532"/>
                    <a:pt x="6520180" y="2089912"/>
                  </a:cubicBezTo>
                  <a:cubicBezTo>
                    <a:pt x="6543040" y="2082292"/>
                    <a:pt x="6565900" y="2089912"/>
                    <a:pt x="6573520" y="2105152"/>
                  </a:cubicBezTo>
                  <a:cubicBezTo>
                    <a:pt x="6581140" y="2128012"/>
                    <a:pt x="6565900" y="2150872"/>
                    <a:pt x="6550660" y="2158619"/>
                  </a:cubicBezTo>
                  <a:cubicBezTo>
                    <a:pt x="6543040" y="2158619"/>
                    <a:pt x="6543040" y="2158619"/>
                    <a:pt x="6535420" y="2158619"/>
                  </a:cubicBezTo>
                  <a:cubicBezTo>
                    <a:pt x="6520180" y="2158619"/>
                    <a:pt x="6504940" y="2150999"/>
                    <a:pt x="6497320" y="2135759"/>
                  </a:cubicBezTo>
                  <a:close/>
                  <a:moveTo>
                    <a:pt x="289814" y="2143379"/>
                  </a:moveTo>
                  <a:cubicBezTo>
                    <a:pt x="274574" y="2128139"/>
                    <a:pt x="259334" y="2112899"/>
                    <a:pt x="266954" y="2089912"/>
                  </a:cubicBezTo>
                  <a:cubicBezTo>
                    <a:pt x="274574" y="2067052"/>
                    <a:pt x="297434" y="2059432"/>
                    <a:pt x="320294" y="2067052"/>
                  </a:cubicBezTo>
                  <a:cubicBezTo>
                    <a:pt x="335534" y="2074672"/>
                    <a:pt x="350774" y="2097532"/>
                    <a:pt x="343154" y="2120519"/>
                  </a:cubicBezTo>
                  <a:cubicBezTo>
                    <a:pt x="335534" y="2135759"/>
                    <a:pt x="320294" y="2143379"/>
                    <a:pt x="305054" y="2143379"/>
                  </a:cubicBezTo>
                  <a:cubicBezTo>
                    <a:pt x="297434" y="2143379"/>
                    <a:pt x="297434" y="2143379"/>
                    <a:pt x="289814" y="2143379"/>
                  </a:cubicBezTo>
                  <a:close/>
                  <a:moveTo>
                    <a:pt x="6413373" y="1945005"/>
                  </a:moveTo>
                  <a:cubicBezTo>
                    <a:pt x="6405753" y="1922145"/>
                    <a:pt x="6413373" y="1899285"/>
                    <a:pt x="6428613" y="1891538"/>
                  </a:cubicBezTo>
                  <a:cubicBezTo>
                    <a:pt x="6451473" y="1883918"/>
                    <a:pt x="6474333" y="1891538"/>
                    <a:pt x="6481953" y="1914398"/>
                  </a:cubicBezTo>
                  <a:cubicBezTo>
                    <a:pt x="6489573" y="1929638"/>
                    <a:pt x="6481953" y="1952498"/>
                    <a:pt x="6466713" y="1960118"/>
                  </a:cubicBezTo>
                  <a:cubicBezTo>
                    <a:pt x="6459093" y="1967738"/>
                    <a:pt x="6451473" y="1967738"/>
                    <a:pt x="6443853" y="1967738"/>
                  </a:cubicBezTo>
                  <a:cubicBezTo>
                    <a:pt x="6436233" y="1967738"/>
                    <a:pt x="6420993" y="1960118"/>
                    <a:pt x="6413373" y="1944878"/>
                  </a:cubicBezTo>
                  <a:close/>
                  <a:moveTo>
                    <a:pt x="381254" y="1944878"/>
                  </a:moveTo>
                  <a:cubicBezTo>
                    <a:pt x="358394" y="1937258"/>
                    <a:pt x="350774" y="1914398"/>
                    <a:pt x="358394" y="1891411"/>
                  </a:cubicBezTo>
                  <a:cubicBezTo>
                    <a:pt x="373634" y="1876171"/>
                    <a:pt x="396494" y="1868551"/>
                    <a:pt x="411734" y="1876171"/>
                  </a:cubicBezTo>
                  <a:cubicBezTo>
                    <a:pt x="426974" y="1883791"/>
                    <a:pt x="434594" y="1906651"/>
                    <a:pt x="426974" y="1929638"/>
                  </a:cubicBezTo>
                  <a:cubicBezTo>
                    <a:pt x="419354" y="1937258"/>
                    <a:pt x="411734" y="1944878"/>
                    <a:pt x="396494" y="1944878"/>
                  </a:cubicBezTo>
                  <a:cubicBezTo>
                    <a:pt x="388874" y="1944878"/>
                    <a:pt x="381254" y="1944878"/>
                    <a:pt x="381254" y="1944878"/>
                  </a:cubicBezTo>
                  <a:close/>
                  <a:moveTo>
                    <a:pt x="6314186" y="1754124"/>
                  </a:moveTo>
                  <a:cubicBezTo>
                    <a:pt x="6306566" y="1738884"/>
                    <a:pt x="6306566" y="1716024"/>
                    <a:pt x="6329426" y="1708404"/>
                  </a:cubicBezTo>
                  <a:cubicBezTo>
                    <a:pt x="6344666" y="1693164"/>
                    <a:pt x="6367526" y="1700784"/>
                    <a:pt x="6382766" y="1716024"/>
                  </a:cubicBezTo>
                  <a:cubicBezTo>
                    <a:pt x="6390386" y="1738884"/>
                    <a:pt x="6382766" y="1761744"/>
                    <a:pt x="6367526" y="1769491"/>
                  </a:cubicBezTo>
                  <a:cubicBezTo>
                    <a:pt x="6359906" y="1777111"/>
                    <a:pt x="6352286" y="1777111"/>
                    <a:pt x="6344666" y="1777111"/>
                  </a:cubicBezTo>
                  <a:cubicBezTo>
                    <a:pt x="6329426" y="1777111"/>
                    <a:pt x="6321806" y="1769491"/>
                    <a:pt x="6314186" y="1754251"/>
                  </a:cubicBezTo>
                  <a:close/>
                  <a:moveTo>
                    <a:pt x="480441" y="1754251"/>
                  </a:moveTo>
                  <a:cubicBezTo>
                    <a:pt x="457581" y="1746631"/>
                    <a:pt x="449961" y="1723771"/>
                    <a:pt x="465201" y="1700784"/>
                  </a:cubicBezTo>
                  <a:cubicBezTo>
                    <a:pt x="472821" y="1685544"/>
                    <a:pt x="495681" y="1677924"/>
                    <a:pt x="518541" y="1685544"/>
                  </a:cubicBezTo>
                  <a:cubicBezTo>
                    <a:pt x="533781" y="1700784"/>
                    <a:pt x="541401" y="1723644"/>
                    <a:pt x="526161" y="1739011"/>
                  </a:cubicBezTo>
                  <a:cubicBezTo>
                    <a:pt x="518541" y="1754251"/>
                    <a:pt x="510921" y="1761871"/>
                    <a:pt x="495681" y="1761871"/>
                  </a:cubicBezTo>
                  <a:cubicBezTo>
                    <a:pt x="488061" y="1761871"/>
                    <a:pt x="480441" y="1754251"/>
                    <a:pt x="480441" y="1754251"/>
                  </a:cubicBezTo>
                  <a:close/>
                  <a:moveTo>
                    <a:pt x="6199886" y="1578737"/>
                  </a:moveTo>
                  <a:cubicBezTo>
                    <a:pt x="6199886" y="1571117"/>
                    <a:pt x="6199886" y="1571117"/>
                    <a:pt x="6199886" y="1571117"/>
                  </a:cubicBezTo>
                  <a:cubicBezTo>
                    <a:pt x="6184646" y="1555877"/>
                    <a:pt x="6192266" y="1533017"/>
                    <a:pt x="6207506" y="1517650"/>
                  </a:cubicBezTo>
                  <a:cubicBezTo>
                    <a:pt x="6230366" y="1510030"/>
                    <a:pt x="6253226" y="1510030"/>
                    <a:pt x="6260846" y="1532890"/>
                  </a:cubicBezTo>
                  <a:cubicBezTo>
                    <a:pt x="6268466" y="1532890"/>
                    <a:pt x="6268466" y="1532890"/>
                    <a:pt x="6268466" y="1532890"/>
                  </a:cubicBezTo>
                  <a:cubicBezTo>
                    <a:pt x="6276086" y="1555750"/>
                    <a:pt x="6276086" y="1578610"/>
                    <a:pt x="6253226" y="1586357"/>
                  </a:cubicBezTo>
                  <a:cubicBezTo>
                    <a:pt x="6245606" y="1593977"/>
                    <a:pt x="6237986" y="1593977"/>
                    <a:pt x="6230366" y="1593977"/>
                  </a:cubicBezTo>
                  <a:cubicBezTo>
                    <a:pt x="6222746" y="1593977"/>
                    <a:pt x="6207506" y="1586357"/>
                    <a:pt x="6199886" y="1578737"/>
                  </a:cubicBezTo>
                  <a:close/>
                  <a:moveTo>
                    <a:pt x="587248" y="1571117"/>
                  </a:moveTo>
                  <a:cubicBezTo>
                    <a:pt x="572008" y="1555877"/>
                    <a:pt x="564388" y="1533017"/>
                    <a:pt x="579628" y="1517650"/>
                  </a:cubicBezTo>
                  <a:cubicBezTo>
                    <a:pt x="587248" y="1502410"/>
                    <a:pt x="610108" y="1494790"/>
                    <a:pt x="632968" y="1510030"/>
                  </a:cubicBezTo>
                  <a:cubicBezTo>
                    <a:pt x="648208" y="1517650"/>
                    <a:pt x="655828" y="1540510"/>
                    <a:pt x="640588" y="1563497"/>
                  </a:cubicBezTo>
                  <a:cubicBezTo>
                    <a:pt x="632968" y="1571117"/>
                    <a:pt x="625348" y="1578737"/>
                    <a:pt x="610108" y="1578737"/>
                  </a:cubicBezTo>
                  <a:cubicBezTo>
                    <a:pt x="602488" y="1578737"/>
                    <a:pt x="594868" y="1578737"/>
                    <a:pt x="587248" y="1571117"/>
                  </a:cubicBezTo>
                  <a:close/>
                  <a:moveTo>
                    <a:pt x="6077839" y="1403223"/>
                  </a:moveTo>
                  <a:cubicBezTo>
                    <a:pt x="6062599" y="1380363"/>
                    <a:pt x="6070219" y="1357503"/>
                    <a:pt x="6085459" y="1349756"/>
                  </a:cubicBezTo>
                  <a:cubicBezTo>
                    <a:pt x="6100699" y="1334516"/>
                    <a:pt x="6123559" y="1334516"/>
                    <a:pt x="6138799" y="1357376"/>
                  </a:cubicBezTo>
                  <a:cubicBezTo>
                    <a:pt x="6146419" y="1372616"/>
                    <a:pt x="6146419" y="1395476"/>
                    <a:pt x="6131179" y="1410843"/>
                  </a:cubicBezTo>
                  <a:cubicBezTo>
                    <a:pt x="6123559" y="1410843"/>
                    <a:pt x="6115939" y="1418463"/>
                    <a:pt x="6108319" y="1418463"/>
                  </a:cubicBezTo>
                  <a:cubicBezTo>
                    <a:pt x="6093079" y="1418463"/>
                    <a:pt x="6085459" y="1410843"/>
                    <a:pt x="6077839" y="1403223"/>
                  </a:cubicBezTo>
                  <a:close/>
                  <a:moveTo>
                    <a:pt x="709168" y="1395603"/>
                  </a:moveTo>
                  <a:cubicBezTo>
                    <a:pt x="693928" y="1380363"/>
                    <a:pt x="693928" y="1357503"/>
                    <a:pt x="701548" y="1342136"/>
                  </a:cubicBezTo>
                  <a:cubicBezTo>
                    <a:pt x="716788" y="1326896"/>
                    <a:pt x="739648" y="1319276"/>
                    <a:pt x="754888" y="1334516"/>
                  </a:cubicBezTo>
                  <a:cubicBezTo>
                    <a:pt x="777748" y="1349756"/>
                    <a:pt x="777748" y="1372616"/>
                    <a:pt x="762508" y="1387983"/>
                  </a:cubicBezTo>
                  <a:cubicBezTo>
                    <a:pt x="754888" y="1395603"/>
                    <a:pt x="747268" y="1403223"/>
                    <a:pt x="732028" y="1403223"/>
                  </a:cubicBezTo>
                  <a:cubicBezTo>
                    <a:pt x="724408" y="1403223"/>
                    <a:pt x="716788" y="1403223"/>
                    <a:pt x="709168" y="1395603"/>
                  </a:cubicBezTo>
                  <a:close/>
                  <a:moveTo>
                    <a:pt x="5940552" y="1235456"/>
                  </a:moveTo>
                  <a:cubicBezTo>
                    <a:pt x="5932932" y="1220216"/>
                    <a:pt x="5932932" y="1197356"/>
                    <a:pt x="5948172" y="1181989"/>
                  </a:cubicBezTo>
                  <a:cubicBezTo>
                    <a:pt x="5963412" y="1166749"/>
                    <a:pt x="5986272" y="1166749"/>
                    <a:pt x="6001512" y="1181989"/>
                  </a:cubicBezTo>
                  <a:cubicBezTo>
                    <a:pt x="6016752" y="1204849"/>
                    <a:pt x="6009132" y="1227709"/>
                    <a:pt x="5993892" y="1243076"/>
                  </a:cubicBezTo>
                  <a:cubicBezTo>
                    <a:pt x="5986272" y="1243076"/>
                    <a:pt x="5978652" y="1250696"/>
                    <a:pt x="5971032" y="1250696"/>
                  </a:cubicBezTo>
                  <a:cubicBezTo>
                    <a:pt x="5963412" y="1250696"/>
                    <a:pt x="5948172" y="1243076"/>
                    <a:pt x="5940552" y="1235456"/>
                  </a:cubicBezTo>
                  <a:close/>
                  <a:moveTo>
                    <a:pt x="846455" y="1227836"/>
                  </a:moveTo>
                  <a:cubicBezTo>
                    <a:pt x="831215" y="1212596"/>
                    <a:pt x="831215" y="1189736"/>
                    <a:pt x="838835" y="1174369"/>
                  </a:cubicBezTo>
                  <a:cubicBezTo>
                    <a:pt x="854075" y="1159129"/>
                    <a:pt x="876935" y="1159129"/>
                    <a:pt x="892175" y="1174369"/>
                  </a:cubicBezTo>
                  <a:cubicBezTo>
                    <a:pt x="907415" y="1181989"/>
                    <a:pt x="915035" y="1204849"/>
                    <a:pt x="899795" y="1227836"/>
                  </a:cubicBezTo>
                  <a:cubicBezTo>
                    <a:pt x="892175" y="1235456"/>
                    <a:pt x="884555" y="1235456"/>
                    <a:pt x="869315" y="1235456"/>
                  </a:cubicBezTo>
                  <a:cubicBezTo>
                    <a:pt x="861695" y="1235456"/>
                    <a:pt x="854075" y="1235456"/>
                    <a:pt x="846455" y="1227836"/>
                  </a:cubicBezTo>
                  <a:close/>
                  <a:moveTo>
                    <a:pt x="5803265" y="1082802"/>
                  </a:moveTo>
                  <a:cubicBezTo>
                    <a:pt x="5788025" y="1067562"/>
                    <a:pt x="5788025" y="1037082"/>
                    <a:pt x="5803265" y="1029335"/>
                  </a:cubicBezTo>
                  <a:cubicBezTo>
                    <a:pt x="5818505" y="1014095"/>
                    <a:pt x="5841365" y="1014095"/>
                    <a:pt x="5856605" y="1029335"/>
                  </a:cubicBezTo>
                  <a:cubicBezTo>
                    <a:pt x="5871845" y="1044575"/>
                    <a:pt x="5871845" y="1067435"/>
                    <a:pt x="5856605" y="1082802"/>
                  </a:cubicBezTo>
                  <a:cubicBezTo>
                    <a:pt x="5848985" y="1090422"/>
                    <a:pt x="5833745" y="1090422"/>
                    <a:pt x="5826125" y="1090422"/>
                  </a:cubicBezTo>
                  <a:cubicBezTo>
                    <a:pt x="5818505" y="1090422"/>
                    <a:pt x="5810885" y="1090422"/>
                    <a:pt x="5803265" y="1082802"/>
                  </a:cubicBezTo>
                  <a:close/>
                  <a:moveTo>
                    <a:pt x="991362" y="1067562"/>
                  </a:moveTo>
                  <a:cubicBezTo>
                    <a:pt x="976122" y="1052322"/>
                    <a:pt x="976122" y="1029462"/>
                    <a:pt x="991362" y="1014095"/>
                  </a:cubicBezTo>
                  <a:cubicBezTo>
                    <a:pt x="1006602" y="998855"/>
                    <a:pt x="1029462" y="998855"/>
                    <a:pt x="1044702" y="1014095"/>
                  </a:cubicBezTo>
                  <a:cubicBezTo>
                    <a:pt x="1059942" y="1029335"/>
                    <a:pt x="1059942" y="1052195"/>
                    <a:pt x="1044702" y="1067562"/>
                  </a:cubicBezTo>
                  <a:cubicBezTo>
                    <a:pt x="1037082" y="1075182"/>
                    <a:pt x="1029462" y="1082802"/>
                    <a:pt x="1014222" y="1082802"/>
                  </a:cubicBezTo>
                  <a:cubicBezTo>
                    <a:pt x="1006602" y="1082802"/>
                    <a:pt x="998982" y="1075182"/>
                    <a:pt x="991362" y="1067562"/>
                  </a:cubicBezTo>
                  <a:close/>
                  <a:moveTo>
                    <a:pt x="5643118" y="930275"/>
                  </a:moveTo>
                  <a:cubicBezTo>
                    <a:pt x="5627878" y="922655"/>
                    <a:pt x="5627878" y="892175"/>
                    <a:pt x="5643118" y="876808"/>
                  </a:cubicBezTo>
                  <a:cubicBezTo>
                    <a:pt x="5658358" y="861568"/>
                    <a:pt x="5681218" y="861568"/>
                    <a:pt x="5696458" y="876808"/>
                  </a:cubicBezTo>
                  <a:cubicBezTo>
                    <a:pt x="5711698" y="892048"/>
                    <a:pt x="5711698" y="914908"/>
                    <a:pt x="5704078" y="930275"/>
                  </a:cubicBezTo>
                  <a:cubicBezTo>
                    <a:pt x="5696458" y="937895"/>
                    <a:pt x="5681218" y="945515"/>
                    <a:pt x="5673598" y="945515"/>
                  </a:cubicBezTo>
                  <a:cubicBezTo>
                    <a:pt x="5665978" y="945515"/>
                    <a:pt x="5650738" y="937895"/>
                    <a:pt x="5643118" y="930275"/>
                  </a:cubicBezTo>
                  <a:close/>
                  <a:moveTo>
                    <a:pt x="1143889" y="922655"/>
                  </a:moveTo>
                  <a:cubicBezTo>
                    <a:pt x="1128649" y="907415"/>
                    <a:pt x="1128649" y="876935"/>
                    <a:pt x="1143889" y="869188"/>
                  </a:cubicBezTo>
                  <a:cubicBezTo>
                    <a:pt x="1159129" y="853948"/>
                    <a:pt x="1189609" y="853948"/>
                    <a:pt x="1197229" y="869188"/>
                  </a:cubicBezTo>
                  <a:cubicBezTo>
                    <a:pt x="1212469" y="884428"/>
                    <a:pt x="1212469" y="907288"/>
                    <a:pt x="1197229" y="922655"/>
                  </a:cubicBezTo>
                  <a:cubicBezTo>
                    <a:pt x="1189609" y="930275"/>
                    <a:pt x="1181989" y="930275"/>
                    <a:pt x="1174369" y="930275"/>
                  </a:cubicBezTo>
                  <a:cubicBezTo>
                    <a:pt x="1159129" y="930275"/>
                    <a:pt x="1151509" y="930275"/>
                    <a:pt x="1143889" y="922655"/>
                  </a:cubicBezTo>
                  <a:close/>
                  <a:moveTo>
                    <a:pt x="5482971" y="792861"/>
                  </a:moveTo>
                  <a:cubicBezTo>
                    <a:pt x="5467731" y="785241"/>
                    <a:pt x="5467731" y="762381"/>
                    <a:pt x="5475351" y="739394"/>
                  </a:cubicBezTo>
                  <a:cubicBezTo>
                    <a:pt x="5490591" y="724154"/>
                    <a:pt x="5513451" y="724154"/>
                    <a:pt x="5528691" y="739394"/>
                  </a:cubicBezTo>
                  <a:cubicBezTo>
                    <a:pt x="5551551" y="747014"/>
                    <a:pt x="5551551" y="769874"/>
                    <a:pt x="5536311" y="792861"/>
                  </a:cubicBezTo>
                  <a:cubicBezTo>
                    <a:pt x="5528691" y="800481"/>
                    <a:pt x="5521071" y="808101"/>
                    <a:pt x="5505831" y="808101"/>
                  </a:cubicBezTo>
                  <a:cubicBezTo>
                    <a:pt x="5498211" y="808101"/>
                    <a:pt x="5490591" y="800481"/>
                    <a:pt x="5482971" y="792861"/>
                  </a:cubicBezTo>
                  <a:close/>
                  <a:moveTo>
                    <a:pt x="1304036" y="777621"/>
                  </a:moveTo>
                  <a:cubicBezTo>
                    <a:pt x="1296416" y="762381"/>
                    <a:pt x="1296416" y="739521"/>
                    <a:pt x="1311656" y="724154"/>
                  </a:cubicBezTo>
                  <a:cubicBezTo>
                    <a:pt x="1326896" y="716534"/>
                    <a:pt x="1349756" y="716534"/>
                    <a:pt x="1364996" y="731774"/>
                  </a:cubicBezTo>
                  <a:cubicBezTo>
                    <a:pt x="1380236" y="747014"/>
                    <a:pt x="1372616" y="777494"/>
                    <a:pt x="1357376" y="785241"/>
                  </a:cubicBezTo>
                  <a:cubicBezTo>
                    <a:pt x="1349756" y="792861"/>
                    <a:pt x="1342136" y="792861"/>
                    <a:pt x="1334516" y="792861"/>
                  </a:cubicBezTo>
                  <a:cubicBezTo>
                    <a:pt x="1326896" y="792861"/>
                    <a:pt x="1311656" y="792861"/>
                    <a:pt x="1304036" y="777621"/>
                  </a:cubicBezTo>
                  <a:close/>
                  <a:moveTo>
                    <a:pt x="5315204" y="670814"/>
                  </a:moveTo>
                  <a:cubicBezTo>
                    <a:pt x="5299964" y="655574"/>
                    <a:pt x="5292344" y="632714"/>
                    <a:pt x="5307584" y="617347"/>
                  </a:cubicBezTo>
                  <a:cubicBezTo>
                    <a:pt x="5315204" y="602107"/>
                    <a:pt x="5338064" y="594487"/>
                    <a:pt x="5360924" y="609727"/>
                  </a:cubicBezTo>
                  <a:cubicBezTo>
                    <a:pt x="5376164" y="617347"/>
                    <a:pt x="5376164" y="640207"/>
                    <a:pt x="5368544" y="663194"/>
                  </a:cubicBezTo>
                  <a:cubicBezTo>
                    <a:pt x="5360924" y="670814"/>
                    <a:pt x="5345684" y="678434"/>
                    <a:pt x="5338064" y="678434"/>
                  </a:cubicBezTo>
                  <a:cubicBezTo>
                    <a:pt x="5330444" y="678434"/>
                    <a:pt x="5322824" y="678434"/>
                    <a:pt x="5315204" y="670814"/>
                  </a:cubicBezTo>
                  <a:close/>
                  <a:moveTo>
                    <a:pt x="1479423" y="655574"/>
                  </a:moveTo>
                  <a:cubicBezTo>
                    <a:pt x="1464183" y="632714"/>
                    <a:pt x="1471803" y="609854"/>
                    <a:pt x="1487043" y="602107"/>
                  </a:cubicBezTo>
                  <a:cubicBezTo>
                    <a:pt x="1502283" y="586867"/>
                    <a:pt x="1525143" y="594487"/>
                    <a:pt x="1540383" y="609727"/>
                  </a:cubicBezTo>
                  <a:cubicBezTo>
                    <a:pt x="1548003" y="624967"/>
                    <a:pt x="1548003" y="647827"/>
                    <a:pt x="1532763" y="663194"/>
                  </a:cubicBezTo>
                  <a:cubicBezTo>
                    <a:pt x="1525143" y="663194"/>
                    <a:pt x="1517523" y="670814"/>
                    <a:pt x="1509903" y="670814"/>
                  </a:cubicBezTo>
                  <a:cubicBezTo>
                    <a:pt x="1494663" y="670814"/>
                    <a:pt x="1487043" y="663194"/>
                    <a:pt x="1479423" y="655574"/>
                  </a:cubicBezTo>
                  <a:close/>
                  <a:moveTo>
                    <a:pt x="5139817" y="556387"/>
                  </a:moveTo>
                  <a:cubicBezTo>
                    <a:pt x="5116957" y="541147"/>
                    <a:pt x="5109337" y="518287"/>
                    <a:pt x="5124577" y="502920"/>
                  </a:cubicBezTo>
                  <a:cubicBezTo>
                    <a:pt x="5132197" y="487680"/>
                    <a:pt x="5155057" y="480060"/>
                    <a:pt x="5177917" y="487680"/>
                  </a:cubicBezTo>
                  <a:cubicBezTo>
                    <a:pt x="5193157" y="502920"/>
                    <a:pt x="5200777" y="525780"/>
                    <a:pt x="5185537" y="541147"/>
                  </a:cubicBezTo>
                  <a:cubicBezTo>
                    <a:pt x="5185537" y="556387"/>
                    <a:pt x="5170297" y="564007"/>
                    <a:pt x="5155057" y="564007"/>
                  </a:cubicBezTo>
                  <a:cubicBezTo>
                    <a:pt x="5147437" y="564007"/>
                    <a:pt x="5139817" y="556387"/>
                    <a:pt x="5139817" y="556387"/>
                  </a:cubicBezTo>
                  <a:close/>
                  <a:moveTo>
                    <a:pt x="1654810" y="533527"/>
                  </a:moveTo>
                  <a:cubicBezTo>
                    <a:pt x="1647190" y="518287"/>
                    <a:pt x="1654810" y="495427"/>
                    <a:pt x="1670050" y="480060"/>
                  </a:cubicBezTo>
                  <a:cubicBezTo>
                    <a:pt x="1685290" y="472440"/>
                    <a:pt x="1708150" y="480060"/>
                    <a:pt x="1723390" y="495300"/>
                  </a:cubicBezTo>
                  <a:cubicBezTo>
                    <a:pt x="1731010" y="510540"/>
                    <a:pt x="1723390" y="533400"/>
                    <a:pt x="1708150" y="548767"/>
                  </a:cubicBezTo>
                  <a:cubicBezTo>
                    <a:pt x="1700530" y="548767"/>
                    <a:pt x="1692910" y="556387"/>
                    <a:pt x="1685290" y="556387"/>
                  </a:cubicBezTo>
                  <a:cubicBezTo>
                    <a:pt x="1677670" y="556387"/>
                    <a:pt x="1662430" y="548767"/>
                    <a:pt x="1654810" y="533527"/>
                  </a:cubicBezTo>
                  <a:close/>
                  <a:moveTo>
                    <a:pt x="4949190" y="449580"/>
                  </a:moveTo>
                  <a:cubicBezTo>
                    <a:pt x="4933950" y="441960"/>
                    <a:pt x="4926330" y="419100"/>
                    <a:pt x="4933950" y="403860"/>
                  </a:cubicBezTo>
                  <a:cubicBezTo>
                    <a:pt x="4949190" y="381000"/>
                    <a:pt x="4972050" y="373380"/>
                    <a:pt x="4987290" y="381000"/>
                  </a:cubicBezTo>
                  <a:cubicBezTo>
                    <a:pt x="5002530" y="396240"/>
                    <a:pt x="5010150" y="419100"/>
                    <a:pt x="5002530" y="434467"/>
                  </a:cubicBezTo>
                  <a:cubicBezTo>
                    <a:pt x="4994910" y="449707"/>
                    <a:pt x="4979670" y="457327"/>
                    <a:pt x="4972050" y="457327"/>
                  </a:cubicBezTo>
                  <a:cubicBezTo>
                    <a:pt x="4964430" y="457327"/>
                    <a:pt x="4956810" y="457327"/>
                    <a:pt x="4949190" y="449707"/>
                  </a:cubicBezTo>
                  <a:close/>
                  <a:moveTo>
                    <a:pt x="1845437" y="426847"/>
                  </a:moveTo>
                  <a:cubicBezTo>
                    <a:pt x="1830197" y="411607"/>
                    <a:pt x="1837817" y="388747"/>
                    <a:pt x="1860677" y="381127"/>
                  </a:cubicBezTo>
                  <a:cubicBezTo>
                    <a:pt x="1875917" y="365887"/>
                    <a:pt x="1898777" y="373507"/>
                    <a:pt x="1906397" y="396367"/>
                  </a:cubicBezTo>
                  <a:cubicBezTo>
                    <a:pt x="1921637" y="411607"/>
                    <a:pt x="1914017" y="434467"/>
                    <a:pt x="1891157" y="442087"/>
                  </a:cubicBezTo>
                  <a:cubicBezTo>
                    <a:pt x="1891157" y="449707"/>
                    <a:pt x="1883537" y="449707"/>
                    <a:pt x="1875917" y="449707"/>
                  </a:cubicBezTo>
                  <a:cubicBezTo>
                    <a:pt x="1860677" y="449707"/>
                    <a:pt x="1845437" y="442087"/>
                    <a:pt x="1845437" y="426847"/>
                  </a:cubicBezTo>
                  <a:close/>
                  <a:moveTo>
                    <a:pt x="4758563" y="358140"/>
                  </a:moveTo>
                  <a:cubicBezTo>
                    <a:pt x="4743323" y="350520"/>
                    <a:pt x="4735703" y="327660"/>
                    <a:pt x="4743323" y="312420"/>
                  </a:cubicBezTo>
                  <a:cubicBezTo>
                    <a:pt x="4750943" y="289560"/>
                    <a:pt x="4773803" y="281940"/>
                    <a:pt x="4789043" y="289560"/>
                  </a:cubicBezTo>
                  <a:cubicBezTo>
                    <a:pt x="4811903" y="297180"/>
                    <a:pt x="4819523" y="320040"/>
                    <a:pt x="4811903" y="343027"/>
                  </a:cubicBezTo>
                  <a:cubicBezTo>
                    <a:pt x="4804283" y="358267"/>
                    <a:pt x="4789043" y="365887"/>
                    <a:pt x="4773803" y="365887"/>
                  </a:cubicBezTo>
                  <a:cubicBezTo>
                    <a:pt x="4773803" y="365887"/>
                    <a:pt x="4766183" y="365887"/>
                    <a:pt x="4758563" y="358267"/>
                  </a:cubicBezTo>
                  <a:close/>
                  <a:moveTo>
                    <a:pt x="2036064" y="335407"/>
                  </a:moveTo>
                  <a:cubicBezTo>
                    <a:pt x="2028444" y="312547"/>
                    <a:pt x="2036064" y="289687"/>
                    <a:pt x="2051304" y="281940"/>
                  </a:cubicBezTo>
                  <a:cubicBezTo>
                    <a:pt x="2074164" y="274320"/>
                    <a:pt x="2097024" y="281940"/>
                    <a:pt x="2104644" y="304800"/>
                  </a:cubicBezTo>
                  <a:cubicBezTo>
                    <a:pt x="2112264" y="320040"/>
                    <a:pt x="2104644" y="342900"/>
                    <a:pt x="2081784" y="358267"/>
                  </a:cubicBezTo>
                  <a:cubicBezTo>
                    <a:pt x="2081784" y="358267"/>
                    <a:pt x="2074164" y="358267"/>
                    <a:pt x="2066544" y="358267"/>
                  </a:cubicBezTo>
                  <a:cubicBezTo>
                    <a:pt x="2051304" y="358267"/>
                    <a:pt x="2043684" y="350647"/>
                    <a:pt x="2036064" y="335407"/>
                  </a:cubicBezTo>
                  <a:close/>
                  <a:moveTo>
                    <a:pt x="4567809" y="281940"/>
                  </a:moveTo>
                  <a:cubicBezTo>
                    <a:pt x="4544949" y="274320"/>
                    <a:pt x="4537329" y="251460"/>
                    <a:pt x="4544949" y="228473"/>
                  </a:cubicBezTo>
                  <a:cubicBezTo>
                    <a:pt x="4552569" y="213233"/>
                    <a:pt x="4567809" y="205613"/>
                    <a:pt x="4590669" y="213233"/>
                  </a:cubicBezTo>
                  <a:cubicBezTo>
                    <a:pt x="4613529" y="213233"/>
                    <a:pt x="4621149" y="236093"/>
                    <a:pt x="4613529" y="258953"/>
                  </a:cubicBezTo>
                  <a:cubicBezTo>
                    <a:pt x="4605909" y="274193"/>
                    <a:pt x="4590669" y="281813"/>
                    <a:pt x="4575429" y="281813"/>
                  </a:cubicBezTo>
                  <a:cubicBezTo>
                    <a:pt x="4575429" y="281813"/>
                    <a:pt x="4567809" y="281813"/>
                    <a:pt x="4567809" y="281813"/>
                  </a:cubicBezTo>
                  <a:close/>
                  <a:moveTo>
                    <a:pt x="2234311" y="251333"/>
                  </a:moveTo>
                  <a:cubicBezTo>
                    <a:pt x="2226691" y="236093"/>
                    <a:pt x="2234311" y="213233"/>
                    <a:pt x="2257171" y="205613"/>
                  </a:cubicBezTo>
                  <a:cubicBezTo>
                    <a:pt x="2272411" y="197993"/>
                    <a:pt x="2295271" y="205613"/>
                    <a:pt x="2302891" y="228473"/>
                  </a:cubicBezTo>
                  <a:cubicBezTo>
                    <a:pt x="2310511" y="243713"/>
                    <a:pt x="2302891" y="266573"/>
                    <a:pt x="2280031" y="274193"/>
                  </a:cubicBezTo>
                  <a:cubicBezTo>
                    <a:pt x="2280031" y="274193"/>
                    <a:pt x="2272411" y="281813"/>
                    <a:pt x="2272411" y="281813"/>
                  </a:cubicBezTo>
                  <a:cubicBezTo>
                    <a:pt x="2249551" y="281813"/>
                    <a:pt x="2241931" y="266573"/>
                    <a:pt x="2234311" y="251333"/>
                  </a:cubicBezTo>
                  <a:close/>
                  <a:moveTo>
                    <a:pt x="4361942" y="213233"/>
                  </a:moveTo>
                  <a:cubicBezTo>
                    <a:pt x="4346702" y="205613"/>
                    <a:pt x="4331462" y="190373"/>
                    <a:pt x="4339082" y="167513"/>
                  </a:cubicBezTo>
                  <a:cubicBezTo>
                    <a:pt x="4346702" y="144653"/>
                    <a:pt x="4361942" y="137033"/>
                    <a:pt x="4384802" y="144653"/>
                  </a:cubicBezTo>
                  <a:cubicBezTo>
                    <a:pt x="4407662" y="144653"/>
                    <a:pt x="4415282" y="167513"/>
                    <a:pt x="4407662" y="190373"/>
                  </a:cubicBezTo>
                  <a:cubicBezTo>
                    <a:pt x="4407662" y="205613"/>
                    <a:pt x="4392422" y="213233"/>
                    <a:pt x="4377182" y="213233"/>
                  </a:cubicBezTo>
                  <a:cubicBezTo>
                    <a:pt x="4369562" y="213233"/>
                    <a:pt x="4369562" y="213233"/>
                    <a:pt x="4361942" y="213233"/>
                  </a:cubicBezTo>
                  <a:close/>
                  <a:moveTo>
                    <a:pt x="2432558" y="182753"/>
                  </a:moveTo>
                  <a:cubicBezTo>
                    <a:pt x="2432558" y="167513"/>
                    <a:pt x="2440178" y="144653"/>
                    <a:pt x="2463038" y="137033"/>
                  </a:cubicBezTo>
                  <a:cubicBezTo>
                    <a:pt x="2478278" y="129413"/>
                    <a:pt x="2501138" y="144653"/>
                    <a:pt x="2508758" y="159893"/>
                  </a:cubicBezTo>
                  <a:cubicBezTo>
                    <a:pt x="2516378" y="182753"/>
                    <a:pt x="2501138" y="205613"/>
                    <a:pt x="2485898" y="213360"/>
                  </a:cubicBezTo>
                  <a:cubicBezTo>
                    <a:pt x="2478278" y="213360"/>
                    <a:pt x="2478278" y="213360"/>
                    <a:pt x="2470658" y="213360"/>
                  </a:cubicBezTo>
                  <a:cubicBezTo>
                    <a:pt x="2455418" y="213360"/>
                    <a:pt x="2440178" y="198120"/>
                    <a:pt x="2432558" y="182880"/>
                  </a:cubicBezTo>
                  <a:close/>
                  <a:moveTo>
                    <a:pt x="4155948" y="160020"/>
                  </a:moveTo>
                  <a:cubicBezTo>
                    <a:pt x="4140708" y="160020"/>
                    <a:pt x="4125468" y="137160"/>
                    <a:pt x="4133088" y="114300"/>
                  </a:cubicBezTo>
                  <a:cubicBezTo>
                    <a:pt x="4133088" y="91440"/>
                    <a:pt x="4155948" y="83820"/>
                    <a:pt x="4178808" y="83820"/>
                  </a:cubicBezTo>
                  <a:cubicBezTo>
                    <a:pt x="4194048" y="91440"/>
                    <a:pt x="4209288" y="114300"/>
                    <a:pt x="4201668" y="129540"/>
                  </a:cubicBezTo>
                  <a:cubicBezTo>
                    <a:pt x="4201668" y="152400"/>
                    <a:pt x="4186428" y="160020"/>
                    <a:pt x="4163568" y="160020"/>
                  </a:cubicBezTo>
                  <a:cubicBezTo>
                    <a:pt x="4163568" y="160020"/>
                    <a:pt x="4163568" y="160020"/>
                    <a:pt x="4155948" y="160020"/>
                  </a:cubicBezTo>
                  <a:close/>
                  <a:moveTo>
                    <a:pt x="2646045" y="129540"/>
                  </a:moveTo>
                  <a:cubicBezTo>
                    <a:pt x="2638425" y="106680"/>
                    <a:pt x="2653665" y="91440"/>
                    <a:pt x="2668905" y="83820"/>
                  </a:cubicBezTo>
                  <a:cubicBezTo>
                    <a:pt x="2691765" y="76200"/>
                    <a:pt x="2714625" y="91440"/>
                    <a:pt x="2714625" y="114300"/>
                  </a:cubicBezTo>
                  <a:cubicBezTo>
                    <a:pt x="2722245" y="129540"/>
                    <a:pt x="2707005" y="152400"/>
                    <a:pt x="2684145" y="160020"/>
                  </a:cubicBezTo>
                  <a:cubicBezTo>
                    <a:pt x="2684145" y="160020"/>
                    <a:pt x="2684145" y="160020"/>
                    <a:pt x="2676525" y="160020"/>
                  </a:cubicBezTo>
                  <a:cubicBezTo>
                    <a:pt x="2661285" y="160020"/>
                    <a:pt x="2646045" y="144780"/>
                    <a:pt x="2646045" y="129540"/>
                  </a:cubicBezTo>
                  <a:close/>
                  <a:moveTo>
                    <a:pt x="3950081" y="121920"/>
                  </a:moveTo>
                  <a:cubicBezTo>
                    <a:pt x="3927221" y="114300"/>
                    <a:pt x="3919601" y="99060"/>
                    <a:pt x="3919601" y="76200"/>
                  </a:cubicBezTo>
                  <a:cubicBezTo>
                    <a:pt x="3919601" y="53340"/>
                    <a:pt x="3942461" y="45720"/>
                    <a:pt x="3965321" y="45720"/>
                  </a:cubicBezTo>
                  <a:cubicBezTo>
                    <a:pt x="3980561" y="45720"/>
                    <a:pt x="3995801" y="68580"/>
                    <a:pt x="3995801" y="91440"/>
                  </a:cubicBezTo>
                  <a:cubicBezTo>
                    <a:pt x="3988181" y="106680"/>
                    <a:pt x="3972941" y="121920"/>
                    <a:pt x="3957701" y="121920"/>
                  </a:cubicBezTo>
                  <a:cubicBezTo>
                    <a:pt x="3957701" y="121920"/>
                    <a:pt x="3950081" y="121920"/>
                    <a:pt x="3950081" y="121920"/>
                  </a:cubicBezTo>
                  <a:close/>
                  <a:moveTo>
                    <a:pt x="2851912" y="83820"/>
                  </a:moveTo>
                  <a:cubicBezTo>
                    <a:pt x="2851912" y="68580"/>
                    <a:pt x="2867152" y="45720"/>
                    <a:pt x="2882392" y="45720"/>
                  </a:cubicBezTo>
                  <a:cubicBezTo>
                    <a:pt x="2905252" y="38100"/>
                    <a:pt x="2928112" y="53340"/>
                    <a:pt x="2928112" y="76200"/>
                  </a:cubicBezTo>
                  <a:cubicBezTo>
                    <a:pt x="2928112" y="99060"/>
                    <a:pt x="2920492" y="114300"/>
                    <a:pt x="2897632" y="121920"/>
                  </a:cubicBezTo>
                  <a:cubicBezTo>
                    <a:pt x="2897632" y="121920"/>
                    <a:pt x="2890012" y="121920"/>
                    <a:pt x="2890012" y="121920"/>
                  </a:cubicBezTo>
                  <a:cubicBezTo>
                    <a:pt x="2874772" y="121920"/>
                    <a:pt x="2851912" y="106680"/>
                    <a:pt x="2851912" y="83820"/>
                  </a:cubicBezTo>
                  <a:close/>
                  <a:moveTo>
                    <a:pt x="3744087" y="91440"/>
                  </a:moveTo>
                  <a:cubicBezTo>
                    <a:pt x="3721227" y="91440"/>
                    <a:pt x="3705987" y="76200"/>
                    <a:pt x="3705987" y="53340"/>
                  </a:cubicBezTo>
                  <a:cubicBezTo>
                    <a:pt x="3705987" y="30480"/>
                    <a:pt x="3728847" y="15240"/>
                    <a:pt x="3751707" y="15240"/>
                  </a:cubicBezTo>
                  <a:cubicBezTo>
                    <a:pt x="3766947" y="22860"/>
                    <a:pt x="3782187" y="38100"/>
                    <a:pt x="3782187" y="60960"/>
                  </a:cubicBezTo>
                  <a:cubicBezTo>
                    <a:pt x="3782187" y="76200"/>
                    <a:pt x="3766947" y="91440"/>
                    <a:pt x="3744087" y="91440"/>
                  </a:cubicBezTo>
                  <a:close/>
                  <a:moveTo>
                    <a:pt x="3065399" y="60960"/>
                  </a:moveTo>
                  <a:cubicBezTo>
                    <a:pt x="3065399" y="38100"/>
                    <a:pt x="3080639" y="15240"/>
                    <a:pt x="3095879" y="15240"/>
                  </a:cubicBezTo>
                  <a:cubicBezTo>
                    <a:pt x="3118739" y="15240"/>
                    <a:pt x="3141599" y="30480"/>
                    <a:pt x="3141599" y="53340"/>
                  </a:cubicBezTo>
                  <a:cubicBezTo>
                    <a:pt x="3141599" y="68580"/>
                    <a:pt x="3126359" y="91440"/>
                    <a:pt x="3103499" y="91440"/>
                  </a:cubicBezTo>
                  <a:cubicBezTo>
                    <a:pt x="3080639" y="91440"/>
                    <a:pt x="3065399" y="76200"/>
                    <a:pt x="3065399" y="60960"/>
                  </a:cubicBezTo>
                  <a:close/>
                  <a:moveTo>
                    <a:pt x="3530600" y="83820"/>
                  </a:moveTo>
                  <a:cubicBezTo>
                    <a:pt x="3507740" y="76200"/>
                    <a:pt x="3492500" y="60960"/>
                    <a:pt x="3492500" y="38100"/>
                  </a:cubicBezTo>
                  <a:cubicBezTo>
                    <a:pt x="3492500" y="22860"/>
                    <a:pt x="3507740" y="0"/>
                    <a:pt x="3530600" y="7620"/>
                  </a:cubicBezTo>
                  <a:cubicBezTo>
                    <a:pt x="3553460" y="7620"/>
                    <a:pt x="3568700" y="22860"/>
                    <a:pt x="3568700" y="45720"/>
                  </a:cubicBezTo>
                  <a:cubicBezTo>
                    <a:pt x="3568700" y="60960"/>
                    <a:pt x="3553460" y="83820"/>
                    <a:pt x="3530600" y="83820"/>
                  </a:cubicBezTo>
                  <a:close/>
                  <a:moveTo>
                    <a:pt x="3278886" y="45720"/>
                  </a:moveTo>
                  <a:cubicBezTo>
                    <a:pt x="3278886" y="22860"/>
                    <a:pt x="3294126" y="7620"/>
                    <a:pt x="3316986" y="0"/>
                  </a:cubicBezTo>
                  <a:cubicBezTo>
                    <a:pt x="3339846" y="0"/>
                    <a:pt x="3355086" y="22860"/>
                    <a:pt x="3355086" y="38100"/>
                  </a:cubicBezTo>
                  <a:cubicBezTo>
                    <a:pt x="3355086" y="60960"/>
                    <a:pt x="3339846" y="76200"/>
                    <a:pt x="3316986" y="76200"/>
                  </a:cubicBezTo>
                  <a:cubicBezTo>
                    <a:pt x="3294126" y="76200"/>
                    <a:pt x="3278886" y="60960"/>
                    <a:pt x="3278886" y="45720"/>
                  </a:cubicBezTo>
                  <a:close/>
                </a:path>
              </a:pathLst>
            </a:custGeom>
            <a:solidFill>
              <a:srgbClr val="BFBFBF"/>
            </a:solidFill>
          </p:spPr>
        </p:sp>
      </p:grpSp>
      <p:grpSp>
        <p:nvGrpSpPr>
          <p:cNvPr id="4" name="Group 4"/>
          <p:cNvGrpSpPr/>
          <p:nvPr/>
        </p:nvGrpSpPr>
        <p:grpSpPr>
          <a:xfrm>
            <a:off x="14372985" y="3913002"/>
            <a:ext cx="507082" cy="515722"/>
            <a:chOff x="0" y="0"/>
            <a:chExt cx="549360" cy="558720"/>
          </a:xfrm>
        </p:grpSpPr>
        <p:sp>
          <p:nvSpPr>
            <p:cNvPr id="5" name="Freeform 5"/>
            <p:cNvSpPr/>
            <p:nvPr/>
          </p:nvSpPr>
          <p:spPr>
            <a:xfrm>
              <a:off x="38100" y="38100"/>
              <a:ext cx="473075" cy="482473"/>
            </a:xfrm>
            <a:custGeom>
              <a:avLst/>
              <a:gdLst/>
              <a:ahLst/>
              <a:cxnLst/>
              <a:rect l="l" t="t" r="r" b="b"/>
              <a:pathLst>
                <a:path w="473075" h="482473">
                  <a:moveTo>
                    <a:pt x="0" y="241300"/>
                  </a:moveTo>
                  <a:cubicBezTo>
                    <a:pt x="0" y="108077"/>
                    <a:pt x="105918" y="0"/>
                    <a:pt x="236601" y="0"/>
                  </a:cubicBezTo>
                  <a:cubicBezTo>
                    <a:pt x="367284" y="0"/>
                    <a:pt x="473075" y="108077"/>
                    <a:pt x="473075" y="241300"/>
                  </a:cubicBezTo>
                  <a:cubicBezTo>
                    <a:pt x="473075" y="374523"/>
                    <a:pt x="367157" y="482473"/>
                    <a:pt x="236601" y="482473"/>
                  </a:cubicBezTo>
                  <a:cubicBezTo>
                    <a:pt x="106045" y="482473"/>
                    <a:pt x="0" y="374523"/>
                    <a:pt x="0" y="241300"/>
                  </a:cubicBezTo>
                  <a:close/>
                </a:path>
              </a:pathLst>
            </a:custGeom>
            <a:solidFill>
              <a:srgbClr val="FFFFFF"/>
            </a:solidFill>
          </p:spPr>
        </p:sp>
        <p:sp>
          <p:nvSpPr>
            <p:cNvPr id="6" name="Freeform 6"/>
            <p:cNvSpPr/>
            <p:nvPr/>
          </p:nvSpPr>
          <p:spPr>
            <a:xfrm>
              <a:off x="0" y="0"/>
              <a:ext cx="549402" cy="558800"/>
            </a:xfrm>
            <a:custGeom>
              <a:avLst/>
              <a:gdLst/>
              <a:ahLst/>
              <a:cxnLst/>
              <a:rect l="l" t="t" r="r" b="b"/>
              <a:pathLst>
                <a:path w="549402" h="558800">
                  <a:moveTo>
                    <a:pt x="0" y="279400"/>
                  </a:moveTo>
                  <a:cubicBezTo>
                    <a:pt x="0" y="125730"/>
                    <a:pt x="122301" y="0"/>
                    <a:pt x="274701" y="0"/>
                  </a:cubicBezTo>
                  <a:lnTo>
                    <a:pt x="274701" y="38100"/>
                  </a:lnTo>
                  <a:lnTo>
                    <a:pt x="274701" y="0"/>
                  </a:lnTo>
                  <a:cubicBezTo>
                    <a:pt x="427101" y="0"/>
                    <a:pt x="549402" y="125730"/>
                    <a:pt x="549402" y="279400"/>
                  </a:cubicBezTo>
                  <a:lnTo>
                    <a:pt x="511302" y="279400"/>
                  </a:lnTo>
                  <a:lnTo>
                    <a:pt x="549402" y="279400"/>
                  </a:lnTo>
                  <a:cubicBezTo>
                    <a:pt x="549402" y="432943"/>
                    <a:pt x="427101" y="558800"/>
                    <a:pt x="274701" y="558800"/>
                  </a:cubicBezTo>
                  <a:lnTo>
                    <a:pt x="274701" y="520700"/>
                  </a:lnTo>
                  <a:lnTo>
                    <a:pt x="274701" y="558800"/>
                  </a:lnTo>
                  <a:cubicBezTo>
                    <a:pt x="122301" y="558673"/>
                    <a:pt x="0" y="432943"/>
                    <a:pt x="0" y="279400"/>
                  </a:cubicBezTo>
                  <a:lnTo>
                    <a:pt x="38100" y="279400"/>
                  </a:lnTo>
                  <a:lnTo>
                    <a:pt x="76200" y="279400"/>
                  </a:lnTo>
                  <a:lnTo>
                    <a:pt x="38100" y="279400"/>
                  </a:lnTo>
                  <a:lnTo>
                    <a:pt x="0" y="279400"/>
                  </a:lnTo>
                  <a:moveTo>
                    <a:pt x="76327" y="279400"/>
                  </a:moveTo>
                  <a:cubicBezTo>
                    <a:pt x="76327" y="300482"/>
                    <a:pt x="59182" y="317500"/>
                    <a:pt x="38227" y="317500"/>
                  </a:cubicBezTo>
                  <a:cubicBezTo>
                    <a:pt x="17272" y="317500"/>
                    <a:pt x="127" y="300355"/>
                    <a:pt x="127" y="279400"/>
                  </a:cubicBezTo>
                  <a:cubicBezTo>
                    <a:pt x="127" y="258445"/>
                    <a:pt x="17272" y="241300"/>
                    <a:pt x="38227" y="241300"/>
                  </a:cubicBezTo>
                  <a:cubicBezTo>
                    <a:pt x="59182" y="241300"/>
                    <a:pt x="76327" y="258445"/>
                    <a:pt x="76327" y="279400"/>
                  </a:cubicBezTo>
                  <a:cubicBezTo>
                    <a:pt x="76327" y="392303"/>
                    <a:pt x="165862" y="482473"/>
                    <a:pt x="274701" y="482473"/>
                  </a:cubicBezTo>
                  <a:cubicBezTo>
                    <a:pt x="383540" y="482473"/>
                    <a:pt x="473075" y="392176"/>
                    <a:pt x="473075" y="279400"/>
                  </a:cubicBezTo>
                  <a:cubicBezTo>
                    <a:pt x="473075" y="166624"/>
                    <a:pt x="383540" y="76327"/>
                    <a:pt x="274701" y="76327"/>
                  </a:cubicBezTo>
                  <a:lnTo>
                    <a:pt x="274701" y="38100"/>
                  </a:lnTo>
                  <a:lnTo>
                    <a:pt x="274701" y="76200"/>
                  </a:lnTo>
                  <a:cubicBezTo>
                    <a:pt x="165862" y="76327"/>
                    <a:pt x="76327" y="166497"/>
                    <a:pt x="76327" y="279400"/>
                  </a:cubicBezTo>
                  <a:close/>
                </a:path>
              </a:pathLst>
            </a:custGeom>
            <a:solidFill>
              <a:srgbClr val="397D5A"/>
            </a:solidFill>
          </p:spPr>
        </p:sp>
      </p:grpSp>
      <p:grpSp>
        <p:nvGrpSpPr>
          <p:cNvPr id="7" name="Group 7"/>
          <p:cNvGrpSpPr/>
          <p:nvPr/>
        </p:nvGrpSpPr>
        <p:grpSpPr>
          <a:xfrm>
            <a:off x="14372985" y="6975433"/>
            <a:ext cx="507082" cy="515722"/>
            <a:chOff x="0" y="0"/>
            <a:chExt cx="549360" cy="558720"/>
          </a:xfrm>
        </p:grpSpPr>
        <p:sp>
          <p:nvSpPr>
            <p:cNvPr id="8" name="Freeform 8"/>
            <p:cNvSpPr/>
            <p:nvPr/>
          </p:nvSpPr>
          <p:spPr>
            <a:xfrm>
              <a:off x="38100" y="38100"/>
              <a:ext cx="473075" cy="482473"/>
            </a:xfrm>
            <a:custGeom>
              <a:avLst/>
              <a:gdLst/>
              <a:ahLst/>
              <a:cxnLst/>
              <a:rect l="l" t="t" r="r" b="b"/>
              <a:pathLst>
                <a:path w="473075" h="482473">
                  <a:moveTo>
                    <a:pt x="0" y="241300"/>
                  </a:moveTo>
                  <a:cubicBezTo>
                    <a:pt x="0" y="108077"/>
                    <a:pt x="105918" y="0"/>
                    <a:pt x="236601" y="0"/>
                  </a:cubicBezTo>
                  <a:cubicBezTo>
                    <a:pt x="367284" y="0"/>
                    <a:pt x="473075" y="108077"/>
                    <a:pt x="473075" y="241300"/>
                  </a:cubicBezTo>
                  <a:cubicBezTo>
                    <a:pt x="473075" y="374523"/>
                    <a:pt x="367157" y="482473"/>
                    <a:pt x="236601" y="482473"/>
                  </a:cubicBezTo>
                  <a:cubicBezTo>
                    <a:pt x="106045" y="482473"/>
                    <a:pt x="0" y="374523"/>
                    <a:pt x="0" y="241300"/>
                  </a:cubicBezTo>
                  <a:close/>
                </a:path>
              </a:pathLst>
            </a:custGeom>
            <a:solidFill>
              <a:srgbClr val="FFFFFF"/>
            </a:solidFill>
          </p:spPr>
        </p:sp>
        <p:sp>
          <p:nvSpPr>
            <p:cNvPr id="9" name="Freeform 9"/>
            <p:cNvSpPr/>
            <p:nvPr/>
          </p:nvSpPr>
          <p:spPr>
            <a:xfrm>
              <a:off x="0" y="0"/>
              <a:ext cx="549402" cy="558800"/>
            </a:xfrm>
            <a:custGeom>
              <a:avLst/>
              <a:gdLst/>
              <a:ahLst/>
              <a:cxnLst/>
              <a:rect l="l" t="t" r="r" b="b"/>
              <a:pathLst>
                <a:path w="549402" h="558800">
                  <a:moveTo>
                    <a:pt x="0" y="279400"/>
                  </a:moveTo>
                  <a:cubicBezTo>
                    <a:pt x="0" y="125730"/>
                    <a:pt x="122301" y="0"/>
                    <a:pt x="274701" y="0"/>
                  </a:cubicBezTo>
                  <a:lnTo>
                    <a:pt x="274701" y="38100"/>
                  </a:lnTo>
                  <a:lnTo>
                    <a:pt x="274701" y="0"/>
                  </a:lnTo>
                  <a:cubicBezTo>
                    <a:pt x="427101" y="0"/>
                    <a:pt x="549402" y="125730"/>
                    <a:pt x="549402" y="279400"/>
                  </a:cubicBezTo>
                  <a:lnTo>
                    <a:pt x="511302" y="279400"/>
                  </a:lnTo>
                  <a:lnTo>
                    <a:pt x="549402" y="279400"/>
                  </a:lnTo>
                  <a:cubicBezTo>
                    <a:pt x="549402" y="432943"/>
                    <a:pt x="427101" y="558800"/>
                    <a:pt x="274701" y="558800"/>
                  </a:cubicBezTo>
                  <a:lnTo>
                    <a:pt x="274701" y="520700"/>
                  </a:lnTo>
                  <a:lnTo>
                    <a:pt x="274701" y="558800"/>
                  </a:lnTo>
                  <a:cubicBezTo>
                    <a:pt x="122301" y="558673"/>
                    <a:pt x="0" y="432943"/>
                    <a:pt x="0" y="279400"/>
                  </a:cubicBezTo>
                  <a:lnTo>
                    <a:pt x="38100" y="279400"/>
                  </a:lnTo>
                  <a:lnTo>
                    <a:pt x="76200" y="279400"/>
                  </a:lnTo>
                  <a:lnTo>
                    <a:pt x="38100" y="279400"/>
                  </a:lnTo>
                  <a:lnTo>
                    <a:pt x="0" y="279400"/>
                  </a:lnTo>
                  <a:moveTo>
                    <a:pt x="76327" y="279400"/>
                  </a:moveTo>
                  <a:cubicBezTo>
                    <a:pt x="76327" y="300482"/>
                    <a:pt x="59182" y="317500"/>
                    <a:pt x="38227" y="317500"/>
                  </a:cubicBezTo>
                  <a:cubicBezTo>
                    <a:pt x="17272" y="317500"/>
                    <a:pt x="127" y="300355"/>
                    <a:pt x="127" y="279400"/>
                  </a:cubicBezTo>
                  <a:cubicBezTo>
                    <a:pt x="127" y="258445"/>
                    <a:pt x="17272" y="241300"/>
                    <a:pt x="38227" y="241300"/>
                  </a:cubicBezTo>
                  <a:cubicBezTo>
                    <a:pt x="59182" y="241300"/>
                    <a:pt x="76327" y="258445"/>
                    <a:pt x="76327" y="279400"/>
                  </a:cubicBezTo>
                  <a:cubicBezTo>
                    <a:pt x="76327" y="392303"/>
                    <a:pt x="165862" y="482473"/>
                    <a:pt x="274701" y="482473"/>
                  </a:cubicBezTo>
                  <a:cubicBezTo>
                    <a:pt x="383540" y="482473"/>
                    <a:pt x="473075" y="392176"/>
                    <a:pt x="473075" y="279400"/>
                  </a:cubicBezTo>
                  <a:cubicBezTo>
                    <a:pt x="473075" y="166624"/>
                    <a:pt x="383540" y="76327"/>
                    <a:pt x="274701" y="76327"/>
                  </a:cubicBezTo>
                  <a:lnTo>
                    <a:pt x="274701" y="38100"/>
                  </a:lnTo>
                  <a:lnTo>
                    <a:pt x="274701" y="76200"/>
                  </a:lnTo>
                  <a:cubicBezTo>
                    <a:pt x="165862" y="76327"/>
                    <a:pt x="76327" y="166497"/>
                    <a:pt x="76327" y="279400"/>
                  </a:cubicBezTo>
                  <a:close/>
                </a:path>
              </a:pathLst>
            </a:custGeom>
            <a:solidFill>
              <a:srgbClr val="397D5A"/>
            </a:solidFill>
          </p:spPr>
        </p:sp>
      </p:grpSp>
      <p:grpSp>
        <p:nvGrpSpPr>
          <p:cNvPr id="10" name="Group 10"/>
          <p:cNvGrpSpPr/>
          <p:nvPr/>
        </p:nvGrpSpPr>
        <p:grpSpPr>
          <a:xfrm>
            <a:off x="14513878" y="7124966"/>
            <a:ext cx="219315" cy="216656"/>
            <a:chOff x="0" y="0"/>
            <a:chExt cx="237600" cy="234720"/>
          </a:xfrm>
        </p:grpSpPr>
        <p:sp>
          <p:nvSpPr>
            <p:cNvPr id="11" name="Freeform 11"/>
            <p:cNvSpPr/>
            <p:nvPr/>
          </p:nvSpPr>
          <p:spPr>
            <a:xfrm>
              <a:off x="0" y="0"/>
              <a:ext cx="237490" cy="234696"/>
            </a:xfrm>
            <a:custGeom>
              <a:avLst/>
              <a:gdLst/>
              <a:ahLst/>
              <a:cxnLst/>
              <a:rect l="l" t="t" r="r" b="b"/>
              <a:pathLst>
                <a:path w="237490" h="234696">
                  <a:moveTo>
                    <a:pt x="0" y="117348"/>
                  </a:moveTo>
                  <a:cubicBezTo>
                    <a:pt x="0" y="52578"/>
                    <a:pt x="53213" y="0"/>
                    <a:pt x="118745" y="0"/>
                  </a:cubicBezTo>
                  <a:cubicBezTo>
                    <a:pt x="184277" y="0"/>
                    <a:pt x="237490" y="52578"/>
                    <a:pt x="237490" y="117348"/>
                  </a:cubicBezTo>
                  <a:cubicBezTo>
                    <a:pt x="237490" y="182118"/>
                    <a:pt x="184277" y="234696"/>
                    <a:pt x="118745" y="234696"/>
                  </a:cubicBezTo>
                  <a:cubicBezTo>
                    <a:pt x="53213" y="234696"/>
                    <a:pt x="0" y="182118"/>
                    <a:pt x="0" y="117348"/>
                  </a:cubicBezTo>
                  <a:close/>
                </a:path>
              </a:pathLst>
            </a:custGeom>
            <a:solidFill>
              <a:srgbClr val="397D5A"/>
            </a:solidFill>
          </p:spPr>
        </p:sp>
      </p:grpSp>
      <p:grpSp>
        <p:nvGrpSpPr>
          <p:cNvPr id="12" name="Group 12"/>
          <p:cNvGrpSpPr/>
          <p:nvPr/>
        </p:nvGrpSpPr>
        <p:grpSpPr>
          <a:xfrm>
            <a:off x="8942620" y="6975433"/>
            <a:ext cx="507082" cy="515722"/>
            <a:chOff x="0" y="0"/>
            <a:chExt cx="549360" cy="558720"/>
          </a:xfrm>
        </p:grpSpPr>
        <p:sp>
          <p:nvSpPr>
            <p:cNvPr id="13" name="Freeform 13"/>
            <p:cNvSpPr/>
            <p:nvPr/>
          </p:nvSpPr>
          <p:spPr>
            <a:xfrm>
              <a:off x="38100" y="38100"/>
              <a:ext cx="473075" cy="482473"/>
            </a:xfrm>
            <a:custGeom>
              <a:avLst/>
              <a:gdLst/>
              <a:ahLst/>
              <a:cxnLst/>
              <a:rect l="l" t="t" r="r" b="b"/>
              <a:pathLst>
                <a:path w="473075" h="482473">
                  <a:moveTo>
                    <a:pt x="0" y="241300"/>
                  </a:moveTo>
                  <a:cubicBezTo>
                    <a:pt x="0" y="108077"/>
                    <a:pt x="105918" y="0"/>
                    <a:pt x="236601" y="0"/>
                  </a:cubicBezTo>
                  <a:cubicBezTo>
                    <a:pt x="367284" y="0"/>
                    <a:pt x="473075" y="108077"/>
                    <a:pt x="473075" y="241300"/>
                  </a:cubicBezTo>
                  <a:cubicBezTo>
                    <a:pt x="473075" y="374523"/>
                    <a:pt x="367157" y="482473"/>
                    <a:pt x="236601" y="482473"/>
                  </a:cubicBezTo>
                  <a:cubicBezTo>
                    <a:pt x="106045" y="482473"/>
                    <a:pt x="0" y="374523"/>
                    <a:pt x="0" y="241300"/>
                  </a:cubicBezTo>
                  <a:close/>
                </a:path>
              </a:pathLst>
            </a:custGeom>
            <a:solidFill>
              <a:srgbClr val="FFFFFF"/>
            </a:solidFill>
          </p:spPr>
        </p:sp>
        <p:sp>
          <p:nvSpPr>
            <p:cNvPr id="14" name="Freeform 14"/>
            <p:cNvSpPr/>
            <p:nvPr/>
          </p:nvSpPr>
          <p:spPr>
            <a:xfrm>
              <a:off x="0" y="0"/>
              <a:ext cx="549402" cy="558800"/>
            </a:xfrm>
            <a:custGeom>
              <a:avLst/>
              <a:gdLst/>
              <a:ahLst/>
              <a:cxnLst/>
              <a:rect l="l" t="t" r="r" b="b"/>
              <a:pathLst>
                <a:path w="549402" h="558800">
                  <a:moveTo>
                    <a:pt x="0" y="279400"/>
                  </a:moveTo>
                  <a:cubicBezTo>
                    <a:pt x="0" y="125730"/>
                    <a:pt x="122301" y="0"/>
                    <a:pt x="274701" y="0"/>
                  </a:cubicBezTo>
                  <a:lnTo>
                    <a:pt x="274701" y="38100"/>
                  </a:lnTo>
                  <a:lnTo>
                    <a:pt x="274701" y="0"/>
                  </a:lnTo>
                  <a:cubicBezTo>
                    <a:pt x="427101" y="0"/>
                    <a:pt x="549402" y="125730"/>
                    <a:pt x="549402" y="279400"/>
                  </a:cubicBezTo>
                  <a:lnTo>
                    <a:pt x="511302" y="279400"/>
                  </a:lnTo>
                  <a:lnTo>
                    <a:pt x="549402" y="279400"/>
                  </a:lnTo>
                  <a:cubicBezTo>
                    <a:pt x="549402" y="432943"/>
                    <a:pt x="427101" y="558800"/>
                    <a:pt x="274701" y="558800"/>
                  </a:cubicBezTo>
                  <a:lnTo>
                    <a:pt x="274701" y="520700"/>
                  </a:lnTo>
                  <a:lnTo>
                    <a:pt x="274701" y="558800"/>
                  </a:lnTo>
                  <a:cubicBezTo>
                    <a:pt x="122301" y="558673"/>
                    <a:pt x="0" y="432943"/>
                    <a:pt x="0" y="279400"/>
                  </a:cubicBezTo>
                  <a:lnTo>
                    <a:pt x="38100" y="279400"/>
                  </a:lnTo>
                  <a:lnTo>
                    <a:pt x="76200" y="279400"/>
                  </a:lnTo>
                  <a:lnTo>
                    <a:pt x="38100" y="279400"/>
                  </a:lnTo>
                  <a:lnTo>
                    <a:pt x="0" y="279400"/>
                  </a:lnTo>
                  <a:moveTo>
                    <a:pt x="76327" y="279400"/>
                  </a:moveTo>
                  <a:cubicBezTo>
                    <a:pt x="76327" y="300482"/>
                    <a:pt x="59182" y="317500"/>
                    <a:pt x="38227" y="317500"/>
                  </a:cubicBezTo>
                  <a:cubicBezTo>
                    <a:pt x="17272" y="317500"/>
                    <a:pt x="127" y="300355"/>
                    <a:pt x="127" y="279400"/>
                  </a:cubicBezTo>
                  <a:cubicBezTo>
                    <a:pt x="127" y="258445"/>
                    <a:pt x="17272" y="241300"/>
                    <a:pt x="38227" y="241300"/>
                  </a:cubicBezTo>
                  <a:cubicBezTo>
                    <a:pt x="59182" y="241300"/>
                    <a:pt x="76327" y="258445"/>
                    <a:pt x="76327" y="279400"/>
                  </a:cubicBezTo>
                  <a:cubicBezTo>
                    <a:pt x="76327" y="392303"/>
                    <a:pt x="165862" y="482473"/>
                    <a:pt x="274701" y="482473"/>
                  </a:cubicBezTo>
                  <a:cubicBezTo>
                    <a:pt x="383540" y="482473"/>
                    <a:pt x="473075" y="392176"/>
                    <a:pt x="473075" y="279400"/>
                  </a:cubicBezTo>
                  <a:cubicBezTo>
                    <a:pt x="473075" y="166624"/>
                    <a:pt x="383540" y="76327"/>
                    <a:pt x="274701" y="76327"/>
                  </a:cubicBezTo>
                  <a:lnTo>
                    <a:pt x="274701" y="38100"/>
                  </a:lnTo>
                  <a:lnTo>
                    <a:pt x="274701" y="76200"/>
                  </a:lnTo>
                  <a:cubicBezTo>
                    <a:pt x="165862" y="76327"/>
                    <a:pt x="76327" y="166497"/>
                    <a:pt x="76327" y="279400"/>
                  </a:cubicBezTo>
                  <a:close/>
                </a:path>
              </a:pathLst>
            </a:custGeom>
            <a:solidFill>
              <a:srgbClr val="397D5A"/>
            </a:solidFill>
          </p:spPr>
        </p:sp>
      </p:grpSp>
      <p:grpSp>
        <p:nvGrpSpPr>
          <p:cNvPr id="15" name="Group 15"/>
          <p:cNvGrpSpPr/>
          <p:nvPr/>
        </p:nvGrpSpPr>
        <p:grpSpPr>
          <a:xfrm>
            <a:off x="9088830" y="7124966"/>
            <a:ext cx="219979" cy="216656"/>
            <a:chOff x="0" y="0"/>
            <a:chExt cx="238320" cy="234720"/>
          </a:xfrm>
        </p:grpSpPr>
        <p:sp>
          <p:nvSpPr>
            <p:cNvPr id="16" name="Freeform 16"/>
            <p:cNvSpPr/>
            <p:nvPr/>
          </p:nvSpPr>
          <p:spPr>
            <a:xfrm>
              <a:off x="0" y="0"/>
              <a:ext cx="238252" cy="234696"/>
            </a:xfrm>
            <a:custGeom>
              <a:avLst/>
              <a:gdLst/>
              <a:ahLst/>
              <a:cxnLst/>
              <a:rect l="l" t="t" r="r" b="b"/>
              <a:pathLst>
                <a:path w="238252" h="234696">
                  <a:moveTo>
                    <a:pt x="0" y="117348"/>
                  </a:moveTo>
                  <a:cubicBezTo>
                    <a:pt x="0" y="52578"/>
                    <a:pt x="53340" y="0"/>
                    <a:pt x="119126" y="0"/>
                  </a:cubicBezTo>
                  <a:cubicBezTo>
                    <a:pt x="184912" y="0"/>
                    <a:pt x="238252" y="52578"/>
                    <a:pt x="238252" y="117348"/>
                  </a:cubicBezTo>
                  <a:cubicBezTo>
                    <a:pt x="238252" y="182118"/>
                    <a:pt x="184912" y="234696"/>
                    <a:pt x="119126" y="234696"/>
                  </a:cubicBezTo>
                  <a:cubicBezTo>
                    <a:pt x="53340" y="234696"/>
                    <a:pt x="0" y="182118"/>
                    <a:pt x="0" y="117348"/>
                  </a:cubicBezTo>
                  <a:close/>
                </a:path>
              </a:pathLst>
            </a:custGeom>
            <a:solidFill>
              <a:srgbClr val="397D5A"/>
            </a:solidFill>
          </p:spPr>
        </p:sp>
      </p:grpSp>
      <p:grpSp>
        <p:nvGrpSpPr>
          <p:cNvPr id="17" name="Group 17"/>
          <p:cNvGrpSpPr/>
          <p:nvPr/>
        </p:nvGrpSpPr>
        <p:grpSpPr>
          <a:xfrm>
            <a:off x="8942620" y="3913002"/>
            <a:ext cx="507082" cy="515722"/>
            <a:chOff x="0" y="0"/>
            <a:chExt cx="549360" cy="558720"/>
          </a:xfrm>
        </p:grpSpPr>
        <p:sp>
          <p:nvSpPr>
            <p:cNvPr id="18" name="Freeform 18"/>
            <p:cNvSpPr/>
            <p:nvPr/>
          </p:nvSpPr>
          <p:spPr>
            <a:xfrm>
              <a:off x="38100" y="38100"/>
              <a:ext cx="473075" cy="482473"/>
            </a:xfrm>
            <a:custGeom>
              <a:avLst/>
              <a:gdLst/>
              <a:ahLst/>
              <a:cxnLst/>
              <a:rect l="l" t="t" r="r" b="b"/>
              <a:pathLst>
                <a:path w="473075" h="482473">
                  <a:moveTo>
                    <a:pt x="0" y="241300"/>
                  </a:moveTo>
                  <a:cubicBezTo>
                    <a:pt x="0" y="108077"/>
                    <a:pt x="105918" y="0"/>
                    <a:pt x="236601" y="0"/>
                  </a:cubicBezTo>
                  <a:cubicBezTo>
                    <a:pt x="367284" y="0"/>
                    <a:pt x="473075" y="108077"/>
                    <a:pt x="473075" y="241300"/>
                  </a:cubicBezTo>
                  <a:cubicBezTo>
                    <a:pt x="473075" y="374523"/>
                    <a:pt x="367157" y="482473"/>
                    <a:pt x="236601" y="482473"/>
                  </a:cubicBezTo>
                  <a:cubicBezTo>
                    <a:pt x="106045" y="482473"/>
                    <a:pt x="0" y="374523"/>
                    <a:pt x="0" y="241300"/>
                  </a:cubicBezTo>
                  <a:close/>
                </a:path>
              </a:pathLst>
            </a:custGeom>
            <a:solidFill>
              <a:srgbClr val="FFFFFF"/>
            </a:solidFill>
          </p:spPr>
        </p:sp>
        <p:sp>
          <p:nvSpPr>
            <p:cNvPr id="19" name="Freeform 19"/>
            <p:cNvSpPr/>
            <p:nvPr/>
          </p:nvSpPr>
          <p:spPr>
            <a:xfrm>
              <a:off x="0" y="0"/>
              <a:ext cx="549402" cy="558800"/>
            </a:xfrm>
            <a:custGeom>
              <a:avLst/>
              <a:gdLst/>
              <a:ahLst/>
              <a:cxnLst/>
              <a:rect l="l" t="t" r="r" b="b"/>
              <a:pathLst>
                <a:path w="549402" h="558800">
                  <a:moveTo>
                    <a:pt x="0" y="279400"/>
                  </a:moveTo>
                  <a:cubicBezTo>
                    <a:pt x="0" y="125730"/>
                    <a:pt x="122301" y="0"/>
                    <a:pt x="274701" y="0"/>
                  </a:cubicBezTo>
                  <a:lnTo>
                    <a:pt x="274701" y="38100"/>
                  </a:lnTo>
                  <a:lnTo>
                    <a:pt x="274701" y="0"/>
                  </a:lnTo>
                  <a:cubicBezTo>
                    <a:pt x="427101" y="0"/>
                    <a:pt x="549402" y="125730"/>
                    <a:pt x="549402" y="279400"/>
                  </a:cubicBezTo>
                  <a:lnTo>
                    <a:pt x="511302" y="279400"/>
                  </a:lnTo>
                  <a:lnTo>
                    <a:pt x="549402" y="279400"/>
                  </a:lnTo>
                  <a:cubicBezTo>
                    <a:pt x="549402" y="432943"/>
                    <a:pt x="427101" y="558800"/>
                    <a:pt x="274701" y="558800"/>
                  </a:cubicBezTo>
                  <a:lnTo>
                    <a:pt x="274701" y="520700"/>
                  </a:lnTo>
                  <a:lnTo>
                    <a:pt x="274701" y="558800"/>
                  </a:lnTo>
                  <a:cubicBezTo>
                    <a:pt x="122301" y="558673"/>
                    <a:pt x="0" y="432943"/>
                    <a:pt x="0" y="279400"/>
                  </a:cubicBezTo>
                  <a:lnTo>
                    <a:pt x="38100" y="279400"/>
                  </a:lnTo>
                  <a:lnTo>
                    <a:pt x="76200" y="279400"/>
                  </a:lnTo>
                  <a:lnTo>
                    <a:pt x="38100" y="279400"/>
                  </a:lnTo>
                  <a:lnTo>
                    <a:pt x="0" y="279400"/>
                  </a:lnTo>
                  <a:moveTo>
                    <a:pt x="76327" y="279400"/>
                  </a:moveTo>
                  <a:cubicBezTo>
                    <a:pt x="76327" y="300482"/>
                    <a:pt x="59182" y="317500"/>
                    <a:pt x="38227" y="317500"/>
                  </a:cubicBezTo>
                  <a:cubicBezTo>
                    <a:pt x="17272" y="317500"/>
                    <a:pt x="127" y="300355"/>
                    <a:pt x="127" y="279400"/>
                  </a:cubicBezTo>
                  <a:cubicBezTo>
                    <a:pt x="127" y="258445"/>
                    <a:pt x="17272" y="241300"/>
                    <a:pt x="38227" y="241300"/>
                  </a:cubicBezTo>
                  <a:cubicBezTo>
                    <a:pt x="59182" y="241300"/>
                    <a:pt x="76327" y="258445"/>
                    <a:pt x="76327" y="279400"/>
                  </a:cubicBezTo>
                  <a:cubicBezTo>
                    <a:pt x="76327" y="392303"/>
                    <a:pt x="165862" y="482473"/>
                    <a:pt x="274701" y="482473"/>
                  </a:cubicBezTo>
                  <a:cubicBezTo>
                    <a:pt x="383540" y="482473"/>
                    <a:pt x="473075" y="392176"/>
                    <a:pt x="473075" y="279400"/>
                  </a:cubicBezTo>
                  <a:cubicBezTo>
                    <a:pt x="473075" y="166624"/>
                    <a:pt x="383540" y="76327"/>
                    <a:pt x="274701" y="76327"/>
                  </a:cubicBezTo>
                  <a:lnTo>
                    <a:pt x="274701" y="38100"/>
                  </a:lnTo>
                  <a:lnTo>
                    <a:pt x="274701" y="76200"/>
                  </a:lnTo>
                  <a:cubicBezTo>
                    <a:pt x="165862" y="76327"/>
                    <a:pt x="76327" y="166497"/>
                    <a:pt x="76327" y="279400"/>
                  </a:cubicBezTo>
                  <a:close/>
                </a:path>
              </a:pathLst>
            </a:custGeom>
            <a:solidFill>
              <a:srgbClr val="397D5A"/>
            </a:solidFill>
          </p:spPr>
        </p:sp>
      </p:grpSp>
      <p:grpSp>
        <p:nvGrpSpPr>
          <p:cNvPr id="20" name="Group 20"/>
          <p:cNvGrpSpPr/>
          <p:nvPr/>
        </p:nvGrpSpPr>
        <p:grpSpPr>
          <a:xfrm>
            <a:off x="14516869" y="4062535"/>
            <a:ext cx="219315" cy="216656"/>
            <a:chOff x="0" y="0"/>
            <a:chExt cx="237600" cy="234720"/>
          </a:xfrm>
        </p:grpSpPr>
        <p:sp>
          <p:nvSpPr>
            <p:cNvPr id="21" name="Freeform 21"/>
            <p:cNvSpPr/>
            <p:nvPr/>
          </p:nvSpPr>
          <p:spPr>
            <a:xfrm>
              <a:off x="0" y="0"/>
              <a:ext cx="237490" cy="234696"/>
            </a:xfrm>
            <a:custGeom>
              <a:avLst/>
              <a:gdLst/>
              <a:ahLst/>
              <a:cxnLst/>
              <a:rect l="l" t="t" r="r" b="b"/>
              <a:pathLst>
                <a:path w="237490" h="234696">
                  <a:moveTo>
                    <a:pt x="0" y="117348"/>
                  </a:moveTo>
                  <a:cubicBezTo>
                    <a:pt x="0" y="52578"/>
                    <a:pt x="53213" y="0"/>
                    <a:pt x="118745" y="0"/>
                  </a:cubicBezTo>
                  <a:cubicBezTo>
                    <a:pt x="184277" y="0"/>
                    <a:pt x="237490" y="52578"/>
                    <a:pt x="237490" y="117348"/>
                  </a:cubicBezTo>
                  <a:cubicBezTo>
                    <a:pt x="237490" y="182118"/>
                    <a:pt x="184277" y="234696"/>
                    <a:pt x="118745" y="234696"/>
                  </a:cubicBezTo>
                  <a:cubicBezTo>
                    <a:pt x="53213" y="234696"/>
                    <a:pt x="0" y="182118"/>
                    <a:pt x="0" y="117348"/>
                  </a:cubicBezTo>
                  <a:close/>
                </a:path>
              </a:pathLst>
            </a:custGeom>
            <a:solidFill>
              <a:srgbClr val="397D5A"/>
            </a:solidFill>
          </p:spPr>
        </p:sp>
      </p:grpSp>
      <p:grpSp>
        <p:nvGrpSpPr>
          <p:cNvPr id="22" name="Group 22"/>
          <p:cNvGrpSpPr/>
          <p:nvPr/>
        </p:nvGrpSpPr>
        <p:grpSpPr>
          <a:xfrm>
            <a:off x="9089494" y="4062535"/>
            <a:ext cx="219315" cy="216656"/>
            <a:chOff x="0" y="0"/>
            <a:chExt cx="237600" cy="234720"/>
          </a:xfrm>
        </p:grpSpPr>
        <p:sp>
          <p:nvSpPr>
            <p:cNvPr id="23" name="Freeform 23"/>
            <p:cNvSpPr/>
            <p:nvPr/>
          </p:nvSpPr>
          <p:spPr>
            <a:xfrm>
              <a:off x="0" y="0"/>
              <a:ext cx="237490" cy="234696"/>
            </a:xfrm>
            <a:custGeom>
              <a:avLst/>
              <a:gdLst/>
              <a:ahLst/>
              <a:cxnLst/>
              <a:rect l="l" t="t" r="r" b="b"/>
              <a:pathLst>
                <a:path w="237490" h="234696">
                  <a:moveTo>
                    <a:pt x="0" y="117348"/>
                  </a:moveTo>
                  <a:cubicBezTo>
                    <a:pt x="0" y="52578"/>
                    <a:pt x="53213" y="0"/>
                    <a:pt x="118745" y="0"/>
                  </a:cubicBezTo>
                  <a:cubicBezTo>
                    <a:pt x="184277" y="0"/>
                    <a:pt x="237490" y="52578"/>
                    <a:pt x="237490" y="117348"/>
                  </a:cubicBezTo>
                  <a:cubicBezTo>
                    <a:pt x="237490" y="182118"/>
                    <a:pt x="184277" y="234696"/>
                    <a:pt x="118745" y="234696"/>
                  </a:cubicBezTo>
                  <a:cubicBezTo>
                    <a:pt x="53213" y="234696"/>
                    <a:pt x="0" y="182118"/>
                    <a:pt x="0" y="117348"/>
                  </a:cubicBezTo>
                  <a:close/>
                </a:path>
              </a:pathLst>
            </a:custGeom>
            <a:solidFill>
              <a:srgbClr val="397D5A"/>
            </a:solidFill>
          </p:spPr>
        </p:sp>
      </p:grpSp>
      <p:grpSp>
        <p:nvGrpSpPr>
          <p:cNvPr id="24" name="Group 24"/>
          <p:cNvGrpSpPr/>
          <p:nvPr/>
        </p:nvGrpSpPr>
        <p:grpSpPr>
          <a:xfrm>
            <a:off x="9655291" y="3446026"/>
            <a:ext cx="4512106" cy="4512106"/>
            <a:chOff x="0" y="0"/>
            <a:chExt cx="812800" cy="812800"/>
          </a:xfrm>
        </p:grpSpPr>
        <p:sp>
          <p:nvSpPr>
            <p:cNvPr id="25" name="Freeform 2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190500" cap="sq">
              <a:solidFill>
                <a:srgbClr val="397D5A"/>
              </a:solidFill>
              <a:prstDash val="solid"/>
              <a:miter/>
            </a:ln>
          </p:spPr>
        </p:sp>
        <p:sp>
          <p:nvSpPr>
            <p:cNvPr id="26" name="TextBox 26"/>
            <p:cNvSpPr txBox="1"/>
            <p:nvPr/>
          </p:nvSpPr>
          <p:spPr>
            <a:xfrm>
              <a:off x="76200" y="38100"/>
              <a:ext cx="660400" cy="698500"/>
            </a:xfrm>
            <a:prstGeom prst="rect">
              <a:avLst/>
            </a:prstGeom>
          </p:spPr>
          <p:txBody>
            <a:bodyPr lIns="50800" tIns="50800" rIns="50800" bIns="50800" rtlCol="0" anchor="ctr"/>
            <a:lstStyle/>
            <a:p>
              <a:pPr algn="ctr">
                <a:lnSpc>
                  <a:spcPts val="2859"/>
                </a:lnSpc>
              </a:pPr>
              <a:endParaRPr/>
            </a:p>
          </p:txBody>
        </p:sp>
      </p:grpSp>
      <p:sp>
        <p:nvSpPr>
          <p:cNvPr id="27" name="TextBox 27"/>
          <p:cNvSpPr txBox="1"/>
          <p:nvPr/>
        </p:nvSpPr>
        <p:spPr>
          <a:xfrm>
            <a:off x="1453603" y="1487630"/>
            <a:ext cx="5150121" cy="1030248"/>
          </a:xfrm>
          <a:prstGeom prst="rect">
            <a:avLst/>
          </a:prstGeom>
        </p:spPr>
        <p:txBody>
          <a:bodyPr lIns="0" tIns="0" rIns="0" bIns="0" rtlCol="0" anchor="t">
            <a:spAutoFit/>
          </a:bodyPr>
          <a:lstStyle/>
          <a:p>
            <a:pPr marL="0" lvl="0" indent="0" algn="l">
              <a:lnSpc>
                <a:spcPts val="7956"/>
              </a:lnSpc>
              <a:spcBef>
                <a:spcPct val="0"/>
              </a:spcBef>
            </a:pPr>
            <a:r>
              <a:rPr lang="en-US" sz="5765" b="1">
                <a:solidFill>
                  <a:srgbClr val="231F20"/>
                </a:solidFill>
                <a:latin typeface="Poppins Bold"/>
                <a:ea typeface="Poppins Bold"/>
                <a:cs typeface="Poppins Bold"/>
                <a:sym typeface="Poppins Bold"/>
              </a:rPr>
              <a:t>Description</a:t>
            </a:r>
          </a:p>
        </p:txBody>
      </p:sp>
      <p:sp>
        <p:nvSpPr>
          <p:cNvPr id="28" name="TextBox 28"/>
          <p:cNvSpPr txBox="1"/>
          <p:nvPr/>
        </p:nvSpPr>
        <p:spPr>
          <a:xfrm>
            <a:off x="1453603" y="2606675"/>
            <a:ext cx="6800183" cy="6772367"/>
          </a:xfrm>
          <a:prstGeom prst="rect">
            <a:avLst/>
          </a:prstGeom>
        </p:spPr>
        <p:txBody>
          <a:bodyPr lIns="0" tIns="0" rIns="0" bIns="0" rtlCol="0" anchor="t">
            <a:spAutoFit/>
          </a:bodyPr>
          <a:lstStyle/>
          <a:p>
            <a:pPr marL="431801" lvl="1" indent="-215900" algn="l">
              <a:lnSpc>
                <a:spcPts val="3800"/>
              </a:lnSpc>
              <a:buFont typeface="Arial"/>
              <a:buChar char="•"/>
            </a:pPr>
            <a:r>
              <a:rPr lang="en-US" sz="2000" dirty="0" err="1">
                <a:solidFill>
                  <a:srgbClr val="1C5739"/>
                </a:solidFill>
                <a:latin typeface="Poppins" pitchFamily="2" charset="0"/>
                <a:ea typeface="Poppins Medium"/>
                <a:cs typeface="Poppins" pitchFamily="2" charset="0"/>
                <a:sym typeface="Poppins Medium"/>
              </a:rPr>
              <a:t>BioTornado</a:t>
            </a:r>
            <a:r>
              <a:rPr lang="en-US" sz="2000" dirty="0">
                <a:solidFill>
                  <a:srgbClr val="1C5739"/>
                </a:solidFill>
                <a:latin typeface="Poppins" pitchFamily="2" charset="0"/>
                <a:ea typeface="Poppins Medium"/>
                <a:cs typeface="Poppins" pitchFamily="2" charset="0"/>
                <a:sym typeface="Poppins Medium"/>
              </a:rPr>
              <a:t> revolutionizes wastewater management with its advanced technology, catering to both small homes and larger complexes for </a:t>
            </a:r>
            <a:r>
              <a:rPr lang="en-US" sz="2000" dirty="0">
                <a:solidFill>
                  <a:srgbClr val="1C5739"/>
                </a:solidFill>
                <a:latin typeface="Poppins" pitchFamily="2" charset="0"/>
                <a:ea typeface="Poppins Bold"/>
                <a:cs typeface="Poppins" pitchFamily="2" charset="0"/>
                <a:sym typeface="Poppins Bold"/>
              </a:rPr>
              <a:t>up to 50 people</a:t>
            </a:r>
            <a:r>
              <a:rPr lang="en-US" sz="2000" dirty="0">
                <a:solidFill>
                  <a:srgbClr val="1C5739"/>
                </a:solidFill>
                <a:latin typeface="Poppins" pitchFamily="2" charset="0"/>
                <a:ea typeface="Poppins Medium"/>
                <a:cs typeface="Poppins" pitchFamily="2" charset="0"/>
                <a:sym typeface="Poppins Medium"/>
              </a:rPr>
              <a:t>. </a:t>
            </a:r>
          </a:p>
          <a:p>
            <a:pPr algn="l">
              <a:lnSpc>
                <a:spcPts val="3800"/>
              </a:lnSpc>
            </a:pPr>
            <a:endParaRPr lang="en-US" sz="2000" dirty="0">
              <a:solidFill>
                <a:srgbClr val="1C5739"/>
              </a:solidFill>
              <a:latin typeface="Poppins" pitchFamily="2" charset="0"/>
              <a:ea typeface="Poppins Medium"/>
              <a:cs typeface="Poppins" pitchFamily="2" charset="0"/>
              <a:sym typeface="Poppins Medium"/>
            </a:endParaRPr>
          </a:p>
          <a:p>
            <a:pPr marL="431801" lvl="1" indent="-215900" algn="l">
              <a:lnSpc>
                <a:spcPts val="3800"/>
              </a:lnSpc>
              <a:buFont typeface="Arial"/>
              <a:buChar char="•"/>
            </a:pPr>
            <a:r>
              <a:rPr lang="en-US" sz="2000" dirty="0">
                <a:solidFill>
                  <a:srgbClr val="1C5739"/>
                </a:solidFill>
                <a:latin typeface="Poppins" pitchFamily="2" charset="0"/>
                <a:ea typeface="Poppins Medium"/>
                <a:cs typeface="Poppins" pitchFamily="2" charset="0"/>
                <a:sym typeface="Poppins Medium"/>
              </a:rPr>
              <a:t>Unique in Europe, it features </a:t>
            </a:r>
            <a:r>
              <a:rPr lang="en-US" sz="2000" dirty="0">
                <a:solidFill>
                  <a:srgbClr val="1C5739"/>
                </a:solidFill>
                <a:latin typeface="Poppins" pitchFamily="2" charset="0"/>
                <a:ea typeface="Poppins Ultra-Bold"/>
                <a:cs typeface="Poppins" pitchFamily="2" charset="0"/>
                <a:sym typeface="Poppins Ultra-Bold"/>
              </a:rPr>
              <a:t>8</a:t>
            </a:r>
            <a:r>
              <a:rPr lang="en-US" sz="2000" dirty="0">
                <a:solidFill>
                  <a:srgbClr val="1C5739"/>
                </a:solidFill>
                <a:latin typeface="Poppins" pitchFamily="2" charset="0"/>
                <a:ea typeface="Poppins Medium"/>
                <a:cs typeface="Poppins" pitchFamily="2" charset="0"/>
                <a:sym typeface="Poppins Medium"/>
              </a:rPr>
              <a:t> specialized cleaning chambers, ensuring efficient and cost-effective treatment. </a:t>
            </a:r>
          </a:p>
          <a:p>
            <a:pPr algn="l">
              <a:lnSpc>
                <a:spcPts val="3800"/>
              </a:lnSpc>
            </a:pPr>
            <a:endParaRPr lang="en-US" sz="2000" dirty="0">
              <a:solidFill>
                <a:srgbClr val="1C5739"/>
              </a:solidFill>
              <a:latin typeface="Poppins" pitchFamily="2" charset="0"/>
              <a:ea typeface="Poppins Medium"/>
              <a:cs typeface="Poppins" pitchFamily="2" charset="0"/>
              <a:sym typeface="Poppins Medium"/>
            </a:endParaRPr>
          </a:p>
          <a:p>
            <a:pPr marL="431801" lvl="1" indent="-215900" algn="l">
              <a:lnSpc>
                <a:spcPts val="3800"/>
              </a:lnSpc>
              <a:buFont typeface="Arial"/>
              <a:buChar char="•"/>
            </a:pPr>
            <a:r>
              <a:rPr lang="en-US" sz="2000" dirty="0">
                <a:solidFill>
                  <a:srgbClr val="1C5739"/>
                </a:solidFill>
                <a:latin typeface="Poppins" pitchFamily="2" charset="0"/>
                <a:ea typeface="Poppins Medium"/>
                <a:cs typeface="Poppins" pitchFamily="2" charset="0"/>
                <a:sym typeface="Poppins Medium"/>
              </a:rPr>
              <a:t>With an easy-to-install design, compliance with Scandinavian regulations, and a </a:t>
            </a:r>
            <a:r>
              <a:rPr lang="en-US" sz="2000" dirty="0">
                <a:solidFill>
                  <a:srgbClr val="1C5739"/>
                </a:solidFill>
                <a:latin typeface="Poppins" pitchFamily="2" charset="0"/>
                <a:ea typeface="Poppins Ultra-Bold"/>
                <a:cs typeface="Poppins" pitchFamily="2" charset="0"/>
                <a:sym typeface="Poppins Ultra-Bold"/>
              </a:rPr>
              <a:t>98%</a:t>
            </a:r>
            <a:r>
              <a:rPr lang="en-US" sz="2000" dirty="0">
                <a:solidFill>
                  <a:srgbClr val="1C5739"/>
                </a:solidFill>
                <a:latin typeface="Poppins" pitchFamily="2" charset="0"/>
                <a:ea typeface="Poppins Medium"/>
                <a:cs typeface="Poppins" pitchFamily="2" charset="0"/>
                <a:sym typeface="Poppins Medium"/>
              </a:rPr>
              <a:t> operational efficiency, </a:t>
            </a:r>
            <a:r>
              <a:rPr lang="en-US" sz="2000" dirty="0" err="1">
                <a:solidFill>
                  <a:srgbClr val="1C5739"/>
                </a:solidFill>
                <a:latin typeface="Poppins" pitchFamily="2" charset="0"/>
                <a:ea typeface="Poppins Medium"/>
                <a:cs typeface="Poppins" pitchFamily="2" charset="0"/>
                <a:sym typeface="Poppins Medium"/>
              </a:rPr>
              <a:t>BioTornado</a:t>
            </a:r>
            <a:r>
              <a:rPr lang="en-US" sz="2000" dirty="0">
                <a:solidFill>
                  <a:srgbClr val="1C5739"/>
                </a:solidFill>
                <a:latin typeface="Poppins" pitchFamily="2" charset="0"/>
                <a:ea typeface="Poppins Medium"/>
                <a:cs typeface="Poppins" pitchFamily="2" charset="0"/>
                <a:sym typeface="Poppins Medium"/>
              </a:rPr>
              <a:t> stands out for its performance, reliability, and environmental friendliness.</a:t>
            </a:r>
          </a:p>
        </p:txBody>
      </p:sp>
      <p:sp>
        <p:nvSpPr>
          <p:cNvPr id="29" name="Freeform 29"/>
          <p:cNvSpPr/>
          <p:nvPr/>
        </p:nvSpPr>
        <p:spPr>
          <a:xfrm>
            <a:off x="16322124" y="7754894"/>
            <a:ext cx="4118443" cy="3654183"/>
          </a:xfrm>
          <a:custGeom>
            <a:avLst/>
            <a:gdLst/>
            <a:ahLst/>
            <a:cxnLst/>
            <a:rect l="l" t="t" r="r" b="b"/>
            <a:pathLst>
              <a:path w="4118443" h="3654183">
                <a:moveTo>
                  <a:pt x="0" y="0"/>
                </a:moveTo>
                <a:lnTo>
                  <a:pt x="4118443" y="0"/>
                </a:lnTo>
                <a:lnTo>
                  <a:pt x="4118443" y="3654183"/>
                </a:lnTo>
                <a:lnTo>
                  <a:pt x="0" y="3654183"/>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0" name="Freeform 30"/>
          <p:cNvSpPr/>
          <p:nvPr/>
        </p:nvSpPr>
        <p:spPr>
          <a:xfrm flipH="1" flipV="1">
            <a:off x="-2059222" y="-798391"/>
            <a:ext cx="4118443" cy="3654183"/>
          </a:xfrm>
          <a:custGeom>
            <a:avLst/>
            <a:gdLst/>
            <a:ahLst/>
            <a:cxnLst/>
            <a:rect l="l" t="t" r="r" b="b"/>
            <a:pathLst>
              <a:path w="4118443" h="3654183">
                <a:moveTo>
                  <a:pt x="4118444" y="3654182"/>
                </a:moveTo>
                <a:lnTo>
                  <a:pt x="0" y="3654182"/>
                </a:lnTo>
                <a:lnTo>
                  <a:pt x="0" y="0"/>
                </a:lnTo>
                <a:lnTo>
                  <a:pt x="4118444" y="0"/>
                </a:lnTo>
                <a:lnTo>
                  <a:pt x="4118444" y="3654182"/>
                </a:lnTo>
                <a:close/>
              </a:path>
            </a:pathLst>
          </a:custGeom>
          <a:blipFill>
            <a:blip r:embed="rId2">
              <a:extLst>
                <a:ext uri="{96DAC541-7B7A-43D3-8B79-37D633B846F1}">
                  <asvg:svgBlip xmlns="" xmlns:asvg="http://schemas.microsoft.com/office/drawing/2016/SVG/main" r:embed="rId3"/>
                </a:ext>
              </a:extLst>
            </a:blip>
            <a:stretch>
              <a:fillRect/>
            </a:stretch>
          </a:blipFill>
        </p:spPr>
      </p:sp>
      <p:grpSp>
        <p:nvGrpSpPr>
          <p:cNvPr id="31" name="Group 31"/>
          <p:cNvGrpSpPr/>
          <p:nvPr/>
        </p:nvGrpSpPr>
        <p:grpSpPr>
          <a:xfrm>
            <a:off x="9308809" y="2902729"/>
            <a:ext cx="5246370" cy="5246370"/>
            <a:chOff x="0" y="0"/>
            <a:chExt cx="812800" cy="812800"/>
          </a:xfrm>
        </p:grpSpPr>
        <p:sp>
          <p:nvSpPr>
            <p:cNvPr id="32" name="Freeform 3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4"/>
              <a:stretch>
                <a:fillRect l="-16666" r="-16666"/>
              </a:stretch>
            </a:blipFill>
          </p:spPr>
        </p:sp>
      </p:grpSp>
      <p:grpSp>
        <p:nvGrpSpPr>
          <p:cNvPr id="33" name="Group 33"/>
          <p:cNvGrpSpPr/>
          <p:nvPr/>
        </p:nvGrpSpPr>
        <p:grpSpPr>
          <a:xfrm>
            <a:off x="14852093" y="1649147"/>
            <a:ext cx="2507165" cy="2507165"/>
            <a:chOff x="0" y="0"/>
            <a:chExt cx="812800" cy="812800"/>
          </a:xfrm>
        </p:grpSpPr>
        <p:sp>
          <p:nvSpPr>
            <p:cNvPr id="34" name="Freeform 3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5"/>
              <a:stretch>
                <a:fillRect t="-38888" b="-38888"/>
              </a:stretch>
            </a:blipFill>
          </p:spPr>
        </p:sp>
      </p:grpSp>
      <p:grpSp>
        <p:nvGrpSpPr>
          <p:cNvPr id="35" name="Group 35"/>
          <p:cNvGrpSpPr/>
          <p:nvPr/>
        </p:nvGrpSpPr>
        <p:grpSpPr>
          <a:xfrm>
            <a:off x="15053208" y="6975433"/>
            <a:ext cx="2347332" cy="2347332"/>
            <a:chOff x="0" y="0"/>
            <a:chExt cx="812800" cy="812800"/>
          </a:xfrm>
        </p:grpSpPr>
        <p:sp>
          <p:nvSpPr>
            <p:cNvPr id="36" name="Freeform 3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6" cstate="print"/>
              <a:stretch>
                <a:fillRect t="-33333"/>
              </a:stretch>
            </a:blipFill>
          </p:spPr>
        </p:sp>
      </p:gr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0800000">
            <a:off x="-305814" y="-323115"/>
            <a:ext cx="8744064" cy="2511931"/>
          </a:xfrm>
          <a:custGeom>
            <a:avLst/>
            <a:gdLst/>
            <a:ahLst/>
            <a:cxnLst/>
            <a:rect l="l" t="t" r="r" b="b"/>
            <a:pathLst>
              <a:path w="8744064" h="2511931">
                <a:moveTo>
                  <a:pt x="0" y="0"/>
                </a:moveTo>
                <a:lnTo>
                  <a:pt x="8744064" y="0"/>
                </a:lnTo>
                <a:lnTo>
                  <a:pt x="8744064" y="2511931"/>
                </a:lnTo>
                <a:lnTo>
                  <a:pt x="0" y="2511931"/>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TextBox 3"/>
          <p:cNvSpPr txBox="1"/>
          <p:nvPr/>
        </p:nvSpPr>
        <p:spPr>
          <a:xfrm>
            <a:off x="1332477" y="1615182"/>
            <a:ext cx="5621347" cy="622749"/>
          </a:xfrm>
          <a:prstGeom prst="rect">
            <a:avLst/>
          </a:prstGeom>
        </p:spPr>
        <p:txBody>
          <a:bodyPr lIns="0" tIns="0" rIns="0" bIns="0" rtlCol="0" anchor="t">
            <a:spAutoFit/>
          </a:bodyPr>
          <a:lstStyle/>
          <a:p>
            <a:pPr marL="0" lvl="0" indent="0" algn="l">
              <a:lnSpc>
                <a:spcPts val="4377"/>
              </a:lnSpc>
              <a:spcBef>
                <a:spcPct val="0"/>
              </a:spcBef>
            </a:pPr>
            <a:r>
              <a:rPr lang="en-US" sz="4421" b="1">
                <a:solidFill>
                  <a:srgbClr val="040506"/>
                </a:solidFill>
                <a:latin typeface="Poppins Semi-Bold"/>
                <a:ea typeface="Poppins Semi-Bold"/>
                <a:cs typeface="Poppins Semi-Bold"/>
                <a:sym typeface="Poppins Semi-Bold"/>
              </a:rPr>
              <a:t>Installation options</a:t>
            </a:r>
          </a:p>
        </p:txBody>
      </p:sp>
      <p:sp>
        <p:nvSpPr>
          <p:cNvPr id="4" name="Freeform 4"/>
          <p:cNvSpPr/>
          <p:nvPr/>
        </p:nvSpPr>
        <p:spPr>
          <a:xfrm>
            <a:off x="-2265344" y="8446586"/>
            <a:ext cx="4340188" cy="4340188"/>
          </a:xfrm>
          <a:custGeom>
            <a:avLst/>
            <a:gdLst/>
            <a:ahLst/>
            <a:cxnLst/>
            <a:rect l="l" t="t" r="r" b="b"/>
            <a:pathLst>
              <a:path w="4340188" h="4340188">
                <a:moveTo>
                  <a:pt x="0" y="0"/>
                </a:moveTo>
                <a:lnTo>
                  <a:pt x="4340188" y="0"/>
                </a:lnTo>
                <a:lnTo>
                  <a:pt x="4340188" y="4340188"/>
                </a:lnTo>
                <a:lnTo>
                  <a:pt x="0" y="4340188"/>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5" name="Freeform 5"/>
          <p:cNvSpPr/>
          <p:nvPr/>
        </p:nvSpPr>
        <p:spPr>
          <a:xfrm>
            <a:off x="16983922" y="-3407337"/>
            <a:ext cx="4340188" cy="4340188"/>
          </a:xfrm>
          <a:custGeom>
            <a:avLst/>
            <a:gdLst/>
            <a:ahLst/>
            <a:cxnLst/>
            <a:rect l="l" t="t" r="r" b="b"/>
            <a:pathLst>
              <a:path w="4340188" h="4340188">
                <a:moveTo>
                  <a:pt x="0" y="0"/>
                </a:moveTo>
                <a:lnTo>
                  <a:pt x="4340188" y="0"/>
                </a:lnTo>
                <a:lnTo>
                  <a:pt x="4340188" y="4340188"/>
                </a:lnTo>
                <a:lnTo>
                  <a:pt x="0" y="4340188"/>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grpSp>
        <p:nvGrpSpPr>
          <p:cNvPr id="6" name="Group 6"/>
          <p:cNvGrpSpPr/>
          <p:nvPr/>
        </p:nvGrpSpPr>
        <p:grpSpPr>
          <a:xfrm>
            <a:off x="10722688" y="5959631"/>
            <a:ext cx="6644710" cy="4031479"/>
            <a:chOff x="0" y="0"/>
            <a:chExt cx="774139" cy="469686"/>
          </a:xfrm>
        </p:grpSpPr>
        <p:sp>
          <p:nvSpPr>
            <p:cNvPr id="7" name="Freeform 7"/>
            <p:cNvSpPr/>
            <p:nvPr/>
          </p:nvSpPr>
          <p:spPr>
            <a:xfrm>
              <a:off x="0" y="0"/>
              <a:ext cx="774139" cy="469686"/>
            </a:xfrm>
            <a:custGeom>
              <a:avLst/>
              <a:gdLst/>
              <a:ahLst/>
              <a:cxnLst/>
              <a:rect l="l" t="t" r="r" b="b"/>
              <a:pathLst>
                <a:path w="774139" h="469686">
                  <a:moveTo>
                    <a:pt x="25633" y="0"/>
                  </a:moveTo>
                  <a:lnTo>
                    <a:pt x="748506" y="0"/>
                  </a:lnTo>
                  <a:cubicBezTo>
                    <a:pt x="755305" y="0"/>
                    <a:pt x="761824" y="2701"/>
                    <a:pt x="766632" y="7508"/>
                  </a:cubicBezTo>
                  <a:cubicBezTo>
                    <a:pt x="771439" y="12315"/>
                    <a:pt x="774139" y="18835"/>
                    <a:pt x="774139" y="25633"/>
                  </a:cubicBezTo>
                  <a:lnTo>
                    <a:pt x="774139" y="444053"/>
                  </a:lnTo>
                  <a:cubicBezTo>
                    <a:pt x="774139" y="458210"/>
                    <a:pt x="762663" y="469686"/>
                    <a:pt x="748506" y="469686"/>
                  </a:cubicBezTo>
                  <a:lnTo>
                    <a:pt x="25633" y="469686"/>
                  </a:lnTo>
                  <a:cubicBezTo>
                    <a:pt x="18835" y="469686"/>
                    <a:pt x="12315" y="466985"/>
                    <a:pt x="7508" y="462178"/>
                  </a:cubicBezTo>
                  <a:cubicBezTo>
                    <a:pt x="2701" y="457371"/>
                    <a:pt x="0" y="450851"/>
                    <a:pt x="0" y="444053"/>
                  </a:cubicBezTo>
                  <a:lnTo>
                    <a:pt x="0" y="25633"/>
                  </a:lnTo>
                  <a:cubicBezTo>
                    <a:pt x="0" y="18835"/>
                    <a:pt x="2701" y="12315"/>
                    <a:pt x="7508" y="7508"/>
                  </a:cubicBezTo>
                  <a:cubicBezTo>
                    <a:pt x="12315" y="2701"/>
                    <a:pt x="18835" y="0"/>
                    <a:pt x="25633" y="0"/>
                  </a:cubicBezTo>
                  <a:close/>
                </a:path>
              </a:pathLst>
            </a:custGeom>
            <a:solidFill>
              <a:srgbClr val="009245"/>
            </a:solidFill>
          </p:spPr>
        </p:sp>
        <p:sp>
          <p:nvSpPr>
            <p:cNvPr id="8" name="TextBox 8"/>
            <p:cNvSpPr txBox="1"/>
            <p:nvPr/>
          </p:nvSpPr>
          <p:spPr>
            <a:xfrm>
              <a:off x="0" y="-38100"/>
              <a:ext cx="774139" cy="507786"/>
            </a:xfrm>
            <a:prstGeom prst="rect">
              <a:avLst/>
            </a:prstGeom>
          </p:spPr>
          <p:txBody>
            <a:bodyPr lIns="50800" tIns="50800" rIns="50800" bIns="50800" rtlCol="0" anchor="ctr"/>
            <a:lstStyle/>
            <a:p>
              <a:pPr algn="ctr">
                <a:lnSpc>
                  <a:spcPts val="2340"/>
                </a:lnSpc>
              </a:pPr>
              <a:endParaRPr/>
            </a:p>
          </p:txBody>
        </p:sp>
      </p:grpSp>
      <p:grpSp>
        <p:nvGrpSpPr>
          <p:cNvPr id="9" name="Group 9"/>
          <p:cNvGrpSpPr/>
          <p:nvPr/>
        </p:nvGrpSpPr>
        <p:grpSpPr>
          <a:xfrm>
            <a:off x="9641217" y="5381912"/>
            <a:ext cx="7450903" cy="4313504"/>
            <a:chOff x="0" y="0"/>
            <a:chExt cx="9608563" cy="5562624"/>
          </a:xfrm>
        </p:grpSpPr>
        <p:sp>
          <p:nvSpPr>
            <p:cNvPr id="10" name="Freeform 10"/>
            <p:cNvSpPr/>
            <p:nvPr/>
          </p:nvSpPr>
          <p:spPr>
            <a:xfrm>
              <a:off x="0" y="0"/>
              <a:ext cx="9609833" cy="5562624"/>
            </a:xfrm>
            <a:custGeom>
              <a:avLst/>
              <a:gdLst/>
              <a:ahLst/>
              <a:cxnLst/>
              <a:rect l="l" t="t" r="r" b="b"/>
              <a:pathLst>
                <a:path w="9609833" h="5562624">
                  <a:moveTo>
                    <a:pt x="9057031" y="0"/>
                  </a:moveTo>
                  <a:lnTo>
                    <a:pt x="551531" y="0"/>
                  </a:lnTo>
                  <a:cubicBezTo>
                    <a:pt x="245979" y="0"/>
                    <a:pt x="0" y="142403"/>
                    <a:pt x="0" y="319295"/>
                  </a:cubicBezTo>
                  <a:lnTo>
                    <a:pt x="0" y="5244443"/>
                  </a:lnTo>
                  <a:cubicBezTo>
                    <a:pt x="0" y="5420221"/>
                    <a:pt x="245979" y="5562624"/>
                    <a:pt x="551531" y="5562624"/>
                  </a:cubicBezTo>
                  <a:lnTo>
                    <a:pt x="9058953" y="5562624"/>
                  </a:lnTo>
                  <a:cubicBezTo>
                    <a:pt x="9362584" y="5562624"/>
                    <a:pt x="9609833" y="5420221"/>
                    <a:pt x="9609833" y="5243330"/>
                  </a:cubicBezTo>
                  <a:lnTo>
                    <a:pt x="9609833" y="319295"/>
                  </a:lnTo>
                  <a:cubicBezTo>
                    <a:pt x="9608562" y="142403"/>
                    <a:pt x="9362584" y="0"/>
                    <a:pt x="9057031" y="0"/>
                  </a:cubicBezTo>
                  <a:close/>
                </a:path>
              </a:pathLst>
            </a:custGeom>
            <a:blipFill>
              <a:blip r:embed="rId6"/>
              <a:stretch>
                <a:fillRect t="-54485" b="-18271"/>
              </a:stretch>
            </a:blipFill>
          </p:spPr>
        </p:sp>
      </p:grpSp>
      <p:grpSp>
        <p:nvGrpSpPr>
          <p:cNvPr id="11" name="Group 11"/>
          <p:cNvGrpSpPr/>
          <p:nvPr/>
        </p:nvGrpSpPr>
        <p:grpSpPr>
          <a:xfrm>
            <a:off x="9641217" y="816799"/>
            <a:ext cx="7450903" cy="4313504"/>
            <a:chOff x="0" y="0"/>
            <a:chExt cx="9608563" cy="5562624"/>
          </a:xfrm>
        </p:grpSpPr>
        <p:sp>
          <p:nvSpPr>
            <p:cNvPr id="12" name="Freeform 12"/>
            <p:cNvSpPr/>
            <p:nvPr/>
          </p:nvSpPr>
          <p:spPr>
            <a:xfrm>
              <a:off x="0" y="0"/>
              <a:ext cx="9609833" cy="5562624"/>
            </a:xfrm>
            <a:custGeom>
              <a:avLst/>
              <a:gdLst/>
              <a:ahLst/>
              <a:cxnLst/>
              <a:rect l="l" t="t" r="r" b="b"/>
              <a:pathLst>
                <a:path w="9609833" h="5562624">
                  <a:moveTo>
                    <a:pt x="9057031" y="0"/>
                  </a:moveTo>
                  <a:lnTo>
                    <a:pt x="551531" y="0"/>
                  </a:lnTo>
                  <a:cubicBezTo>
                    <a:pt x="245979" y="0"/>
                    <a:pt x="0" y="142403"/>
                    <a:pt x="0" y="319295"/>
                  </a:cubicBezTo>
                  <a:lnTo>
                    <a:pt x="0" y="5244443"/>
                  </a:lnTo>
                  <a:cubicBezTo>
                    <a:pt x="0" y="5420221"/>
                    <a:pt x="245979" y="5562624"/>
                    <a:pt x="551531" y="5562624"/>
                  </a:cubicBezTo>
                  <a:lnTo>
                    <a:pt x="9058953" y="5562624"/>
                  </a:lnTo>
                  <a:cubicBezTo>
                    <a:pt x="9362584" y="5562624"/>
                    <a:pt x="9609833" y="5420221"/>
                    <a:pt x="9609833" y="5243330"/>
                  </a:cubicBezTo>
                  <a:lnTo>
                    <a:pt x="9609833" y="319295"/>
                  </a:lnTo>
                  <a:cubicBezTo>
                    <a:pt x="9608562" y="142403"/>
                    <a:pt x="9362584" y="0"/>
                    <a:pt x="9057031" y="0"/>
                  </a:cubicBezTo>
                  <a:close/>
                </a:path>
              </a:pathLst>
            </a:custGeom>
            <a:blipFill>
              <a:blip r:embed="rId7"/>
              <a:stretch>
                <a:fillRect t="-36378" b="-36378"/>
              </a:stretch>
            </a:blipFill>
          </p:spPr>
        </p:sp>
      </p:grpSp>
      <p:sp>
        <p:nvSpPr>
          <p:cNvPr id="13" name="TextBox 13"/>
          <p:cNvSpPr txBox="1"/>
          <p:nvPr/>
        </p:nvSpPr>
        <p:spPr>
          <a:xfrm>
            <a:off x="1974782" y="2868776"/>
            <a:ext cx="6318881" cy="3430939"/>
          </a:xfrm>
          <a:prstGeom prst="rect">
            <a:avLst/>
          </a:prstGeom>
        </p:spPr>
        <p:txBody>
          <a:bodyPr lIns="0" tIns="0" rIns="0" bIns="0" rtlCol="0" anchor="t">
            <a:spAutoFit/>
          </a:bodyPr>
          <a:lstStyle/>
          <a:p>
            <a:pPr algn="just">
              <a:lnSpc>
                <a:spcPts val="2952"/>
              </a:lnSpc>
            </a:pPr>
            <a:r>
              <a:rPr lang="en-US" sz="1800" dirty="0">
                <a:solidFill>
                  <a:srgbClr val="1C5739"/>
                </a:solidFill>
                <a:latin typeface="Poppins" pitchFamily="2" charset="0"/>
                <a:ea typeface="Poppins Medium"/>
                <a:cs typeface="Poppins" pitchFamily="2" charset="0"/>
                <a:sym typeface="Poppins Medium"/>
              </a:rPr>
              <a:t>If effluent leaves a building at a depth greater than 1.15 meters or if digging deeper is impossible due to high groundwater, an effluent pumping station is needed to lift the wastewater to the biological wastewater treatment plant. After treatment, the water flows into infiltration well. The effluent pumping station typically consists of a 0.7-meter wide, 2.2-meter tall plastic tank with an internal pump and a plastic cover.</a:t>
            </a:r>
          </a:p>
          <a:p>
            <a:pPr marL="0" lvl="0" indent="0" algn="just">
              <a:lnSpc>
                <a:spcPts val="2952"/>
              </a:lnSpc>
            </a:pPr>
            <a:endParaRPr lang="en-US" sz="1800" dirty="0">
              <a:solidFill>
                <a:srgbClr val="1C5739"/>
              </a:solidFill>
              <a:latin typeface="Poppins" pitchFamily="2" charset="0"/>
              <a:ea typeface="Poppins Medium"/>
              <a:cs typeface="Poppins" pitchFamily="2" charset="0"/>
              <a:sym typeface="Poppins Medium"/>
            </a:endParaRPr>
          </a:p>
        </p:txBody>
      </p:sp>
      <p:sp>
        <p:nvSpPr>
          <p:cNvPr id="14" name="TextBox 14"/>
          <p:cNvSpPr txBox="1"/>
          <p:nvPr/>
        </p:nvSpPr>
        <p:spPr>
          <a:xfrm>
            <a:off x="1237227" y="2857680"/>
            <a:ext cx="608404" cy="540605"/>
          </a:xfrm>
          <a:prstGeom prst="rect">
            <a:avLst/>
          </a:prstGeom>
        </p:spPr>
        <p:txBody>
          <a:bodyPr lIns="0" tIns="0" rIns="0" bIns="0" rtlCol="0" anchor="t">
            <a:spAutoFit/>
          </a:bodyPr>
          <a:lstStyle/>
          <a:p>
            <a:pPr marL="0" lvl="0" indent="0" algn="l">
              <a:lnSpc>
                <a:spcPts val="4165"/>
              </a:lnSpc>
              <a:spcBef>
                <a:spcPct val="0"/>
              </a:spcBef>
            </a:pPr>
            <a:r>
              <a:rPr lang="en-US" sz="3018" b="1">
                <a:solidFill>
                  <a:srgbClr val="397D5A"/>
                </a:solidFill>
                <a:latin typeface="Poppins Bold"/>
                <a:ea typeface="Poppins Bold"/>
                <a:cs typeface="Poppins Bold"/>
                <a:sym typeface="Poppins Bold"/>
              </a:rPr>
              <a:t>03</a:t>
            </a:r>
          </a:p>
        </p:txBody>
      </p:sp>
      <p:sp>
        <p:nvSpPr>
          <p:cNvPr id="15" name="TextBox 15"/>
          <p:cNvSpPr txBox="1"/>
          <p:nvPr/>
        </p:nvSpPr>
        <p:spPr>
          <a:xfrm>
            <a:off x="1974782" y="6836223"/>
            <a:ext cx="6318881" cy="1892056"/>
          </a:xfrm>
          <a:prstGeom prst="rect">
            <a:avLst/>
          </a:prstGeom>
        </p:spPr>
        <p:txBody>
          <a:bodyPr lIns="0" tIns="0" rIns="0" bIns="0" rtlCol="0" anchor="t">
            <a:spAutoFit/>
          </a:bodyPr>
          <a:lstStyle/>
          <a:p>
            <a:pPr marL="0" lvl="0" indent="0" algn="just">
              <a:lnSpc>
                <a:spcPts val="2952"/>
              </a:lnSpc>
            </a:pPr>
            <a:r>
              <a:rPr lang="en-US" sz="1800" dirty="0">
                <a:solidFill>
                  <a:srgbClr val="1C5739"/>
                </a:solidFill>
                <a:latin typeface="Poppins" pitchFamily="2" charset="0"/>
                <a:ea typeface="Poppins Medium"/>
                <a:cs typeface="Poppins" pitchFamily="2" charset="0"/>
                <a:sym typeface="Poppins Medium"/>
              </a:rPr>
              <a:t>The purified water is directed to a discharge pumping station, which enables the water to be discharged onto meadows, into ditches, or under bushes. This station usually has a plastic tank, about 0.7 meters wide and 2.0 meters high, with a pump inside and a plastic cover.</a:t>
            </a:r>
          </a:p>
        </p:txBody>
      </p:sp>
      <p:sp>
        <p:nvSpPr>
          <p:cNvPr id="16" name="TextBox 16"/>
          <p:cNvSpPr txBox="1"/>
          <p:nvPr/>
        </p:nvSpPr>
        <p:spPr>
          <a:xfrm>
            <a:off x="1227702" y="6818791"/>
            <a:ext cx="608404" cy="540605"/>
          </a:xfrm>
          <a:prstGeom prst="rect">
            <a:avLst/>
          </a:prstGeom>
        </p:spPr>
        <p:txBody>
          <a:bodyPr lIns="0" tIns="0" rIns="0" bIns="0" rtlCol="0" anchor="t">
            <a:spAutoFit/>
          </a:bodyPr>
          <a:lstStyle/>
          <a:p>
            <a:pPr marL="0" lvl="0" indent="0" algn="l">
              <a:lnSpc>
                <a:spcPts val="4165"/>
              </a:lnSpc>
              <a:spcBef>
                <a:spcPct val="0"/>
              </a:spcBef>
            </a:pPr>
            <a:r>
              <a:rPr lang="en-US" sz="3018" b="1">
                <a:solidFill>
                  <a:srgbClr val="397D5A"/>
                </a:solidFill>
                <a:latin typeface="Poppins Bold"/>
                <a:ea typeface="Poppins Bold"/>
                <a:cs typeface="Poppins Bold"/>
                <a:sym typeface="Poppins Bold"/>
              </a:rPr>
              <a:t>04</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332477" y="1615182"/>
            <a:ext cx="5621347" cy="622749"/>
          </a:xfrm>
          <a:prstGeom prst="rect">
            <a:avLst/>
          </a:prstGeom>
        </p:spPr>
        <p:txBody>
          <a:bodyPr lIns="0" tIns="0" rIns="0" bIns="0" rtlCol="0" anchor="t">
            <a:spAutoFit/>
          </a:bodyPr>
          <a:lstStyle/>
          <a:p>
            <a:pPr marL="0" lvl="0" indent="0" algn="l">
              <a:lnSpc>
                <a:spcPts val="4377"/>
              </a:lnSpc>
              <a:spcBef>
                <a:spcPct val="0"/>
              </a:spcBef>
            </a:pPr>
            <a:r>
              <a:rPr lang="en-US" sz="4421" b="1">
                <a:solidFill>
                  <a:srgbClr val="040506"/>
                </a:solidFill>
                <a:latin typeface="Poppins Semi-Bold"/>
                <a:ea typeface="Poppins Semi-Bold"/>
                <a:cs typeface="Poppins Semi-Bold"/>
                <a:sym typeface="Poppins Semi-Bold"/>
              </a:rPr>
              <a:t>Installation options</a:t>
            </a:r>
          </a:p>
        </p:txBody>
      </p:sp>
      <p:sp>
        <p:nvSpPr>
          <p:cNvPr id="3" name="Freeform 3"/>
          <p:cNvSpPr/>
          <p:nvPr/>
        </p:nvSpPr>
        <p:spPr>
          <a:xfrm rot="-10800000">
            <a:off x="-305814" y="-323115"/>
            <a:ext cx="8744064" cy="2511931"/>
          </a:xfrm>
          <a:custGeom>
            <a:avLst/>
            <a:gdLst/>
            <a:ahLst/>
            <a:cxnLst/>
            <a:rect l="l" t="t" r="r" b="b"/>
            <a:pathLst>
              <a:path w="8744064" h="2511931">
                <a:moveTo>
                  <a:pt x="0" y="0"/>
                </a:moveTo>
                <a:lnTo>
                  <a:pt x="8744064" y="0"/>
                </a:lnTo>
                <a:lnTo>
                  <a:pt x="8744064" y="2511931"/>
                </a:lnTo>
                <a:lnTo>
                  <a:pt x="0" y="2511931"/>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4" name="Freeform 4"/>
          <p:cNvSpPr/>
          <p:nvPr/>
        </p:nvSpPr>
        <p:spPr>
          <a:xfrm>
            <a:off x="-2170094" y="8256086"/>
            <a:ext cx="4340188" cy="4340188"/>
          </a:xfrm>
          <a:custGeom>
            <a:avLst/>
            <a:gdLst/>
            <a:ahLst/>
            <a:cxnLst/>
            <a:rect l="l" t="t" r="r" b="b"/>
            <a:pathLst>
              <a:path w="4340188" h="4340188">
                <a:moveTo>
                  <a:pt x="0" y="0"/>
                </a:moveTo>
                <a:lnTo>
                  <a:pt x="4340188" y="0"/>
                </a:lnTo>
                <a:lnTo>
                  <a:pt x="4340188" y="4340188"/>
                </a:lnTo>
                <a:lnTo>
                  <a:pt x="0" y="4340188"/>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grpSp>
        <p:nvGrpSpPr>
          <p:cNvPr id="5" name="Group 5"/>
          <p:cNvGrpSpPr/>
          <p:nvPr/>
        </p:nvGrpSpPr>
        <p:grpSpPr>
          <a:xfrm>
            <a:off x="10532188" y="5578631"/>
            <a:ext cx="6644710" cy="4031479"/>
            <a:chOff x="0" y="0"/>
            <a:chExt cx="774139" cy="469686"/>
          </a:xfrm>
        </p:grpSpPr>
        <p:sp>
          <p:nvSpPr>
            <p:cNvPr id="6" name="Freeform 6"/>
            <p:cNvSpPr/>
            <p:nvPr/>
          </p:nvSpPr>
          <p:spPr>
            <a:xfrm>
              <a:off x="0" y="0"/>
              <a:ext cx="774139" cy="469686"/>
            </a:xfrm>
            <a:custGeom>
              <a:avLst/>
              <a:gdLst/>
              <a:ahLst/>
              <a:cxnLst/>
              <a:rect l="l" t="t" r="r" b="b"/>
              <a:pathLst>
                <a:path w="774139" h="469686">
                  <a:moveTo>
                    <a:pt x="25633" y="0"/>
                  </a:moveTo>
                  <a:lnTo>
                    <a:pt x="748506" y="0"/>
                  </a:lnTo>
                  <a:cubicBezTo>
                    <a:pt x="755305" y="0"/>
                    <a:pt x="761824" y="2701"/>
                    <a:pt x="766632" y="7508"/>
                  </a:cubicBezTo>
                  <a:cubicBezTo>
                    <a:pt x="771439" y="12315"/>
                    <a:pt x="774139" y="18835"/>
                    <a:pt x="774139" y="25633"/>
                  </a:cubicBezTo>
                  <a:lnTo>
                    <a:pt x="774139" y="444053"/>
                  </a:lnTo>
                  <a:cubicBezTo>
                    <a:pt x="774139" y="458210"/>
                    <a:pt x="762663" y="469686"/>
                    <a:pt x="748506" y="469686"/>
                  </a:cubicBezTo>
                  <a:lnTo>
                    <a:pt x="25633" y="469686"/>
                  </a:lnTo>
                  <a:cubicBezTo>
                    <a:pt x="18835" y="469686"/>
                    <a:pt x="12315" y="466985"/>
                    <a:pt x="7508" y="462178"/>
                  </a:cubicBezTo>
                  <a:cubicBezTo>
                    <a:pt x="2701" y="457371"/>
                    <a:pt x="0" y="450851"/>
                    <a:pt x="0" y="444053"/>
                  </a:cubicBezTo>
                  <a:lnTo>
                    <a:pt x="0" y="25633"/>
                  </a:lnTo>
                  <a:cubicBezTo>
                    <a:pt x="0" y="18835"/>
                    <a:pt x="2701" y="12315"/>
                    <a:pt x="7508" y="7508"/>
                  </a:cubicBezTo>
                  <a:cubicBezTo>
                    <a:pt x="12315" y="2701"/>
                    <a:pt x="18835" y="0"/>
                    <a:pt x="25633" y="0"/>
                  </a:cubicBezTo>
                  <a:close/>
                </a:path>
              </a:pathLst>
            </a:custGeom>
            <a:solidFill>
              <a:srgbClr val="009245"/>
            </a:solidFill>
          </p:spPr>
        </p:sp>
        <p:sp>
          <p:nvSpPr>
            <p:cNvPr id="7" name="TextBox 7"/>
            <p:cNvSpPr txBox="1"/>
            <p:nvPr/>
          </p:nvSpPr>
          <p:spPr>
            <a:xfrm>
              <a:off x="0" y="-38100"/>
              <a:ext cx="774139" cy="507786"/>
            </a:xfrm>
            <a:prstGeom prst="rect">
              <a:avLst/>
            </a:prstGeom>
          </p:spPr>
          <p:txBody>
            <a:bodyPr lIns="50800" tIns="50800" rIns="50800" bIns="50800" rtlCol="0" anchor="ctr"/>
            <a:lstStyle/>
            <a:p>
              <a:pPr algn="ctr">
                <a:lnSpc>
                  <a:spcPts val="2340"/>
                </a:lnSpc>
              </a:pPr>
              <a:endParaRPr/>
            </a:p>
          </p:txBody>
        </p:sp>
      </p:grpSp>
      <p:grpSp>
        <p:nvGrpSpPr>
          <p:cNvPr id="8" name="Group 8"/>
          <p:cNvGrpSpPr/>
          <p:nvPr/>
        </p:nvGrpSpPr>
        <p:grpSpPr>
          <a:xfrm>
            <a:off x="9591442" y="2409277"/>
            <a:ext cx="7354755" cy="6940565"/>
            <a:chOff x="0" y="0"/>
            <a:chExt cx="9608563" cy="9067448"/>
          </a:xfrm>
        </p:grpSpPr>
        <p:sp>
          <p:nvSpPr>
            <p:cNvPr id="9" name="Freeform 9"/>
            <p:cNvSpPr/>
            <p:nvPr/>
          </p:nvSpPr>
          <p:spPr>
            <a:xfrm>
              <a:off x="0" y="0"/>
              <a:ext cx="9609833" cy="9067448"/>
            </a:xfrm>
            <a:custGeom>
              <a:avLst/>
              <a:gdLst/>
              <a:ahLst/>
              <a:cxnLst/>
              <a:rect l="l" t="t" r="r" b="b"/>
              <a:pathLst>
                <a:path w="9609833" h="9067448">
                  <a:moveTo>
                    <a:pt x="9057031" y="0"/>
                  </a:moveTo>
                  <a:lnTo>
                    <a:pt x="551531" y="0"/>
                  </a:lnTo>
                  <a:cubicBezTo>
                    <a:pt x="245979" y="0"/>
                    <a:pt x="0" y="232127"/>
                    <a:pt x="0" y="520472"/>
                  </a:cubicBezTo>
                  <a:lnTo>
                    <a:pt x="0" y="8548790"/>
                  </a:lnTo>
                  <a:cubicBezTo>
                    <a:pt x="0" y="8835321"/>
                    <a:pt x="245979" y="9067448"/>
                    <a:pt x="551531" y="9067448"/>
                  </a:cubicBezTo>
                  <a:lnTo>
                    <a:pt x="9058953" y="9067448"/>
                  </a:lnTo>
                  <a:cubicBezTo>
                    <a:pt x="9362584" y="9067448"/>
                    <a:pt x="9609833" y="8835321"/>
                    <a:pt x="9609833" y="8546976"/>
                  </a:cubicBezTo>
                  <a:lnTo>
                    <a:pt x="9609833" y="520472"/>
                  </a:lnTo>
                  <a:cubicBezTo>
                    <a:pt x="9608562" y="232127"/>
                    <a:pt x="9362584" y="0"/>
                    <a:pt x="9057031" y="0"/>
                  </a:cubicBezTo>
                  <a:close/>
                </a:path>
              </a:pathLst>
            </a:custGeom>
            <a:blipFill>
              <a:blip r:embed="rId6"/>
              <a:stretch>
                <a:fillRect t="-2990" b="-2990"/>
              </a:stretch>
            </a:blipFill>
          </p:spPr>
        </p:sp>
      </p:grpSp>
      <p:sp>
        <p:nvSpPr>
          <p:cNvPr id="10" name="TextBox 10"/>
          <p:cNvSpPr txBox="1"/>
          <p:nvPr/>
        </p:nvSpPr>
        <p:spPr>
          <a:xfrm>
            <a:off x="2070032" y="2605889"/>
            <a:ext cx="7073968" cy="2661498"/>
          </a:xfrm>
          <a:prstGeom prst="rect">
            <a:avLst/>
          </a:prstGeom>
        </p:spPr>
        <p:txBody>
          <a:bodyPr lIns="0" tIns="0" rIns="0" bIns="0" rtlCol="0" anchor="t">
            <a:spAutoFit/>
          </a:bodyPr>
          <a:lstStyle/>
          <a:p>
            <a:pPr marL="0" lvl="0" indent="0" algn="just">
              <a:lnSpc>
                <a:spcPts val="2952"/>
              </a:lnSpc>
            </a:pPr>
            <a:r>
              <a:rPr lang="en-US" sz="1800">
                <a:solidFill>
                  <a:srgbClr val="1C5739"/>
                </a:solidFill>
                <a:latin typeface="Poppins" pitchFamily="2" charset="0"/>
                <a:ea typeface="Poppins Medium"/>
                <a:cs typeface="Poppins" pitchFamily="2" charset="0"/>
                <a:sym typeface="Poppins Medium"/>
              </a:rPr>
              <a:t>When a biological wastewater treatment plant is installed beneath paving stones in the roadway, the equipment is placed inside concrete well rings with a 2.0-meter diameter. To ensure stability and support the entire load, a concrete pad is placed underneath the rings. This setup helps protect the equipment from the weight and movement of vehicles above.</a:t>
            </a:r>
          </a:p>
        </p:txBody>
      </p:sp>
      <p:sp>
        <p:nvSpPr>
          <p:cNvPr id="11" name="TextBox 11"/>
          <p:cNvSpPr txBox="1"/>
          <p:nvPr/>
        </p:nvSpPr>
        <p:spPr>
          <a:xfrm>
            <a:off x="2070032" y="5384522"/>
            <a:ext cx="7073968" cy="1923604"/>
          </a:xfrm>
          <a:prstGeom prst="rect">
            <a:avLst/>
          </a:prstGeom>
        </p:spPr>
        <p:txBody>
          <a:bodyPr lIns="0" tIns="0" rIns="0" bIns="0" rtlCol="0" anchor="t">
            <a:spAutoFit/>
          </a:bodyPr>
          <a:lstStyle/>
          <a:p>
            <a:pPr marL="0" lvl="0" indent="0" algn="just">
              <a:lnSpc>
                <a:spcPts val="2952"/>
              </a:lnSpc>
            </a:pPr>
            <a:r>
              <a:rPr lang="en-US" sz="1800" dirty="0">
                <a:solidFill>
                  <a:srgbClr val="1C5739"/>
                </a:solidFill>
                <a:latin typeface="Poppins" pitchFamily="2" charset="0"/>
                <a:ea typeface="Poppins Medium"/>
                <a:cs typeface="Poppins" pitchFamily="2" charset="0"/>
                <a:sym typeface="Poppins Medium"/>
              </a:rPr>
              <a:t>In this setup, the equipment is installed without the upper cone section. The blower is positioned sideways in a nearby meadow. The purified water is then directed into infiltration wells, similar to the first setup. This design helps manage the flow of clean water into the ground efficiently.</a:t>
            </a:r>
          </a:p>
        </p:txBody>
      </p:sp>
      <p:sp>
        <p:nvSpPr>
          <p:cNvPr id="12" name="TextBox 12"/>
          <p:cNvSpPr txBox="1"/>
          <p:nvPr/>
        </p:nvSpPr>
        <p:spPr>
          <a:xfrm>
            <a:off x="1332477" y="2562405"/>
            <a:ext cx="737555" cy="540605"/>
          </a:xfrm>
          <a:prstGeom prst="rect">
            <a:avLst/>
          </a:prstGeom>
        </p:spPr>
        <p:txBody>
          <a:bodyPr lIns="0" tIns="0" rIns="0" bIns="0" rtlCol="0" anchor="t">
            <a:spAutoFit/>
          </a:bodyPr>
          <a:lstStyle/>
          <a:p>
            <a:pPr marL="0" lvl="0" indent="0" algn="l">
              <a:lnSpc>
                <a:spcPts val="4165"/>
              </a:lnSpc>
              <a:spcBef>
                <a:spcPct val="0"/>
              </a:spcBef>
            </a:pPr>
            <a:r>
              <a:rPr lang="en-US" sz="3018" b="1">
                <a:solidFill>
                  <a:srgbClr val="397D5A"/>
                </a:solidFill>
                <a:latin typeface="Poppins Bold"/>
                <a:ea typeface="Poppins Bold"/>
                <a:cs typeface="Poppins Bold"/>
                <a:sym typeface="Poppins Bold"/>
              </a:rPr>
              <a:t>05</a:t>
            </a:r>
          </a:p>
        </p:txBody>
      </p:sp>
      <p:sp>
        <p:nvSpPr>
          <p:cNvPr id="13" name="TextBox 13"/>
          <p:cNvSpPr txBox="1"/>
          <p:nvPr/>
        </p:nvSpPr>
        <p:spPr>
          <a:xfrm>
            <a:off x="2070032" y="7429730"/>
            <a:ext cx="7073968" cy="1892056"/>
          </a:xfrm>
          <a:prstGeom prst="rect">
            <a:avLst/>
          </a:prstGeom>
        </p:spPr>
        <p:txBody>
          <a:bodyPr lIns="0" tIns="0" rIns="0" bIns="0" rtlCol="0" anchor="t">
            <a:spAutoFit/>
          </a:bodyPr>
          <a:lstStyle/>
          <a:p>
            <a:pPr marL="0" lvl="0" indent="0" algn="just">
              <a:lnSpc>
                <a:spcPts val="2952"/>
              </a:lnSpc>
            </a:pPr>
            <a:r>
              <a:rPr lang="en-US" sz="1800">
                <a:solidFill>
                  <a:srgbClr val="1C5739"/>
                </a:solidFill>
                <a:latin typeface="Poppins" pitchFamily="2" charset="0"/>
                <a:ea typeface="Poppins Medium"/>
                <a:cs typeface="Poppins" pitchFamily="2" charset="0"/>
                <a:sym typeface="Poppins Medium"/>
              </a:rPr>
              <a:t>Metal covers are used for both the equipment and the infiltration wells. These covers are designed to support heavier loads, but they have a similar appearance to plastic covers, maintaining a clean and consistent look while providing extra strength and durability.</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332477" y="1615182"/>
            <a:ext cx="5621347" cy="622749"/>
          </a:xfrm>
          <a:prstGeom prst="rect">
            <a:avLst/>
          </a:prstGeom>
        </p:spPr>
        <p:txBody>
          <a:bodyPr lIns="0" tIns="0" rIns="0" bIns="0" rtlCol="0" anchor="t">
            <a:spAutoFit/>
          </a:bodyPr>
          <a:lstStyle/>
          <a:p>
            <a:pPr marL="0" lvl="0" indent="0" algn="l">
              <a:lnSpc>
                <a:spcPts val="4377"/>
              </a:lnSpc>
              <a:spcBef>
                <a:spcPct val="0"/>
              </a:spcBef>
            </a:pPr>
            <a:r>
              <a:rPr lang="en-US" sz="4421" b="1">
                <a:solidFill>
                  <a:srgbClr val="040506"/>
                </a:solidFill>
                <a:latin typeface="Poppins Semi-Bold"/>
                <a:ea typeface="Poppins Semi-Bold"/>
                <a:cs typeface="Poppins Semi-Bold"/>
                <a:sym typeface="Poppins Semi-Bold"/>
              </a:rPr>
              <a:t>Installation options</a:t>
            </a:r>
          </a:p>
        </p:txBody>
      </p:sp>
      <p:sp>
        <p:nvSpPr>
          <p:cNvPr id="3" name="Freeform 3"/>
          <p:cNvSpPr/>
          <p:nvPr/>
        </p:nvSpPr>
        <p:spPr>
          <a:xfrm rot="-10800000">
            <a:off x="-305814" y="-323115"/>
            <a:ext cx="8744064" cy="2511931"/>
          </a:xfrm>
          <a:custGeom>
            <a:avLst/>
            <a:gdLst/>
            <a:ahLst/>
            <a:cxnLst/>
            <a:rect l="l" t="t" r="r" b="b"/>
            <a:pathLst>
              <a:path w="8744064" h="2511931">
                <a:moveTo>
                  <a:pt x="0" y="0"/>
                </a:moveTo>
                <a:lnTo>
                  <a:pt x="8744064" y="0"/>
                </a:lnTo>
                <a:lnTo>
                  <a:pt x="8744064" y="2511931"/>
                </a:lnTo>
                <a:lnTo>
                  <a:pt x="0" y="2511931"/>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4" name="Freeform 4"/>
          <p:cNvSpPr/>
          <p:nvPr/>
        </p:nvSpPr>
        <p:spPr>
          <a:xfrm>
            <a:off x="-2170094" y="8256086"/>
            <a:ext cx="4340188" cy="4340188"/>
          </a:xfrm>
          <a:custGeom>
            <a:avLst/>
            <a:gdLst/>
            <a:ahLst/>
            <a:cxnLst/>
            <a:rect l="l" t="t" r="r" b="b"/>
            <a:pathLst>
              <a:path w="4340188" h="4340188">
                <a:moveTo>
                  <a:pt x="0" y="0"/>
                </a:moveTo>
                <a:lnTo>
                  <a:pt x="4340188" y="0"/>
                </a:lnTo>
                <a:lnTo>
                  <a:pt x="4340188" y="4340188"/>
                </a:lnTo>
                <a:lnTo>
                  <a:pt x="0" y="4340188"/>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grpSp>
        <p:nvGrpSpPr>
          <p:cNvPr id="5" name="Group 5"/>
          <p:cNvGrpSpPr/>
          <p:nvPr/>
        </p:nvGrpSpPr>
        <p:grpSpPr>
          <a:xfrm>
            <a:off x="9454326" y="1626165"/>
            <a:ext cx="6976549" cy="7632135"/>
            <a:chOff x="0" y="0"/>
            <a:chExt cx="1837445" cy="2010110"/>
          </a:xfrm>
        </p:grpSpPr>
        <p:sp>
          <p:nvSpPr>
            <p:cNvPr id="6" name="Freeform 6"/>
            <p:cNvSpPr/>
            <p:nvPr/>
          </p:nvSpPr>
          <p:spPr>
            <a:xfrm>
              <a:off x="0" y="0"/>
              <a:ext cx="1837445" cy="2010109"/>
            </a:xfrm>
            <a:custGeom>
              <a:avLst/>
              <a:gdLst/>
              <a:ahLst/>
              <a:cxnLst/>
              <a:rect l="l" t="t" r="r" b="b"/>
              <a:pathLst>
                <a:path w="1837445" h="2010109">
                  <a:moveTo>
                    <a:pt x="0" y="0"/>
                  </a:moveTo>
                  <a:lnTo>
                    <a:pt x="1837445" y="0"/>
                  </a:lnTo>
                  <a:lnTo>
                    <a:pt x="1837445" y="2010109"/>
                  </a:lnTo>
                  <a:lnTo>
                    <a:pt x="0" y="2010109"/>
                  </a:lnTo>
                  <a:close/>
                </a:path>
              </a:pathLst>
            </a:custGeom>
            <a:solidFill>
              <a:srgbClr val="009245"/>
            </a:solidFill>
          </p:spPr>
        </p:sp>
        <p:sp>
          <p:nvSpPr>
            <p:cNvPr id="7" name="TextBox 7"/>
            <p:cNvSpPr txBox="1"/>
            <p:nvPr/>
          </p:nvSpPr>
          <p:spPr>
            <a:xfrm>
              <a:off x="0" y="-38100"/>
              <a:ext cx="1837445" cy="2048210"/>
            </a:xfrm>
            <a:prstGeom prst="rect">
              <a:avLst/>
            </a:prstGeom>
          </p:spPr>
          <p:txBody>
            <a:bodyPr lIns="50800" tIns="50800" rIns="50800" bIns="50800" rtlCol="0" anchor="ctr"/>
            <a:lstStyle/>
            <a:p>
              <a:pPr algn="ctr">
                <a:lnSpc>
                  <a:spcPts val="2340"/>
                </a:lnSpc>
              </a:pPr>
              <a:endParaRPr/>
            </a:p>
          </p:txBody>
        </p:sp>
      </p:grpSp>
      <p:grpSp>
        <p:nvGrpSpPr>
          <p:cNvPr id="8" name="Group 8"/>
          <p:cNvGrpSpPr/>
          <p:nvPr/>
        </p:nvGrpSpPr>
        <p:grpSpPr>
          <a:xfrm>
            <a:off x="9773269" y="1321365"/>
            <a:ext cx="7644269" cy="7644269"/>
            <a:chOff x="0" y="0"/>
            <a:chExt cx="3282950" cy="3282950"/>
          </a:xfrm>
        </p:grpSpPr>
        <p:sp>
          <p:nvSpPr>
            <p:cNvPr id="9" name="Freeform 9"/>
            <p:cNvSpPr/>
            <p:nvPr/>
          </p:nvSpPr>
          <p:spPr>
            <a:xfrm>
              <a:off x="0" y="0"/>
              <a:ext cx="3282950" cy="3282950"/>
            </a:xfrm>
            <a:custGeom>
              <a:avLst/>
              <a:gdLst/>
              <a:ahLst/>
              <a:cxnLst/>
              <a:rect l="l" t="t" r="r" b="b"/>
              <a:pathLst>
                <a:path w="3282950" h="3282950">
                  <a:moveTo>
                    <a:pt x="0" y="0"/>
                  </a:moveTo>
                  <a:lnTo>
                    <a:pt x="2532380" y="0"/>
                  </a:lnTo>
                  <a:cubicBezTo>
                    <a:pt x="2946400" y="0"/>
                    <a:pt x="3282950" y="336550"/>
                    <a:pt x="3282950" y="750570"/>
                  </a:cubicBezTo>
                  <a:lnTo>
                    <a:pt x="3282950" y="3282950"/>
                  </a:lnTo>
                  <a:lnTo>
                    <a:pt x="0" y="3282950"/>
                  </a:lnTo>
                  <a:lnTo>
                    <a:pt x="0" y="0"/>
                  </a:lnTo>
                  <a:close/>
                </a:path>
              </a:pathLst>
            </a:custGeom>
            <a:blipFill>
              <a:blip r:embed="rId6"/>
              <a:stretch>
                <a:fillRect/>
              </a:stretch>
            </a:blipFill>
          </p:spPr>
        </p:sp>
      </p:grpSp>
      <p:sp>
        <p:nvSpPr>
          <p:cNvPr id="10" name="Freeform 10"/>
          <p:cNvSpPr/>
          <p:nvPr/>
        </p:nvSpPr>
        <p:spPr>
          <a:xfrm>
            <a:off x="16565283" y="-3018823"/>
            <a:ext cx="4340188" cy="4340188"/>
          </a:xfrm>
          <a:custGeom>
            <a:avLst/>
            <a:gdLst/>
            <a:ahLst/>
            <a:cxnLst/>
            <a:rect l="l" t="t" r="r" b="b"/>
            <a:pathLst>
              <a:path w="4340188" h="4340188">
                <a:moveTo>
                  <a:pt x="0" y="0"/>
                </a:moveTo>
                <a:lnTo>
                  <a:pt x="4340188" y="0"/>
                </a:lnTo>
                <a:lnTo>
                  <a:pt x="4340188" y="4340188"/>
                </a:lnTo>
                <a:lnTo>
                  <a:pt x="0" y="4340188"/>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11" name="TextBox 11"/>
          <p:cNvSpPr txBox="1"/>
          <p:nvPr/>
        </p:nvSpPr>
        <p:spPr>
          <a:xfrm>
            <a:off x="1974782" y="2729702"/>
            <a:ext cx="6595756" cy="1923604"/>
          </a:xfrm>
          <a:prstGeom prst="rect">
            <a:avLst/>
          </a:prstGeom>
        </p:spPr>
        <p:txBody>
          <a:bodyPr lIns="0" tIns="0" rIns="0" bIns="0" rtlCol="0" anchor="t">
            <a:spAutoFit/>
          </a:bodyPr>
          <a:lstStyle/>
          <a:p>
            <a:pPr marL="0" lvl="0" indent="0" algn="just">
              <a:lnSpc>
                <a:spcPts val="2952"/>
              </a:lnSpc>
            </a:pPr>
            <a:r>
              <a:rPr lang="en-US" sz="1800">
                <a:solidFill>
                  <a:srgbClr val="1C5739"/>
                </a:solidFill>
                <a:latin typeface="Poppins" pitchFamily="2" charset="0"/>
                <a:ea typeface="Poppins Medium"/>
                <a:cs typeface="Poppins" pitchFamily="2" charset="0"/>
                <a:sym typeface="Poppins Medium"/>
              </a:rPr>
              <a:t>Clean water is directed to a water pumping station, which lifts the water to an infiltration well. The well is positioned on a mound that rises about 1.0 meter above ground level. Gravel is placed beneath the well to improve water absorption. The setup includes:</a:t>
            </a:r>
          </a:p>
        </p:txBody>
      </p:sp>
      <p:sp>
        <p:nvSpPr>
          <p:cNvPr id="12" name="TextBox 12"/>
          <p:cNvSpPr txBox="1"/>
          <p:nvPr/>
        </p:nvSpPr>
        <p:spPr>
          <a:xfrm>
            <a:off x="1974782" y="7778162"/>
            <a:ext cx="6595756" cy="769441"/>
          </a:xfrm>
          <a:prstGeom prst="rect">
            <a:avLst/>
          </a:prstGeom>
        </p:spPr>
        <p:txBody>
          <a:bodyPr lIns="0" tIns="0" rIns="0" bIns="0" rtlCol="0" anchor="t">
            <a:spAutoFit/>
          </a:bodyPr>
          <a:lstStyle/>
          <a:p>
            <a:pPr marL="0" lvl="0" indent="0" algn="just">
              <a:lnSpc>
                <a:spcPts val="2952"/>
              </a:lnSpc>
            </a:pPr>
            <a:r>
              <a:rPr lang="en-US" sz="1800" dirty="0">
                <a:solidFill>
                  <a:srgbClr val="1C5739"/>
                </a:solidFill>
                <a:latin typeface="Poppins" pitchFamily="2" charset="0"/>
                <a:ea typeface="Poppins Medium"/>
                <a:cs typeface="Poppins" pitchFamily="2" charset="0"/>
                <a:sym typeface="Poppins Medium"/>
              </a:rPr>
              <a:t>This system helps efficiently manage the purified water and ensures proper infiltration into the ground.</a:t>
            </a:r>
          </a:p>
        </p:txBody>
      </p:sp>
      <p:sp>
        <p:nvSpPr>
          <p:cNvPr id="13" name="TextBox 13"/>
          <p:cNvSpPr txBox="1"/>
          <p:nvPr/>
        </p:nvSpPr>
        <p:spPr>
          <a:xfrm>
            <a:off x="1974782" y="4824574"/>
            <a:ext cx="6595756" cy="384721"/>
          </a:xfrm>
          <a:prstGeom prst="rect">
            <a:avLst/>
          </a:prstGeom>
        </p:spPr>
        <p:txBody>
          <a:bodyPr lIns="0" tIns="0" rIns="0" bIns="0" rtlCol="0" anchor="t">
            <a:spAutoFit/>
          </a:bodyPr>
          <a:lstStyle/>
          <a:p>
            <a:pPr marL="388620" lvl="1" indent="-194310" algn="just">
              <a:lnSpc>
                <a:spcPts val="2952"/>
              </a:lnSpc>
              <a:buFont typeface="Arial"/>
              <a:buChar char="•"/>
            </a:pPr>
            <a:r>
              <a:rPr lang="en-US" sz="1800">
                <a:solidFill>
                  <a:srgbClr val="1C5739"/>
                </a:solidFill>
                <a:latin typeface="Poppins" pitchFamily="2" charset="0"/>
                <a:ea typeface="Poppins Medium"/>
                <a:cs typeface="Poppins" pitchFamily="2" charset="0"/>
                <a:sym typeface="Poppins Medium"/>
              </a:rPr>
              <a:t>A 1.5-meter diameter well, 1.0 meter in height.</a:t>
            </a:r>
          </a:p>
        </p:txBody>
      </p:sp>
      <p:sp>
        <p:nvSpPr>
          <p:cNvPr id="14" name="TextBox 14"/>
          <p:cNvSpPr txBox="1"/>
          <p:nvPr/>
        </p:nvSpPr>
        <p:spPr>
          <a:xfrm>
            <a:off x="1965257" y="5250989"/>
            <a:ext cx="6595756" cy="769441"/>
          </a:xfrm>
          <a:prstGeom prst="rect">
            <a:avLst/>
          </a:prstGeom>
        </p:spPr>
        <p:txBody>
          <a:bodyPr lIns="0" tIns="0" rIns="0" bIns="0" rtlCol="0" anchor="t">
            <a:spAutoFit/>
          </a:bodyPr>
          <a:lstStyle/>
          <a:p>
            <a:pPr marL="388620" lvl="1" indent="-194310" algn="just">
              <a:lnSpc>
                <a:spcPts val="2952"/>
              </a:lnSpc>
              <a:buFont typeface="Arial"/>
              <a:buChar char="•"/>
            </a:pPr>
            <a:r>
              <a:rPr lang="en-US" sz="1800">
                <a:solidFill>
                  <a:srgbClr val="1C5739"/>
                </a:solidFill>
                <a:latin typeface="Poppins" pitchFamily="2" charset="0"/>
                <a:ea typeface="Poppins Medium"/>
                <a:cs typeface="Poppins" pitchFamily="2" charset="0"/>
                <a:sym typeface="Poppins Medium"/>
              </a:rPr>
              <a:t>A 0.15-meter thick concrete or gravel cover with a hole for water flow.</a:t>
            </a:r>
          </a:p>
        </p:txBody>
      </p:sp>
      <p:sp>
        <p:nvSpPr>
          <p:cNvPr id="15" name="TextBox 15"/>
          <p:cNvSpPr txBox="1"/>
          <p:nvPr/>
        </p:nvSpPr>
        <p:spPr>
          <a:xfrm>
            <a:off x="1974782" y="6045755"/>
            <a:ext cx="6595756" cy="769441"/>
          </a:xfrm>
          <a:prstGeom prst="rect">
            <a:avLst/>
          </a:prstGeom>
        </p:spPr>
        <p:txBody>
          <a:bodyPr lIns="0" tIns="0" rIns="0" bIns="0" rtlCol="0" anchor="t">
            <a:spAutoFit/>
          </a:bodyPr>
          <a:lstStyle/>
          <a:p>
            <a:pPr marL="388620" lvl="1" indent="-194310" algn="just">
              <a:lnSpc>
                <a:spcPts val="2952"/>
              </a:lnSpc>
              <a:buFont typeface="Arial"/>
              <a:buChar char="•"/>
            </a:pPr>
            <a:r>
              <a:rPr lang="en-US" sz="1800">
                <a:solidFill>
                  <a:srgbClr val="1C5739"/>
                </a:solidFill>
                <a:latin typeface="Poppins" pitchFamily="2" charset="0"/>
                <a:ea typeface="Poppins Medium"/>
                <a:cs typeface="Poppins" pitchFamily="2" charset="0"/>
                <a:sym typeface="Poppins Medium"/>
              </a:rPr>
              <a:t>A smaller well inside, with a 0.7-meter diameter and 0.5 meters in height.</a:t>
            </a:r>
          </a:p>
        </p:txBody>
      </p:sp>
      <p:sp>
        <p:nvSpPr>
          <p:cNvPr id="16" name="TextBox 16"/>
          <p:cNvSpPr txBox="1"/>
          <p:nvPr/>
        </p:nvSpPr>
        <p:spPr>
          <a:xfrm>
            <a:off x="1974782" y="6840521"/>
            <a:ext cx="6595756" cy="769441"/>
          </a:xfrm>
          <a:prstGeom prst="rect">
            <a:avLst/>
          </a:prstGeom>
        </p:spPr>
        <p:txBody>
          <a:bodyPr lIns="0" tIns="0" rIns="0" bIns="0" rtlCol="0" anchor="t">
            <a:spAutoFit/>
          </a:bodyPr>
          <a:lstStyle/>
          <a:p>
            <a:pPr marL="388620" lvl="1" indent="-194310" algn="just">
              <a:lnSpc>
                <a:spcPts val="2952"/>
              </a:lnSpc>
              <a:buFont typeface="Arial"/>
              <a:buChar char="•"/>
            </a:pPr>
            <a:r>
              <a:rPr lang="en-US" sz="1800">
                <a:solidFill>
                  <a:srgbClr val="1C5739"/>
                </a:solidFill>
                <a:latin typeface="Poppins" pitchFamily="2" charset="0"/>
                <a:ea typeface="Poppins Medium"/>
                <a:cs typeface="Poppins" pitchFamily="2" charset="0"/>
                <a:sym typeface="Poppins Medium"/>
              </a:rPr>
              <a:t>A plastic cover for the smaller well, designed similarly to the main device.</a:t>
            </a:r>
          </a:p>
        </p:txBody>
      </p:sp>
      <p:sp>
        <p:nvSpPr>
          <p:cNvPr id="17" name="TextBox 17"/>
          <p:cNvSpPr txBox="1"/>
          <p:nvPr/>
        </p:nvSpPr>
        <p:spPr>
          <a:xfrm>
            <a:off x="1237227" y="2686217"/>
            <a:ext cx="737555" cy="540605"/>
          </a:xfrm>
          <a:prstGeom prst="rect">
            <a:avLst/>
          </a:prstGeom>
        </p:spPr>
        <p:txBody>
          <a:bodyPr lIns="0" tIns="0" rIns="0" bIns="0" rtlCol="0" anchor="t">
            <a:spAutoFit/>
          </a:bodyPr>
          <a:lstStyle/>
          <a:p>
            <a:pPr marL="0" lvl="0" indent="0" algn="l">
              <a:lnSpc>
                <a:spcPts val="4165"/>
              </a:lnSpc>
              <a:spcBef>
                <a:spcPct val="0"/>
              </a:spcBef>
            </a:pPr>
            <a:r>
              <a:rPr lang="en-US" sz="3018" b="1">
                <a:solidFill>
                  <a:srgbClr val="397D5A"/>
                </a:solidFill>
                <a:latin typeface="Poppins Bold"/>
                <a:ea typeface="Poppins Bold"/>
                <a:cs typeface="Poppins Bold"/>
                <a:sym typeface="Poppins Bold"/>
              </a:rPr>
              <a:t>06</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77351" y="-397735"/>
            <a:ext cx="2662370" cy="2662370"/>
          </a:xfrm>
          <a:custGeom>
            <a:avLst/>
            <a:gdLst/>
            <a:ahLst/>
            <a:cxnLst/>
            <a:rect l="l" t="t" r="r" b="b"/>
            <a:pathLst>
              <a:path w="2662370" h="2662370">
                <a:moveTo>
                  <a:pt x="0" y="0"/>
                </a:moveTo>
                <a:lnTo>
                  <a:pt x="2662370" y="0"/>
                </a:lnTo>
                <a:lnTo>
                  <a:pt x="2662370" y="2662370"/>
                </a:lnTo>
                <a:lnTo>
                  <a:pt x="0" y="266237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grpSp>
        <p:nvGrpSpPr>
          <p:cNvPr id="3" name="Group 3"/>
          <p:cNvGrpSpPr/>
          <p:nvPr/>
        </p:nvGrpSpPr>
        <p:grpSpPr>
          <a:xfrm>
            <a:off x="-2834142" y="-6954946"/>
            <a:ext cx="9697479" cy="8908758"/>
            <a:chOff x="0" y="0"/>
            <a:chExt cx="812800" cy="746693"/>
          </a:xfrm>
        </p:grpSpPr>
        <p:sp>
          <p:nvSpPr>
            <p:cNvPr id="4" name="Freeform 4"/>
            <p:cNvSpPr/>
            <p:nvPr/>
          </p:nvSpPr>
          <p:spPr>
            <a:xfrm>
              <a:off x="0" y="0"/>
              <a:ext cx="812800" cy="746693"/>
            </a:xfrm>
            <a:custGeom>
              <a:avLst/>
              <a:gdLst/>
              <a:ahLst/>
              <a:cxnLst/>
              <a:rect l="l" t="t" r="r" b="b"/>
              <a:pathLst>
                <a:path w="812800" h="746693">
                  <a:moveTo>
                    <a:pt x="406400" y="0"/>
                  </a:moveTo>
                  <a:cubicBezTo>
                    <a:pt x="181951" y="0"/>
                    <a:pt x="0" y="167153"/>
                    <a:pt x="0" y="373346"/>
                  </a:cubicBezTo>
                  <a:cubicBezTo>
                    <a:pt x="0" y="579540"/>
                    <a:pt x="181951" y="746693"/>
                    <a:pt x="406400" y="746693"/>
                  </a:cubicBezTo>
                  <a:cubicBezTo>
                    <a:pt x="630849" y="746693"/>
                    <a:pt x="812800" y="579540"/>
                    <a:pt x="812800" y="373346"/>
                  </a:cubicBezTo>
                  <a:cubicBezTo>
                    <a:pt x="812800" y="167153"/>
                    <a:pt x="630849" y="0"/>
                    <a:pt x="406400" y="0"/>
                  </a:cubicBezTo>
                  <a:close/>
                </a:path>
              </a:pathLst>
            </a:custGeom>
            <a:solidFill>
              <a:srgbClr val="1C5739"/>
            </a:solidFill>
            <a:ln cap="sq">
              <a:noFill/>
              <a:prstDash val="solid"/>
              <a:miter/>
            </a:ln>
          </p:spPr>
        </p:sp>
        <p:sp>
          <p:nvSpPr>
            <p:cNvPr id="5" name="TextBox 5"/>
            <p:cNvSpPr txBox="1"/>
            <p:nvPr/>
          </p:nvSpPr>
          <p:spPr>
            <a:xfrm>
              <a:off x="76200" y="31902"/>
              <a:ext cx="660400" cy="644788"/>
            </a:xfrm>
            <a:prstGeom prst="rect">
              <a:avLst/>
            </a:prstGeom>
          </p:spPr>
          <p:txBody>
            <a:bodyPr lIns="50800" tIns="50800" rIns="50800" bIns="50800" rtlCol="0" anchor="ctr"/>
            <a:lstStyle/>
            <a:p>
              <a:pPr marL="0" lvl="0" indent="0" algn="ctr">
                <a:lnSpc>
                  <a:spcPts val="2859"/>
                </a:lnSpc>
                <a:spcBef>
                  <a:spcPct val="0"/>
                </a:spcBef>
              </a:pPr>
              <a:endParaRPr/>
            </a:p>
          </p:txBody>
        </p:sp>
      </p:grpSp>
      <p:grpSp>
        <p:nvGrpSpPr>
          <p:cNvPr id="6" name="Group 6"/>
          <p:cNvGrpSpPr/>
          <p:nvPr/>
        </p:nvGrpSpPr>
        <p:grpSpPr>
          <a:xfrm>
            <a:off x="1141261" y="2411012"/>
            <a:ext cx="10430426" cy="670688"/>
            <a:chOff x="0" y="0"/>
            <a:chExt cx="2747108" cy="176642"/>
          </a:xfrm>
        </p:grpSpPr>
        <p:sp>
          <p:nvSpPr>
            <p:cNvPr id="7" name="Freeform 7"/>
            <p:cNvSpPr/>
            <p:nvPr/>
          </p:nvSpPr>
          <p:spPr>
            <a:xfrm>
              <a:off x="0" y="0"/>
              <a:ext cx="2747108" cy="176642"/>
            </a:xfrm>
            <a:custGeom>
              <a:avLst/>
              <a:gdLst/>
              <a:ahLst/>
              <a:cxnLst/>
              <a:rect l="l" t="t" r="r" b="b"/>
              <a:pathLst>
                <a:path w="2747108" h="176642">
                  <a:moveTo>
                    <a:pt x="0" y="0"/>
                  </a:moveTo>
                  <a:lnTo>
                    <a:pt x="2747108" y="0"/>
                  </a:lnTo>
                  <a:lnTo>
                    <a:pt x="2747108" y="176642"/>
                  </a:lnTo>
                  <a:lnTo>
                    <a:pt x="0" y="176642"/>
                  </a:lnTo>
                  <a:close/>
                </a:path>
              </a:pathLst>
            </a:custGeom>
            <a:solidFill>
              <a:srgbClr val="009245"/>
            </a:solidFill>
          </p:spPr>
        </p:sp>
        <p:sp>
          <p:nvSpPr>
            <p:cNvPr id="8" name="TextBox 8"/>
            <p:cNvSpPr txBox="1"/>
            <p:nvPr/>
          </p:nvSpPr>
          <p:spPr>
            <a:xfrm>
              <a:off x="0" y="-38100"/>
              <a:ext cx="2747108" cy="214742"/>
            </a:xfrm>
            <a:prstGeom prst="rect">
              <a:avLst/>
            </a:prstGeom>
          </p:spPr>
          <p:txBody>
            <a:bodyPr lIns="50800" tIns="50800" rIns="50800" bIns="50800" rtlCol="0" anchor="ctr"/>
            <a:lstStyle/>
            <a:p>
              <a:pPr algn="ctr">
                <a:lnSpc>
                  <a:spcPts val="2859"/>
                </a:lnSpc>
              </a:pPr>
              <a:endParaRPr/>
            </a:p>
          </p:txBody>
        </p:sp>
      </p:grpSp>
      <p:sp>
        <p:nvSpPr>
          <p:cNvPr id="9" name="Freeform 9"/>
          <p:cNvSpPr/>
          <p:nvPr/>
        </p:nvSpPr>
        <p:spPr>
          <a:xfrm>
            <a:off x="16956815" y="8955815"/>
            <a:ext cx="2662370" cy="2662370"/>
          </a:xfrm>
          <a:custGeom>
            <a:avLst/>
            <a:gdLst/>
            <a:ahLst/>
            <a:cxnLst/>
            <a:rect l="l" t="t" r="r" b="b"/>
            <a:pathLst>
              <a:path w="2662370" h="2662370">
                <a:moveTo>
                  <a:pt x="0" y="0"/>
                </a:moveTo>
                <a:lnTo>
                  <a:pt x="2662370" y="0"/>
                </a:lnTo>
                <a:lnTo>
                  <a:pt x="2662370" y="2662370"/>
                </a:lnTo>
                <a:lnTo>
                  <a:pt x="0" y="266237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grpSp>
        <p:nvGrpSpPr>
          <p:cNvPr id="10" name="Group 10"/>
          <p:cNvGrpSpPr/>
          <p:nvPr/>
        </p:nvGrpSpPr>
        <p:grpSpPr>
          <a:xfrm>
            <a:off x="1141261" y="3767270"/>
            <a:ext cx="10430426" cy="653699"/>
            <a:chOff x="0" y="0"/>
            <a:chExt cx="2747108" cy="172168"/>
          </a:xfrm>
        </p:grpSpPr>
        <p:sp>
          <p:nvSpPr>
            <p:cNvPr id="11" name="Freeform 11"/>
            <p:cNvSpPr/>
            <p:nvPr/>
          </p:nvSpPr>
          <p:spPr>
            <a:xfrm>
              <a:off x="0" y="0"/>
              <a:ext cx="2747108" cy="172168"/>
            </a:xfrm>
            <a:custGeom>
              <a:avLst/>
              <a:gdLst/>
              <a:ahLst/>
              <a:cxnLst/>
              <a:rect l="l" t="t" r="r" b="b"/>
              <a:pathLst>
                <a:path w="2747108" h="172168">
                  <a:moveTo>
                    <a:pt x="0" y="0"/>
                  </a:moveTo>
                  <a:lnTo>
                    <a:pt x="2747108" y="0"/>
                  </a:lnTo>
                  <a:lnTo>
                    <a:pt x="2747108" y="172168"/>
                  </a:lnTo>
                  <a:lnTo>
                    <a:pt x="0" y="172168"/>
                  </a:lnTo>
                  <a:close/>
                </a:path>
              </a:pathLst>
            </a:custGeom>
            <a:solidFill>
              <a:srgbClr val="EFEFEF"/>
            </a:solidFill>
          </p:spPr>
        </p:sp>
        <p:sp>
          <p:nvSpPr>
            <p:cNvPr id="12" name="TextBox 12"/>
            <p:cNvSpPr txBox="1"/>
            <p:nvPr/>
          </p:nvSpPr>
          <p:spPr>
            <a:xfrm>
              <a:off x="0" y="-38100"/>
              <a:ext cx="2747108" cy="210268"/>
            </a:xfrm>
            <a:prstGeom prst="rect">
              <a:avLst/>
            </a:prstGeom>
          </p:spPr>
          <p:txBody>
            <a:bodyPr lIns="50800" tIns="50800" rIns="50800" bIns="50800" rtlCol="0" anchor="ctr"/>
            <a:lstStyle/>
            <a:p>
              <a:pPr algn="ctr">
                <a:lnSpc>
                  <a:spcPts val="2859"/>
                </a:lnSpc>
              </a:pPr>
              <a:endParaRPr>
                <a:latin typeface="Poppins" pitchFamily="2" charset="0"/>
                <a:cs typeface="Poppins" pitchFamily="2" charset="0"/>
              </a:endParaRPr>
            </a:p>
          </p:txBody>
        </p:sp>
      </p:grpSp>
      <p:grpSp>
        <p:nvGrpSpPr>
          <p:cNvPr id="13" name="Group 13"/>
          <p:cNvGrpSpPr/>
          <p:nvPr/>
        </p:nvGrpSpPr>
        <p:grpSpPr>
          <a:xfrm>
            <a:off x="1131673" y="5074668"/>
            <a:ext cx="10430426" cy="653699"/>
            <a:chOff x="0" y="0"/>
            <a:chExt cx="2747108" cy="172168"/>
          </a:xfrm>
        </p:grpSpPr>
        <p:sp>
          <p:nvSpPr>
            <p:cNvPr id="14" name="Freeform 14"/>
            <p:cNvSpPr/>
            <p:nvPr/>
          </p:nvSpPr>
          <p:spPr>
            <a:xfrm>
              <a:off x="0" y="0"/>
              <a:ext cx="2747108" cy="172168"/>
            </a:xfrm>
            <a:custGeom>
              <a:avLst/>
              <a:gdLst/>
              <a:ahLst/>
              <a:cxnLst/>
              <a:rect l="l" t="t" r="r" b="b"/>
              <a:pathLst>
                <a:path w="2747108" h="172168">
                  <a:moveTo>
                    <a:pt x="0" y="0"/>
                  </a:moveTo>
                  <a:lnTo>
                    <a:pt x="2747108" y="0"/>
                  </a:lnTo>
                  <a:lnTo>
                    <a:pt x="2747108" y="172168"/>
                  </a:lnTo>
                  <a:lnTo>
                    <a:pt x="0" y="172168"/>
                  </a:lnTo>
                  <a:close/>
                </a:path>
              </a:pathLst>
            </a:custGeom>
            <a:solidFill>
              <a:srgbClr val="EFEFEF"/>
            </a:solidFill>
          </p:spPr>
        </p:sp>
        <p:sp>
          <p:nvSpPr>
            <p:cNvPr id="15" name="TextBox 15"/>
            <p:cNvSpPr txBox="1"/>
            <p:nvPr/>
          </p:nvSpPr>
          <p:spPr>
            <a:xfrm>
              <a:off x="0" y="-38100"/>
              <a:ext cx="2747108" cy="210268"/>
            </a:xfrm>
            <a:prstGeom prst="rect">
              <a:avLst/>
            </a:prstGeom>
          </p:spPr>
          <p:txBody>
            <a:bodyPr lIns="50800" tIns="50800" rIns="50800" bIns="50800" rtlCol="0" anchor="ctr"/>
            <a:lstStyle/>
            <a:p>
              <a:pPr algn="ctr">
                <a:lnSpc>
                  <a:spcPts val="2859"/>
                </a:lnSpc>
              </a:pPr>
              <a:endParaRPr>
                <a:latin typeface="Poppins" pitchFamily="2" charset="0"/>
                <a:cs typeface="Poppins" pitchFamily="2" charset="0"/>
              </a:endParaRPr>
            </a:p>
          </p:txBody>
        </p:sp>
      </p:grpSp>
      <p:grpSp>
        <p:nvGrpSpPr>
          <p:cNvPr id="16" name="Group 16"/>
          <p:cNvGrpSpPr/>
          <p:nvPr/>
        </p:nvGrpSpPr>
        <p:grpSpPr>
          <a:xfrm>
            <a:off x="1122085" y="6382066"/>
            <a:ext cx="10430426" cy="653699"/>
            <a:chOff x="0" y="0"/>
            <a:chExt cx="2747108" cy="172168"/>
          </a:xfrm>
        </p:grpSpPr>
        <p:sp>
          <p:nvSpPr>
            <p:cNvPr id="17" name="Freeform 17"/>
            <p:cNvSpPr/>
            <p:nvPr/>
          </p:nvSpPr>
          <p:spPr>
            <a:xfrm>
              <a:off x="0" y="0"/>
              <a:ext cx="2747108" cy="172168"/>
            </a:xfrm>
            <a:custGeom>
              <a:avLst/>
              <a:gdLst/>
              <a:ahLst/>
              <a:cxnLst/>
              <a:rect l="l" t="t" r="r" b="b"/>
              <a:pathLst>
                <a:path w="2747108" h="172168">
                  <a:moveTo>
                    <a:pt x="0" y="0"/>
                  </a:moveTo>
                  <a:lnTo>
                    <a:pt x="2747108" y="0"/>
                  </a:lnTo>
                  <a:lnTo>
                    <a:pt x="2747108" y="172168"/>
                  </a:lnTo>
                  <a:lnTo>
                    <a:pt x="0" y="172168"/>
                  </a:lnTo>
                  <a:close/>
                </a:path>
              </a:pathLst>
            </a:custGeom>
            <a:solidFill>
              <a:srgbClr val="EFEFEF"/>
            </a:solidFill>
          </p:spPr>
        </p:sp>
        <p:sp>
          <p:nvSpPr>
            <p:cNvPr id="18" name="TextBox 18"/>
            <p:cNvSpPr txBox="1"/>
            <p:nvPr/>
          </p:nvSpPr>
          <p:spPr>
            <a:xfrm>
              <a:off x="0" y="-38100"/>
              <a:ext cx="2747108" cy="210268"/>
            </a:xfrm>
            <a:prstGeom prst="rect">
              <a:avLst/>
            </a:prstGeom>
          </p:spPr>
          <p:txBody>
            <a:bodyPr lIns="50800" tIns="50800" rIns="50800" bIns="50800" rtlCol="0" anchor="ctr"/>
            <a:lstStyle/>
            <a:p>
              <a:pPr algn="ctr">
                <a:lnSpc>
                  <a:spcPts val="2859"/>
                </a:lnSpc>
              </a:pPr>
              <a:endParaRPr>
                <a:latin typeface="Poppins" pitchFamily="2" charset="0"/>
                <a:cs typeface="Poppins" pitchFamily="2" charset="0"/>
              </a:endParaRPr>
            </a:p>
          </p:txBody>
        </p:sp>
      </p:grpSp>
      <p:grpSp>
        <p:nvGrpSpPr>
          <p:cNvPr id="19" name="Group 19"/>
          <p:cNvGrpSpPr/>
          <p:nvPr/>
        </p:nvGrpSpPr>
        <p:grpSpPr>
          <a:xfrm>
            <a:off x="1112497" y="7689464"/>
            <a:ext cx="10430426" cy="653699"/>
            <a:chOff x="0" y="0"/>
            <a:chExt cx="2747108" cy="172168"/>
          </a:xfrm>
        </p:grpSpPr>
        <p:sp>
          <p:nvSpPr>
            <p:cNvPr id="20" name="Freeform 20"/>
            <p:cNvSpPr/>
            <p:nvPr/>
          </p:nvSpPr>
          <p:spPr>
            <a:xfrm>
              <a:off x="0" y="0"/>
              <a:ext cx="2747108" cy="172168"/>
            </a:xfrm>
            <a:custGeom>
              <a:avLst/>
              <a:gdLst/>
              <a:ahLst/>
              <a:cxnLst/>
              <a:rect l="l" t="t" r="r" b="b"/>
              <a:pathLst>
                <a:path w="2747108" h="172168">
                  <a:moveTo>
                    <a:pt x="0" y="0"/>
                  </a:moveTo>
                  <a:lnTo>
                    <a:pt x="2747108" y="0"/>
                  </a:lnTo>
                  <a:lnTo>
                    <a:pt x="2747108" y="172168"/>
                  </a:lnTo>
                  <a:lnTo>
                    <a:pt x="0" y="172168"/>
                  </a:lnTo>
                  <a:close/>
                </a:path>
              </a:pathLst>
            </a:custGeom>
            <a:solidFill>
              <a:srgbClr val="EFEFEF"/>
            </a:solidFill>
          </p:spPr>
        </p:sp>
        <p:sp>
          <p:nvSpPr>
            <p:cNvPr id="21" name="TextBox 21"/>
            <p:cNvSpPr txBox="1"/>
            <p:nvPr/>
          </p:nvSpPr>
          <p:spPr>
            <a:xfrm>
              <a:off x="0" y="-38100"/>
              <a:ext cx="2747108" cy="210268"/>
            </a:xfrm>
            <a:prstGeom prst="rect">
              <a:avLst/>
            </a:prstGeom>
          </p:spPr>
          <p:txBody>
            <a:bodyPr lIns="50800" tIns="50800" rIns="50800" bIns="50800" rtlCol="0" anchor="ctr"/>
            <a:lstStyle/>
            <a:p>
              <a:pPr algn="ctr">
                <a:lnSpc>
                  <a:spcPts val="2859"/>
                </a:lnSpc>
              </a:pPr>
              <a:endParaRPr>
                <a:latin typeface="Poppins" pitchFamily="2" charset="0"/>
                <a:cs typeface="Poppins" pitchFamily="2" charset="0"/>
              </a:endParaRPr>
            </a:p>
          </p:txBody>
        </p:sp>
      </p:grpSp>
      <p:grpSp>
        <p:nvGrpSpPr>
          <p:cNvPr id="22" name="Group 22"/>
          <p:cNvGrpSpPr/>
          <p:nvPr/>
        </p:nvGrpSpPr>
        <p:grpSpPr>
          <a:xfrm>
            <a:off x="1102909" y="8996862"/>
            <a:ext cx="10430426" cy="653699"/>
            <a:chOff x="0" y="0"/>
            <a:chExt cx="2747108" cy="172168"/>
          </a:xfrm>
        </p:grpSpPr>
        <p:sp>
          <p:nvSpPr>
            <p:cNvPr id="23" name="Freeform 23"/>
            <p:cNvSpPr/>
            <p:nvPr/>
          </p:nvSpPr>
          <p:spPr>
            <a:xfrm>
              <a:off x="0" y="0"/>
              <a:ext cx="2747108" cy="172168"/>
            </a:xfrm>
            <a:custGeom>
              <a:avLst/>
              <a:gdLst/>
              <a:ahLst/>
              <a:cxnLst/>
              <a:rect l="l" t="t" r="r" b="b"/>
              <a:pathLst>
                <a:path w="2747108" h="172168">
                  <a:moveTo>
                    <a:pt x="0" y="0"/>
                  </a:moveTo>
                  <a:lnTo>
                    <a:pt x="2747108" y="0"/>
                  </a:lnTo>
                  <a:lnTo>
                    <a:pt x="2747108" y="172168"/>
                  </a:lnTo>
                  <a:lnTo>
                    <a:pt x="0" y="172168"/>
                  </a:lnTo>
                  <a:close/>
                </a:path>
              </a:pathLst>
            </a:custGeom>
            <a:solidFill>
              <a:srgbClr val="EFEFEF"/>
            </a:solidFill>
          </p:spPr>
        </p:sp>
        <p:sp>
          <p:nvSpPr>
            <p:cNvPr id="24" name="TextBox 24"/>
            <p:cNvSpPr txBox="1"/>
            <p:nvPr/>
          </p:nvSpPr>
          <p:spPr>
            <a:xfrm>
              <a:off x="0" y="-38100"/>
              <a:ext cx="2747108" cy="210268"/>
            </a:xfrm>
            <a:prstGeom prst="rect">
              <a:avLst/>
            </a:prstGeom>
          </p:spPr>
          <p:txBody>
            <a:bodyPr lIns="50800" tIns="50800" rIns="50800" bIns="50800" rtlCol="0" anchor="ctr"/>
            <a:lstStyle/>
            <a:p>
              <a:pPr algn="ctr">
                <a:lnSpc>
                  <a:spcPts val="2859"/>
                </a:lnSpc>
              </a:pPr>
              <a:endParaRPr>
                <a:latin typeface="Poppins" pitchFamily="2" charset="0"/>
                <a:cs typeface="Poppins" pitchFamily="2" charset="0"/>
              </a:endParaRPr>
            </a:p>
          </p:txBody>
        </p:sp>
      </p:grpSp>
      <p:sp>
        <p:nvSpPr>
          <p:cNvPr id="25" name="Freeform 25"/>
          <p:cNvSpPr/>
          <p:nvPr/>
        </p:nvSpPr>
        <p:spPr>
          <a:xfrm>
            <a:off x="12048316" y="2603862"/>
            <a:ext cx="5281892" cy="6660281"/>
          </a:xfrm>
          <a:custGeom>
            <a:avLst/>
            <a:gdLst/>
            <a:ahLst/>
            <a:cxnLst/>
            <a:rect l="l" t="t" r="r" b="b"/>
            <a:pathLst>
              <a:path w="5281892" h="6660281">
                <a:moveTo>
                  <a:pt x="0" y="0"/>
                </a:moveTo>
                <a:lnTo>
                  <a:pt x="5281893" y="0"/>
                </a:lnTo>
                <a:lnTo>
                  <a:pt x="5281893" y="6660281"/>
                </a:lnTo>
                <a:lnTo>
                  <a:pt x="0" y="6660281"/>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26" name="TextBox 26"/>
          <p:cNvSpPr txBox="1"/>
          <p:nvPr/>
        </p:nvSpPr>
        <p:spPr>
          <a:xfrm>
            <a:off x="1050252" y="237562"/>
            <a:ext cx="6628123" cy="1384947"/>
          </a:xfrm>
          <a:prstGeom prst="rect">
            <a:avLst/>
          </a:prstGeom>
        </p:spPr>
        <p:txBody>
          <a:bodyPr lIns="0" tIns="0" rIns="0" bIns="0" rtlCol="0" anchor="t">
            <a:spAutoFit/>
          </a:bodyPr>
          <a:lstStyle/>
          <a:p>
            <a:pPr algn="l">
              <a:lnSpc>
                <a:spcPts val="5186"/>
              </a:lnSpc>
            </a:pPr>
            <a:r>
              <a:rPr lang="en-US" sz="4846" b="1">
                <a:solidFill>
                  <a:srgbClr val="FFFFFF"/>
                </a:solidFill>
                <a:latin typeface="Poppins Bold"/>
                <a:ea typeface="Poppins Bold"/>
                <a:cs typeface="Poppins Bold"/>
                <a:sym typeface="Poppins Bold"/>
              </a:rPr>
              <a:t>Dimension</a:t>
            </a:r>
          </a:p>
          <a:p>
            <a:pPr marL="0" lvl="0" indent="0" algn="l">
              <a:lnSpc>
                <a:spcPts val="5186"/>
              </a:lnSpc>
            </a:pPr>
            <a:r>
              <a:rPr lang="en-US" sz="4846" b="1">
                <a:solidFill>
                  <a:srgbClr val="FFFFFF"/>
                </a:solidFill>
                <a:latin typeface="Poppins Bold"/>
                <a:ea typeface="Poppins Bold"/>
                <a:cs typeface="Poppins Bold"/>
                <a:sym typeface="Poppins Bold"/>
              </a:rPr>
              <a:t>Guide</a:t>
            </a:r>
          </a:p>
        </p:txBody>
      </p:sp>
      <p:sp>
        <p:nvSpPr>
          <p:cNvPr id="27" name="TextBox 27"/>
          <p:cNvSpPr txBox="1"/>
          <p:nvPr/>
        </p:nvSpPr>
        <p:spPr>
          <a:xfrm>
            <a:off x="5353742" y="2499087"/>
            <a:ext cx="818457" cy="523113"/>
          </a:xfrm>
          <a:prstGeom prst="rect">
            <a:avLst/>
          </a:prstGeom>
        </p:spPr>
        <p:txBody>
          <a:bodyPr wrap="square" lIns="0" tIns="0" rIns="0" bIns="0" rtlCol="0" anchor="t">
            <a:spAutoFit/>
          </a:bodyPr>
          <a:lstStyle/>
          <a:p>
            <a:pPr algn="l">
              <a:lnSpc>
                <a:spcPts val="2016"/>
              </a:lnSpc>
            </a:pPr>
            <a:r>
              <a:rPr lang="en-US" sz="1800" b="1" dirty="0">
                <a:solidFill>
                  <a:srgbClr val="FDFBFB"/>
                </a:solidFill>
                <a:latin typeface="Poppins Semi-Bold"/>
                <a:ea typeface="Poppins Semi-Bold"/>
                <a:cs typeface="Poppins Semi-Bold"/>
                <a:sym typeface="Poppins Semi-Bold"/>
              </a:rPr>
              <a:t>Inlet</a:t>
            </a:r>
          </a:p>
          <a:p>
            <a:pPr algn="l">
              <a:lnSpc>
                <a:spcPts val="2016"/>
              </a:lnSpc>
            </a:pPr>
            <a:r>
              <a:rPr lang="en-US" sz="1800" b="1" dirty="0">
                <a:solidFill>
                  <a:srgbClr val="FDFBFB"/>
                </a:solidFill>
                <a:latin typeface="Poppins Semi-Bold"/>
                <a:ea typeface="Poppins Semi-Bold"/>
                <a:cs typeface="Poppins Semi-Bold"/>
                <a:sym typeface="Poppins Semi-Bold"/>
              </a:rPr>
              <a:t>H2, m</a:t>
            </a:r>
          </a:p>
        </p:txBody>
      </p:sp>
      <p:sp>
        <p:nvSpPr>
          <p:cNvPr id="28" name="TextBox 28"/>
          <p:cNvSpPr txBox="1"/>
          <p:nvPr/>
        </p:nvSpPr>
        <p:spPr>
          <a:xfrm>
            <a:off x="4027175" y="2499087"/>
            <a:ext cx="1427103" cy="523113"/>
          </a:xfrm>
          <a:prstGeom prst="rect">
            <a:avLst/>
          </a:prstGeom>
        </p:spPr>
        <p:txBody>
          <a:bodyPr lIns="0" tIns="0" rIns="0" bIns="0" rtlCol="0" anchor="t">
            <a:spAutoFit/>
          </a:bodyPr>
          <a:lstStyle/>
          <a:p>
            <a:pPr algn="l">
              <a:lnSpc>
                <a:spcPts val="2016"/>
              </a:lnSpc>
            </a:pPr>
            <a:r>
              <a:rPr lang="en-US" sz="1800" b="1">
                <a:solidFill>
                  <a:srgbClr val="FDFBFB"/>
                </a:solidFill>
                <a:latin typeface="Poppins Semi-Bold"/>
                <a:ea typeface="Poppins Semi-Bold"/>
                <a:cs typeface="Poppins Semi-Bold"/>
                <a:sym typeface="Poppins Semi-Bold"/>
              </a:rPr>
              <a:t>Height</a:t>
            </a:r>
          </a:p>
          <a:p>
            <a:pPr algn="l">
              <a:lnSpc>
                <a:spcPts val="2016"/>
              </a:lnSpc>
            </a:pPr>
            <a:r>
              <a:rPr lang="en-US" sz="1800" b="1">
                <a:solidFill>
                  <a:srgbClr val="FDFBFB"/>
                </a:solidFill>
                <a:latin typeface="Poppins Semi-Bold"/>
                <a:ea typeface="Poppins Semi-Bold"/>
                <a:cs typeface="Poppins Semi-Bold"/>
                <a:sym typeface="Poppins Semi-Bold"/>
              </a:rPr>
              <a:t>H1, m</a:t>
            </a:r>
          </a:p>
        </p:txBody>
      </p:sp>
      <p:sp>
        <p:nvSpPr>
          <p:cNvPr id="29" name="TextBox 29"/>
          <p:cNvSpPr txBox="1"/>
          <p:nvPr/>
        </p:nvSpPr>
        <p:spPr>
          <a:xfrm>
            <a:off x="2489048" y="2499087"/>
            <a:ext cx="1242307" cy="523113"/>
          </a:xfrm>
          <a:prstGeom prst="rect">
            <a:avLst/>
          </a:prstGeom>
        </p:spPr>
        <p:txBody>
          <a:bodyPr lIns="0" tIns="0" rIns="0" bIns="0" rtlCol="0" anchor="t">
            <a:spAutoFit/>
          </a:bodyPr>
          <a:lstStyle/>
          <a:p>
            <a:pPr algn="just">
              <a:lnSpc>
                <a:spcPts val="2016"/>
              </a:lnSpc>
            </a:pPr>
            <a:r>
              <a:rPr lang="en-US" sz="1800" b="1">
                <a:solidFill>
                  <a:srgbClr val="FDFBFB"/>
                </a:solidFill>
                <a:latin typeface="Poppins Semi-Bold"/>
                <a:ea typeface="Poppins Semi-Bold"/>
                <a:cs typeface="Poppins Semi-Bold"/>
                <a:sym typeface="Poppins Semi-Bold"/>
              </a:rPr>
              <a:t>Diameter</a:t>
            </a:r>
          </a:p>
          <a:p>
            <a:pPr algn="just">
              <a:lnSpc>
                <a:spcPts val="2016"/>
              </a:lnSpc>
            </a:pPr>
            <a:r>
              <a:rPr lang="en-US" sz="1800" b="1">
                <a:solidFill>
                  <a:srgbClr val="FDFBFB"/>
                </a:solidFill>
                <a:latin typeface="Poppins Semi-Bold"/>
                <a:ea typeface="Poppins Semi-Bold"/>
                <a:cs typeface="Poppins Semi-Bold"/>
                <a:sym typeface="Poppins Semi-Bold"/>
              </a:rPr>
              <a:t>D1, m</a:t>
            </a:r>
          </a:p>
        </p:txBody>
      </p:sp>
      <p:sp>
        <p:nvSpPr>
          <p:cNvPr id="30" name="TextBox 30"/>
          <p:cNvSpPr txBox="1"/>
          <p:nvPr/>
        </p:nvSpPr>
        <p:spPr>
          <a:xfrm>
            <a:off x="9341970" y="2699112"/>
            <a:ext cx="772938" cy="115416"/>
          </a:xfrm>
          <a:prstGeom prst="rect">
            <a:avLst/>
          </a:prstGeom>
        </p:spPr>
        <p:txBody>
          <a:bodyPr wrap="square" lIns="0" tIns="0" rIns="0" bIns="0" rtlCol="0" anchor="t">
            <a:spAutoFit/>
          </a:bodyPr>
          <a:lstStyle/>
          <a:p>
            <a:pPr algn="l">
              <a:lnSpc>
                <a:spcPts val="900"/>
              </a:lnSpc>
            </a:pPr>
            <a:r>
              <a:rPr lang="en-US" sz="1800" b="1" dirty="0">
                <a:solidFill>
                  <a:srgbClr val="FDFBFB"/>
                </a:solidFill>
                <a:latin typeface="Poppins Semi-Bold"/>
                <a:ea typeface="Poppins Semi-Bold"/>
                <a:cs typeface="Poppins Semi-Bold"/>
                <a:sym typeface="Poppins Semi-Bold"/>
              </a:rPr>
              <a:t>Inlet</a:t>
            </a:r>
          </a:p>
        </p:txBody>
      </p:sp>
      <p:sp>
        <p:nvSpPr>
          <p:cNvPr id="31" name="TextBox 31"/>
          <p:cNvSpPr txBox="1"/>
          <p:nvPr/>
        </p:nvSpPr>
        <p:spPr>
          <a:xfrm>
            <a:off x="8013616" y="2499087"/>
            <a:ext cx="1429529" cy="523113"/>
          </a:xfrm>
          <a:prstGeom prst="rect">
            <a:avLst/>
          </a:prstGeom>
        </p:spPr>
        <p:txBody>
          <a:bodyPr lIns="0" tIns="0" rIns="0" bIns="0" rtlCol="0" anchor="t">
            <a:spAutoFit/>
          </a:bodyPr>
          <a:lstStyle/>
          <a:p>
            <a:pPr algn="l">
              <a:lnSpc>
                <a:spcPts val="2016"/>
              </a:lnSpc>
            </a:pPr>
            <a:r>
              <a:rPr lang="en-US" sz="1800" b="1">
                <a:solidFill>
                  <a:srgbClr val="FDFBFB"/>
                </a:solidFill>
                <a:latin typeface="Poppins Semi-Bold"/>
                <a:ea typeface="Poppins Semi-Bold"/>
                <a:cs typeface="Poppins Semi-Bold"/>
                <a:sym typeface="Poppins Semi-Bold"/>
              </a:rPr>
              <a:t>Cover</a:t>
            </a:r>
          </a:p>
          <a:p>
            <a:pPr algn="l">
              <a:lnSpc>
                <a:spcPts val="2016"/>
              </a:lnSpc>
            </a:pPr>
            <a:r>
              <a:rPr lang="en-US" sz="1800" b="1">
                <a:solidFill>
                  <a:srgbClr val="FDFBFB"/>
                </a:solidFill>
                <a:latin typeface="Poppins Semi-Bold"/>
                <a:ea typeface="Poppins Semi-Bold"/>
                <a:cs typeface="Poppins Semi-Bold"/>
                <a:sym typeface="Poppins Semi-Bold"/>
              </a:rPr>
              <a:t>D2, m</a:t>
            </a:r>
          </a:p>
        </p:txBody>
      </p:sp>
      <p:sp>
        <p:nvSpPr>
          <p:cNvPr id="32" name="TextBox 32"/>
          <p:cNvSpPr txBox="1"/>
          <p:nvPr/>
        </p:nvSpPr>
        <p:spPr>
          <a:xfrm>
            <a:off x="6601072" y="2499087"/>
            <a:ext cx="1592284" cy="523113"/>
          </a:xfrm>
          <a:prstGeom prst="rect">
            <a:avLst/>
          </a:prstGeom>
        </p:spPr>
        <p:txBody>
          <a:bodyPr lIns="0" tIns="0" rIns="0" bIns="0" rtlCol="0" anchor="t">
            <a:spAutoFit/>
          </a:bodyPr>
          <a:lstStyle/>
          <a:p>
            <a:pPr algn="just">
              <a:lnSpc>
                <a:spcPts val="2016"/>
              </a:lnSpc>
            </a:pPr>
            <a:r>
              <a:rPr lang="en-US" sz="1800" b="1">
                <a:solidFill>
                  <a:srgbClr val="FDFBFB"/>
                </a:solidFill>
                <a:latin typeface="Poppins Semi-Bold"/>
                <a:ea typeface="Poppins Semi-Bold"/>
                <a:cs typeface="Poppins Semi-Bold"/>
                <a:sym typeface="Poppins Semi-Bold"/>
              </a:rPr>
              <a:t>Outlet</a:t>
            </a:r>
          </a:p>
          <a:p>
            <a:pPr algn="just">
              <a:lnSpc>
                <a:spcPts val="2016"/>
              </a:lnSpc>
            </a:pPr>
            <a:r>
              <a:rPr lang="en-US" sz="1800" b="1">
                <a:solidFill>
                  <a:srgbClr val="FDFBFB"/>
                </a:solidFill>
                <a:latin typeface="Poppins Semi-Bold"/>
                <a:ea typeface="Poppins Semi-Bold"/>
                <a:cs typeface="Poppins Semi-Bold"/>
                <a:sym typeface="Poppins Semi-Bold"/>
              </a:rPr>
              <a:t>H3, m</a:t>
            </a:r>
          </a:p>
        </p:txBody>
      </p:sp>
      <p:sp>
        <p:nvSpPr>
          <p:cNvPr id="33" name="TextBox 33"/>
          <p:cNvSpPr txBox="1"/>
          <p:nvPr/>
        </p:nvSpPr>
        <p:spPr>
          <a:xfrm>
            <a:off x="1392305" y="2594337"/>
            <a:ext cx="801468" cy="275463"/>
          </a:xfrm>
          <a:prstGeom prst="rect">
            <a:avLst/>
          </a:prstGeom>
        </p:spPr>
        <p:txBody>
          <a:bodyPr lIns="0" tIns="0" rIns="0" bIns="0" rtlCol="0" anchor="t">
            <a:spAutoFit/>
          </a:bodyPr>
          <a:lstStyle/>
          <a:p>
            <a:pPr algn="just">
              <a:lnSpc>
                <a:spcPts val="2016"/>
              </a:lnSpc>
            </a:pPr>
            <a:r>
              <a:rPr lang="en-US" sz="1800" b="1">
                <a:solidFill>
                  <a:srgbClr val="FDFBFB"/>
                </a:solidFill>
                <a:latin typeface="Poppins Semi-Bold"/>
                <a:ea typeface="Poppins Semi-Bold"/>
                <a:cs typeface="Poppins Semi-Bold"/>
                <a:sym typeface="Poppins Semi-Bold"/>
              </a:rPr>
              <a:t>Model</a:t>
            </a:r>
          </a:p>
        </p:txBody>
      </p:sp>
      <p:sp>
        <p:nvSpPr>
          <p:cNvPr id="34" name="TextBox 34"/>
          <p:cNvSpPr txBox="1"/>
          <p:nvPr/>
        </p:nvSpPr>
        <p:spPr>
          <a:xfrm>
            <a:off x="1424248" y="3213213"/>
            <a:ext cx="430113" cy="285847"/>
          </a:xfrm>
          <a:prstGeom prst="rect">
            <a:avLst/>
          </a:prstGeom>
        </p:spPr>
        <p:txBody>
          <a:bodyPr lIns="0" tIns="0" rIns="0" bIns="0" rtlCol="0" anchor="t">
            <a:spAutoFit/>
          </a:bodyPr>
          <a:lstStyle/>
          <a:p>
            <a:pPr algn="l">
              <a:lnSpc>
                <a:spcPts val="2340"/>
              </a:lnSpc>
              <a:spcBef>
                <a:spcPct val="0"/>
              </a:spcBef>
            </a:pPr>
            <a:r>
              <a:rPr lang="en-US" sz="1800" dirty="0">
                <a:solidFill>
                  <a:srgbClr val="000000"/>
                </a:solidFill>
                <a:latin typeface="Poppins" pitchFamily="2" charset="0"/>
                <a:ea typeface="Poppins Medium"/>
                <a:cs typeface="Poppins" pitchFamily="2" charset="0"/>
                <a:sym typeface="Poppins Medium"/>
              </a:rPr>
              <a:t>B4S</a:t>
            </a:r>
          </a:p>
        </p:txBody>
      </p:sp>
      <p:sp>
        <p:nvSpPr>
          <p:cNvPr id="35" name="TextBox 35"/>
          <p:cNvSpPr txBox="1"/>
          <p:nvPr/>
        </p:nvSpPr>
        <p:spPr>
          <a:xfrm>
            <a:off x="1424248" y="3892663"/>
            <a:ext cx="451396" cy="294953"/>
          </a:xfrm>
          <a:prstGeom prst="rect">
            <a:avLst/>
          </a:prstGeom>
        </p:spPr>
        <p:txBody>
          <a:bodyPr lIns="0" tIns="0" rIns="0" bIns="0" rtlCol="0" anchor="t">
            <a:spAutoFit/>
          </a:bodyPr>
          <a:lstStyle/>
          <a:p>
            <a:pPr algn="l">
              <a:lnSpc>
                <a:spcPts val="2340"/>
              </a:lnSpc>
              <a:spcBef>
                <a:spcPct val="0"/>
              </a:spcBef>
            </a:pPr>
            <a:r>
              <a:rPr lang="en-US" sz="1800">
                <a:solidFill>
                  <a:srgbClr val="000000"/>
                </a:solidFill>
                <a:latin typeface="Poppins" pitchFamily="2" charset="0"/>
                <a:ea typeface="Poppins Medium"/>
                <a:cs typeface="Poppins" pitchFamily="2" charset="0"/>
                <a:sym typeface="Poppins Medium"/>
              </a:rPr>
              <a:t>B4A</a:t>
            </a:r>
          </a:p>
        </p:txBody>
      </p:sp>
      <p:sp>
        <p:nvSpPr>
          <p:cNvPr id="36" name="TextBox 36"/>
          <p:cNvSpPr txBox="1"/>
          <p:nvPr/>
        </p:nvSpPr>
        <p:spPr>
          <a:xfrm>
            <a:off x="1416855" y="4546362"/>
            <a:ext cx="428923" cy="294953"/>
          </a:xfrm>
          <a:prstGeom prst="rect">
            <a:avLst/>
          </a:prstGeom>
        </p:spPr>
        <p:txBody>
          <a:bodyPr lIns="0" tIns="0" rIns="0" bIns="0" rtlCol="0" anchor="t">
            <a:spAutoFit/>
          </a:bodyPr>
          <a:lstStyle/>
          <a:p>
            <a:pPr algn="l">
              <a:lnSpc>
                <a:spcPts val="2340"/>
              </a:lnSpc>
              <a:spcBef>
                <a:spcPct val="0"/>
              </a:spcBef>
            </a:pPr>
            <a:r>
              <a:rPr lang="en-US" sz="1800">
                <a:solidFill>
                  <a:srgbClr val="000000"/>
                </a:solidFill>
                <a:latin typeface="Poppins" pitchFamily="2" charset="0"/>
                <a:ea typeface="Poppins Medium"/>
                <a:cs typeface="Poppins" pitchFamily="2" charset="0"/>
                <a:sym typeface="Poppins Medium"/>
              </a:rPr>
              <a:t>B6S</a:t>
            </a:r>
          </a:p>
        </p:txBody>
      </p:sp>
      <p:sp>
        <p:nvSpPr>
          <p:cNvPr id="37" name="TextBox 37"/>
          <p:cNvSpPr txBox="1"/>
          <p:nvPr/>
        </p:nvSpPr>
        <p:spPr>
          <a:xfrm>
            <a:off x="1409463" y="5200061"/>
            <a:ext cx="450205" cy="294953"/>
          </a:xfrm>
          <a:prstGeom prst="rect">
            <a:avLst/>
          </a:prstGeom>
        </p:spPr>
        <p:txBody>
          <a:bodyPr lIns="0" tIns="0" rIns="0" bIns="0" rtlCol="0" anchor="t">
            <a:spAutoFit/>
          </a:bodyPr>
          <a:lstStyle/>
          <a:p>
            <a:pPr algn="l">
              <a:lnSpc>
                <a:spcPts val="2340"/>
              </a:lnSpc>
              <a:spcBef>
                <a:spcPct val="0"/>
              </a:spcBef>
            </a:pPr>
            <a:r>
              <a:rPr lang="en-US" sz="1800">
                <a:solidFill>
                  <a:srgbClr val="000000"/>
                </a:solidFill>
                <a:latin typeface="Poppins" pitchFamily="2" charset="0"/>
                <a:ea typeface="Poppins Medium"/>
                <a:cs typeface="Poppins" pitchFamily="2" charset="0"/>
                <a:sym typeface="Poppins Medium"/>
              </a:rPr>
              <a:t>B6A</a:t>
            </a:r>
          </a:p>
        </p:txBody>
      </p:sp>
      <p:sp>
        <p:nvSpPr>
          <p:cNvPr id="38" name="TextBox 38"/>
          <p:cNvSpPr txBox="1"/>
          <p:nvPr/>
        </p:nvSpPr>
        <p:spPr>
          <a:xfrm>
            <a:off x="1402070" y="5853760"/>
            <a:ext cx="449312" cy="294953"/>
          </a:xfrm>
          <a:prstGeom prst="rect">
            <a:avLst/>
          </a:prstGeom>
        </p:spPr>
        <p:txBody>
          <a:bodyPr lIns="0" tIns="0" rIns="0" bIns="0" rtlCol="0" anchor="t">
            <a:spAutoFit/>
          </a:bodyPr>
          <a:lstStyle/>
          <a:p>
            <a:pPr algn="l">
              <a:lnSpc>
                <a:spcPts val="2340"/>
              </a:lnSpc>
              <a:spcBef>
                <a:spcPct val="0"/>
              </a:spcBef>
            </a:pPr>
            <a:r>
              <a:rPr lang="en-US" sz="1800">
                <a:solidFill>
                  <a:srgbClr val="000000"/>
                </a:solidFill>
                <a:latin typeface="Poppins" pitchFamily="2" charset="0"/>
                <a:ea typeface="Poppins Medium"/>
                <a:cs typeface="Poppins" pitchFamily="2" charset="0"/>
                <a:sym typeface="Poppins Medium"/>
              </a:rPr>
              <a:t>B8A</a:t>
            </a:r>
          </a:p>
        </p:txBody>
      </p:sp>
      <p:sp>
        <p:nvSpPr>
          <p:cNvPr id="39" name="TextBox 39"/>
          <p:cNvSpPr txBox="1"/>
          <p:nvPr/>
        </p:nvSpPr>
        <p:spPr>
          <a:xfrm>
            <a:off x="1394677" y="6507459"/>
            <a:ext cx="529977" cy="294953"/>
          </a:xfrm>
          <a:prstGeom prst="rect">
            <a:avLst/>
          </a:prstGeom>
        </p:spPr>
        <p:txBody>
          <a:bodyPr lIns="0" tIns="0" rIns="0" bIns="0" rtlCol="0" anchor="t">
            <a:spAutoFit/>
          </a:bodyPr>
          <a:lstStyle/>
          <a:p>
            <a:pPr algn="l">
              <a:lnSpc>
                <a:spcPts val="2340"/>
              </a:lnSpc>
              <a:spcBef>
                <a:spcPct val="0"/>
              </a:spcBef>
            </a:pPr>
            <a:r>
              <a:rPr lang="en-US" sz="1800">
                <a:solidFill>
                  <a:srgbClr val="000000"/>
                </a:solidFill>
                <a:latin typeface="Poppins" pitchFamily="2" charset="0"/>
                <a:ea typeface="Poppins Medium"/>
                <a:cs typeface="Poppins" pitchFamily="2" charset="0"/>
                <a:sym typeface="Poppins Medium"/>
              </a:rPr>
              <a:t>B10A</a:t>
            </a:r>
          </a:p>
        </p:txBody>
      </p:sp>
      <p:sp>
        <p:nvSpPr>
          <p:cNvPr id="40" name="TextBox 40"/>
          <p:cNvSpPr txBox="1"/>
          <p:nvPr/>
        </p:nvSpPr>
        <p:spPr>
          <a:xfrm>
            <a:off x="1387285" y="7161158"/>
            <a:ext cx="529530" cy="294953"/>
          </a:xfrm>
          <a:prstGeom prst="rect">
            <a:avLst/>
          </a:prstGeom>
        </p:spPr>
        <p:txBody>
          <a:bodyPr lIns="0" tIns="0" rIns="0" bIns="0" rtlCol="0" anchor="t">
            <a:spAutoFit/>
          </a:bodyPr>
          <a:lstStyle/>
          <a:p>
            <a:pPr algn="l">
              <a:lnSpc>
                <a:spcPts val="2340"/>
              </a:lnSpc>
              <a:spcBef>
                <a:spcPct val="0"/>
              </a:spcBef>
            </a:pPr>
            <a:r>
              <a:rPr lang="en-US" sz="1800">
                <a:solidFill>
                  <a:srgbClr val="000000"/>
                </a:solidFill>
                <a:latin typeface="Poppins" pitchFamily="2" charset="0"/>
                <a:ea typeface="Poppins Medium"/>
                <a:cs typeface="Poppins" pitchFamily="2" charset="0"/>
                <a:sym typeface="Poppins Medium"/>
              </a:rPr>
              <a:t>B15A</a:t>
            </a:r>
          </a:p>
        </p:txBody>
      </p:sp>
      <p:sp>
        <p:nvSpPr>
          <p:cNvPr id="41" name="TextBox 41"/>
          <p:cNvSpPr txBox="1"/>
          <p:nvPr/>
        </p:nvSpPr>
        <p:spPr>
          <a:xfrm>
            <a:off x="1379892" y="7814857"/>
            <a:ext cx="581918" cy="294953"/>
          </a:xfrm>
          <a:prstGeom prst="rect">
            <a:avLst/>
          </a:prstGeom>
        </p:spPr>
        <p:txBody>
          <a:bodyPr lIns="0" tIns="0" rIns="0" bIns="0" rtlCol="0" anchor="t">
            <a:spAutoFit/>
          </a:bodyPr>
          <a:lstStyle/>
          <a:p>
            <a:pPr algn="l">
              <a:lnSpc>
                <a:spcPts val="2340"/>
              </a:lnSpc>
              <a:spcBef>
                <a:spcPct val="0"/>
              </a:spcBef>
            </a:pPr>
            <a:r>
              <a:rPr lang="en-US" sz="1800">
                <a:solidFill>
                  <a:srgbClr val="000000"/>
                </a:solidFill>
                <a:latin typeface="Poppins" pitchFamily="2" charset="0"/>
                <a:ea typeface="Poppins Medium"/>
                <a:cs typeface="Poppins" pitchFamily="2" charset="0"/>
                <a:sym typeface="Poppins Medium"/>
              </a:rPr>
              <a:t>B20A</a:t>
            </a:r>
          </a:p>
        </p:txBody>
      </p:sp>
      <p:sp>
        <p:nvSpPr>
          <p:cNvPr id="42" name="TextBox 42"/>
          <p:cNvSpPr txBox="1"/>
          <p:nvPr/>
        </p:nvSpPr>
        <p:spPr>
          <a:xfrm>
            <a:off x="1372500" y="8468556"/>
            <a:ext cx="581471" cy="294953"/>
          </a:xfrm>
          <a:prstGeom prst="rect">
            <a:avLst/>
          </a:prstGeom>
        </p:spPr>
        <p:txBody>
          <a:bodyPr lIns="0" tIns="0" rIns="0" bIns="0" rtlCol="0" anchor="t">
            <a:spAutoFit/>
          </a:bodyPr>
          <a:lstStyle/>
          <a:p>
            <a:pPr algn="l">
              <a:lnSpc>
                <a:spcPts val="2340"/>
              </a:lnSpc>
              <a:spcBef>
                <a:spcPct val="0"/>
              </a:spcBef>
            </a:pPr>
            <a:r>
              <a:rPr lang="en-US" sz="1800">
                <a:solidFill>
                  <a:srgbClr val="000000"/>
                </a:solidFill>
                <a:latin typeface="Poppins" pitchFamily="2" charset="0"/>
                <a:ea typeface="Poppins Medium"/>
                <a:cs typeface="Poppins" pitchFamily="2" charset="0"/>
                <a:sym typeface="Poppins Medium"/>
              </a:rPr>
              <a:t>B25A</a:t>
            </a:r>
          </a:p>
        </p:txBody>
      </p:sp>
      <p:sp>
        <p:nvSpPr>
          <p:cNvPr id="43" name="TextBox 43"/>
          <p:cNvSpPr txBox="1"/>
          <p:nvPr/>
        </p:nvSpPr>
        <p:spPr>
          <a:xfrm>
            <a:off x="1365107" y="9122255"/>
            <a:ext cx="426393" cy="294953"/>
          </a:xfrm>
          <a:prstGeom prst="rect">
            <a:avLst/>
          </a:prstGeom>
        </p:spPr>
        <p:txBody>
          <a:bodyPr lIns="0" tIns="0" rIns="0" bIns="0" rtlCol="0" anchor="t">
            <a:spAutoFit/>
          </a:bodyPr>
          <a:lstStyle/>
          <a:p>
            <a:pPr algn="l">
              <a:lnSpc>
                <a:spcPts val="2340"/>
              </a:lnSpc>
              <a:spcBef>
                <a:spcPct val="0"/>
              </a:spcBef>
            </a:pPr>
            <a:r>
              <a:rPr lang="en-US" sz="1800">
                <a:solidFill>
                  <a:srgbClr val="000000"/>
                </a:solidFill>
                <a:latin typeface="Poppins" pitchFamily="2" charset="0"/>
                <a:ea typeface="Poppins Medium"/>
                <a:cs typeface="Poppins" pitchFamily="2" charset="0"/>
                <a:sym typeface="Poppins Medium"/>
              </a:rPr>
              <a:t>B30</a:t>
            </a:r>
          </a:p>
        </p:txBody>
      </p:sp>
      <p:sp>
        <p:nvSpPr>
          <p:cNvPr id="44" name="TextBox 44"/>
          <p:cNvSpPr txBox="1"/>
          <p:nvPr/>
        </p:nvSpPr>
        <p:spPr>
          <a:xfrm>
            <a:off x="10378234" y="2699112"/>
            <a:ext cx="767060" cy="179071"/>
          </a:xfrm>
          <a:prstGeom prst="rect">
            <a:avLst/>
          </a:prstGeom>
        </p:spPr>
        <p:txBody>
          <a:bodyPr lIns="0" tIns="0" rIns="0" bIns="0" rtlCol="0" anchor="t">
            <a:spAutoFit/>
          </a:bodyPr>
          <a:lstStyle/>
          <a:p>
            <a:pPr algn="l">
              <a:lnSpc>
                <a:spcPts val="900"/>
              </a:lnSpc>
            </a:pPr>
            <a:r>
              <a:rPr lang="en-US" sz="1800" b="1">
                <a:solidFill>
                  <a:srgbClr val="FDFBFB"/>
                </a:solidFill>
                <a:latin typeface="Poppins Semi-Bold"/>
                <a:ea typeface="Poppins Semi-Bold"/>
                <a:cs typeface="Poppins Semi-Bold"/>
                <a:sym typeface="Poppins Semi-Bold"/>
              </a:rPr>
              <a:t>Outlet </a:t>
            </a:r>
          </a:p>
        </p:txBody>
      </p:sp>
      <p:sp>
        <p:nvSpPr>
          <p:cNvPr id="45" name="TextBox 45"/>
          <p:cNvSpPr txBox="1"/>
          <p:nvPr/>
        </p:nvSpPr>
        <p:spPr>
          <a:xfrm>
            <a:off x="2496191" y="3213213"/>
            <a:ext cx="428923" cy="294953"/>
          </a:xfrm>
          <a:prstGeom prst="rect">
            <a:avLst/>
          </a:prstGeom>
        </p:spPr>
        <p:txBody>
          <a:bodyPr lIns="0" tIns="0" rIns="0" bIns="0" rtlCol="0" anchor="t">
            <a:spAutoFit/>
          </a:bodyPr>
          <a:lstStyle/>
          <a:p>
            <a:pPr algn="l">
              <a:lnSpc>
                <a:spcPts val="2340"/>
              </a:lnSpc>
              <a:spcBef>
                <a:spcPct val="0"/>
              </a:spcBef>
            </a:pPr>
            <a:r>
              <a:rPr lang="en-US" sz="1800">
                <a:solidFill>
                  <a:srgbClr val="000000"/>
                </a:solidFill>
                <a:latin typeface="Poppins" pitchFamily="2" charset="0"/>
                <a:ea typeface="Poppins Medium"/>
                <a:cs typeface="Poppins" pitchFamily="2" charset="0"/>
                <a:sym typeface="Poppins Medium"/>
              </a:rPr>
              <a:t>1.48</a:t>
            </a:r>
          </a:p>
        </p:txBody>
      </p:sp>
      <p:sp>
        <p:nvSpPr>
          <p:cNvPr id="46" name="TextBox 46"/>
          <p:cNvSpPr txBox="1"/>
          <p:nvPr/>
        </p:nvSpPr>
        <p:spPr>
          <a:xfrm>
            <a:off x="2496191" y="3892663"/>
            <a:ext cx="428923" cy="294953"/>
          </a:xfrm>
          <a:prstGeom prst="rect">
            <a:avLst/>
          </a:prstGeom>
        </p:spPr>
        <p:txBody>
          <a:bodyPr lIns="0" tIns="0" rIns="0" bIns="0" rtlCol="0" anchor="t">
            <a:spAutoFit/>
          </a:bodyPr>
          <a:lstStyle/>
          <a:p>
            <a:pPr algn="l">
              <a:lnSpc>
                <a:spcPts val="2340"/>
              </a:lnSpc>
              <a:spcBef>
                <a:spcPct val="0"/>
              </a:spcBef>
            </a:pPr>
            <a:r>
              <a:rPr lang="en-US" sz="1800">
                <a:solidFill>
                  <a:srgbClr val="000000"/>
                </a:solidFill>
                <a:latin typeface="Poppins" pitchFamily="2" charset="0"/>
                <a:ea typeface="Poppins Medium"/>
                <a:cs typeface="Poppins" pitchFamily="2" charset="0"/>
                <a:sym typeface="Poppins Medium"/>
              </a:rPr>
              <a:t>1.48</a:t>
            </a:r>
          </a:p>
        </p:txBody>
      </p:sp>
      <p:sp>
        <p:nvSpPr>
          <p:cNvPr id="47" name="TextBox 47"/>
          <p:cNvSpPr txBox="1"/>
          <p:nvPr/>
        </p:nvSpPr>
        <p:spPr>
          <a:xfrm>
            <a:off x="2488798" y="4546362"/>
            <a:ext cx="428030" cy="294953"/>
          </a:xfrm>
          <a:prstGeom prst="rect">
            <a:avLst/>
          </a:prstGeom>
        </p:spPr>
        <p:txBody>
          <a:bodyPr lIns="0" tIns="0" rIns="0" bIns="0" rtlCol="0" anchor="t">
            <a:spAutoFit/>
          </a:bodyPr>
          <a:lstStyle/>
          <a:p>
            <a:pPr algn="l">
              <a:lnSpc>
                <a:spcPts val="2340"/>
              </a:lnSpc>
              <a:spcBef>
                <a:spcPct val="0"/>
              </a:spcBef>
            </a:pPr>
            <a:r>
              <a:rPr lang="en-US" sz="1800">
                <a:solidFill>
                  <a:srgbClr val="000000"/>
                </a:solidFill>
                <a:latin typeface="Poppins" pitchFamily="2" charset="0"/>
                <a:ea typeface="Poppins Medium"/>
                <a:cs typeface="Poppins" pitchFamily="2" charset="0"/>
                <a:sym typeface="Poppins Medium"/>
              </a:rPr>
              <a:t>1.65</a:t>
            </a:r>
          </a:p>
        </p:txBody>
      </p:sp>
      <p:sp>
        <p:nvSpPr>
          <p:cNvPr id="48" name="TextBox 48"/>
          <p:cNvSpPr txBox="1"/>
          <p:nvPr/>
        </p:nvSpPr>
        <p:spPr>
          <a:xfrm>
            <a:off x="2481405" y="5200061"/>
            <a:ext cx="428030" cy="294953"/>
          </a:xfrm>
          <a:prstGeom prst="rect">
            <a:avLst/>
          </a:prstGeom>
        </p:spPr>
        <p:txBody>
          <a:bodyPr lIns="0" tIns="0" rIns="0" bIns="0" rtlCol="0" anchor="t">
            <a:spAutoFit/>
          </a:bodyPr>
          <a:lstStyle/>
          <a:p>
            <a:pPr algn="l">
              <a:lnSpc>
                <a:spcPts val="2340"/>
              </a:lnSpc>
              <a:spcBef>
                <a:spcPct val="0"/>
              </a:spcBef>
            </a:pPr>
            <a:r>
              <a:rPr lang="en-US" sz="1800">
                <a:solidFill>
                  <a:srgbClr val="000000"/>
                </a:solidFill>
                <a:latin typeface="Poppins" pitchFamily="2" charset="0"/>
                <a:ea typeface="Poppins Medium"/>
                <a:cs typeface="Poppins" pitchFamily="2" charset="0"/>
                <a:sym typeface="Poppins Medium"/>
              </a:rPr>
              <a:t>1.65</a:t>
            </a:r>
          </a:p>
        </p:txBody>
      </p:sp>
      <p:sp>
        <p:nvSpPr>
          <p:cNvPr id="49" name="TextBox 49"/>
          <p:cNvSpPr txBox="1"/>
          <p:nvPr/>
        </p:nvSpPr>
        <p:spPr>
          <a:xfrm>
            <a:off x="2474013" y="5853760"/>
            <a:ext cx="408980" cy="294953"/>
          </a:xfrm>
          <a:prstGeom prst="rect">
            <a:avLst/>
          </a:prstGeom>
        </p:spPr>
        <p:txBody>
          <a:bodyPr lIns="0" tIns="0" rIns="0" bIns="0" rtlCol="0" anchor="t">
            <a:spAutoFit/>
          </a:bodyPr>
          <a:lstStyle/>
          <a:p>
            <a:pPr algn="l">
              <a:lnSpc>
                <a:spcPts val="2340"/>
              </a:lnSpc>
              <a:spcBef>
                <a:spcPct val="0"/>
              </a:spcBef>
            </a:pPr>
            <a:r>
              <a:rPr lang="en-US" sz="1800">
                <a:solidFill>
                  <a:srgbClr val="000000"/>
                </a:solidFill>
                <a:latin typeface="Poppins" pitchFamily="2" charset="0"/>
                <a:ea typeface="Poppins Medium"/>
                <a:cs typeface="Poppins" pitchFamily="2" charset="0"/>
                <a:sym typeface="Poppins Medium"/>
              </a:rPr>
              <a:t>1.78</a:t>
            </a:r>
          </a:p>
        </p:txBody>
      </p:sp>
      <p:sp>
        <p:nvSpPr>
          <p:cNvPr id="50" name="TextBox 50"/>
          <p:cNvSpPr txBox="1"/>
          <p:nvPr/>
        </p:nvSpPr>
        <p:spPr>
          <a:xfrm>
            <a:off x="2466620" y="6507459"/>
            <a:ext cx="416123" cy="294953"/>
          </a:xfrm>
          <a:prstGeom prst="rect">
            <a:avLst/>
          </a:prstGeom>
        </p:spPr>
        <p:txBody>
          <a:bodyPr lIns="0" tIns="0" rIns="0" bIns="0" rtlCol="0" anchor="t">
            <a:spAutoFit/>
          </a:bodyPr>
          <a:lstStyle/>
          <a:p>
            <a:pPr algn="l">
              <a:lnSpc>
                <a:spcPts val="2340"/>
              </a:lnSpc>
              <a:spcBef>
                <a:spcPct val="0"/>
              </a:spcBef>
            </a:pPr>
            <a:r>
              <a:rPr lang="en-US" sz="1800">
                <a:solidFill>
                  <a:srgbClr val="000000"/>
                </a:solidFill>
                <a:latin typeface="Poppins" pitchFamily="2" charset="0"/>
                <a:ea typeface="Poppins Medium"/>
                <a:cs typeface="Poppins" pitchFamily="2" charset="0"/>
                <a:sym typeface="Poppins Medium"/>
              </a:rPr>
              <a:t>1.93</a:t>
            </a:r>
          </a:p>
        </p:txBody>
      </p:sp>
      <p:sp>
        <p:nvSpPr>
          <p:cNvPr id="51" name="TextBox 51"/>
          <p:cNvSpPr txBox="1"/>
          <p:nvPr/>
        </p:nvSpPr>
        <p:spPr>
          <a:xfrm>
            <a:off x="2459227" y="7161158"/>
            <a:ext cx="479375" cy="294953"/>
          </a:xfrm>
          <a:prstGeom prst="rect">
            <a:avLst/>
          </a:prstGeom>
        </p:spPr>
        <p:txBody>
          <a:bodyPr lIns="0" tIns="0" rIns="0" bIns="0" rtlCol="0" anchor="t">
            <a:spAutoFit/>
          </a:bodyPr>
          <a:lstStyle/>
          <a:p>
            <a:pPr algn="l">
              <a:lnSpc>
                <a:spcPts val="2340"/>
              </a:lnSpc>
              <a:spcBef>
                <a:spcPct val="0"/>
              </a:spcBef>
            </a:pPr>
            <a:r>
              <a:rPr lang="en-US" sz="1800">
                <a:solidFill>
                  <a:srgbClr val="000000"/>
                </a:solidFill>
                <a:latin typeface="Poppins" pitchFamily="2" charset="0"/>
                <a:ea typeface="Poppins Medium"/>
                <a:cs typeface="Poppins" pitchFamily="2" charset="0"/>
                <a:sym typeface="Poppins Medium"/>
              </a:rPr>
              <a:t>2.08</a:t>
            </a:r>
          </a:p>
        </p:txBody>
      </p:sp>
      <p:sp>
        <p:nvSpPr>
          <p:cNvPr id="52" name="TextBox 52"/>
          <p:cNvSpPr txBox="1"/>
          <p:nvPr/>
        </p:nvSpPr>
        <p:spPr>
          <a:xfrm>
            <a:off x="2451835" y="7814857"/>
            <a:ext cx="461218" cy="294953"/>
          </a:xfrm>
          <a:prstGeom prst="rect">
            <a:avLst/>
          </a:prstGeom>
        </p:spPr>
        <p:txBody>
          <a:bodyPr lIns="0" tIns="0" rIns="0" bIns="0" rtlCol="0" anchor="t">
            <a:spAutoFit/>
          </a:bodyPr>
          <a:lstStyle/>
          <a:p>
            <a:pPr algn="l">
              <a:lnSpc>
                <a:spcPts val="2340"/>
              </a:lnSpc>
              <a:spcBef>
                <a:spcPct val="0"/>
              </a:spcBef>
            </a:pPr>
            <a:r>
              <a:rPr lang="en-US" sz="1800">
                <a:solidFill>
                  <a:srgbClr val="000000"/>
                </a:solidFill>
                <a:latin typeface="Poppins" pitchFamily="2" charset="0"/>
                <a:ea typeface="Poppins Medium"/>
                <a:cs typeface="Poppins" pitchFamily="2" charset="0"/>
                <a:sym typeface="Poppins Medium"/>
              </a:rPr>
              <a:t>2.57</a:t>
            </a:r>
          </a:p>
        </p:txBody>
      </p:sp>
      <p:sp>
        <p:nvSpPr>
          <p:cNvPr id="53" name="TextBox 53"/>
          <p:cNvSpPr txBox="1"/>
          <p:nvPr/>
        </p:nvSpPr>
        <p:spPr>
          <a:xfrm>
            <a:off x="2444442" y="8468556"/>
            <a:ext cx="481012" cy="294953"/>
          </a:xfrm>
          <a:prstGeom prst="rect">
            <a:avLst/>
          </a:prstGeom>
        </p:spPr>
        <p:txBody>
          <a:bodyPr lIns="0" tIns="0" rIns="0" bIns="0" rtlCol="0" anchor="t">
            <a:spAutoFit/>
          </a:bodyPr>
          <a:lstStyle/>
          <a:p>
            <a:pPr algn="l">
              <a:lnSpc>
                <a:spcPts val="2340"/>
              </a:lnSpc>
              <a:spcBef>
                <a:spcPct val="0"/>
              </a:spcBef>
            </a:pPr>
            <a:r>
              <a:rPr lang="en-US" sz="1800">
                <a:solidFill>
                  <a:srgbClr val="000000"/>
                </a:solidFill>
                <a:latin typeface="Poppins" pitchFamily="2" charset="0"/>
                <a:ea typeface="Poppins Medium"/>
                <a:cs typeface="Poppins" pitchFamily="2" charset="0"/>
                <a:sym typeface="Poppins Medium"/>
              </a:rPr>
              <a:t>2.54</a:t>
            </a:r>
          </a:p>
        </p:txBody>
      </p:sp>
      <p:sp>
        <p:nvSpPr>
          <p:cNvPr id="54" name="TextBox 54"/>
          <p:cNvSpPr txBox="1"/>
          <p:nvPr/>
        </p:nvSpPr>
        <p:spPr>
          <a:xfrm>
            <a:off x="2437050" y="9122255"/>
            <a:ext cx="460921" cy="294953"/>
          </a:xfrm>
          <a:prstGeom prst="rect">
            <a:avLst/>
          </a:prstGeom>
        </p:spPr>
        <p:txBody>
          <a:bodyPr lIns="0" tIns="0" rIns="0" bIns="0" rtlCol="0" anchor="t">
            <a:spAutoFit/>
          </a:bodyPr>
          <a:lstStyle/>
          <a:p>
            <a:pPr algn="l">
              <a:lnSpc>
                <a:spcPts val="2340"/>
              </a:lnSpc>
              <a:spcBef>
                <a:spcPct val="0"/>
              </a:spcBef>
            </a:pPr>
            <a:r>
              <a:rPr lang="en-US" sz="1800">
                <a:solidFill>
                  <a:srgbClr val="000000"/>
                </a:solidFill>
                <a:latin typeface="Poppins" pitchFamily="2" charset="0"/>
                <a:ea typeface="Poppins Medium"/>
                <a:cs typeface="Poppins" pitchFamily="2" charset="0"/>
                <a:sym typeface="Poppins Medium"/>
              </a:rPr>
              <a:t>2.78</a:t>
            </a:r>
          </a:p>
        </p:txBody>
      </p:sp>
      <p:sp>
        <p:nvSpPr>
          <p:cNvPr id="55" name="TextBox 55"/>
          <p:cNvSpPr txBox="1"/>
          <p:nvPr/>
        </p:nvSpPr>
        <p:spPr>
          <a:xfrm>
            <a:off x="4041506" y="3213213"/>
            <a:ext cx="426393" cy="294953"/>
          </a:xfrm>
          <a:prstGeom prst="rect">
            <a:avLst/>
          </a:prstGeom>
        </p:spPr>
        <p:txBody>
          <a:bodyPr lIns="0" tIns="0" rIns="0" bIns="0" rtlCol="0" anchor="t">
            <a:spAutoFit/>
          </a:bodyPr>
          <a:lstStyle/>
          <a:p>
            <a:pPr algn="l">
              <a:lnSpc>
                <a:spcPts val="2340"/>
              </a:lnSpc>
              <a:spcBef>
                <a:spcPct val="0"/>
              </a:spcBef>
            </a:pPr>
            <a:r>
              <a:rPr lang="en-US" sz="1800">
                <a:solidFill>
                  <a:srgbClr val="000000"/>
                </a:solidFill>
                <a:latin typeface="Poppins" pitchFamily="2" charset="0"/>
                <a:ea typeface="Poppins Medium"/>
                <a:cs typeface="Poppins" pitchFamily="2" charset="0"/>
                <a:sym typeface="Poppins Medium"/>
              </a:rPr>
              <a:t>1.95</a:t>
            </a:r>
          </a:p>
        </p:txBody>
      </p:sp>
      <p:sp>
        <p:nvSpPr>
          <p:cNvPr id="56" name="TextBox 56"/>
          <p:cNvSpPr txBox="1"/>
          <p:nvPr/>
        </p:nvSpPr>
        <p:spPr>
          <a:xfrm>
            <a:off x="4041506" y="3892663"/>
            <a:ext cx="322808" cy="294953"/>
          </a:xfrm>
          <a:prstGeom prst="rect">
            <a:avLst/>
          </a:prstGeom>
        </p:spPr>
        <p:txBody>
          <a:bodyPr lIns="0" tIns="0" rIns="0" bIns="0" rtlCol="0" anchor="t">
            <a:spAutoFit/>
          </a:bodyPr>
          <a:lstStyle/>
          <a:p>
            <a:pPr algn="l">
              <a:lnSpc>
                <a:spcPts val="2340"/>
              </a:lnSpc>
              <a:spcBef>
                <a:spcPct val="0"/>
              </a:spcBef>
            </a:pPr>
            <a:r>
              <a:rPr lang="en-US" sz="1800">
                <a:solidFill>
                  <a:srgbClr val="000000"/>
                </a:solidFill>
                <a:latin typeface="Poppins" pitchFamily="2" charset="0"/>
                <a:ea typeface="Poppins Medium"/>
                <a:cs typeface="Poppins" pitchFamily="2" charset="0"/>
                <a:sym typeface="Poppins Medium"/>
              </a:rPr>
              <a:t>2.3</a:t>
            </a:r>
          </a:p>
        </p:txBody>
      </p:sp>
      <p:sp>
        <p:nvSpPr>
          <p:cNvPr id="57" name="TextBox 57"/>
          <p:cNvSpPr txBox="1"/>
          <p:nvPr/>
        </p:nvSpPr>
        <p:spPr>
          <a:xfrm>
            <a:off x="4034113" y="4546362"/>
            <a:ext cx="131921" cy="294953"/>
          </a:xfrm>
          <a:prstGeom prst="rect">
            <a:avLst/>
          </a:prstGeom>
        </p:spPr>
        <p:txBody>
          <a:bodyPr lIns="0" tIns="0" rIns="0" bIns="0" rtlCol="0" anchor="t">
            <a:spAutoFit/>
          </a:bodyPr>
          <a:lstStyle/>
          <a:p>
            <a:pPr algn="l">
              <a:lnSpc>
                <a:spcPts val="2340"/>
              </a:lnSpc>
              <a:spcBef>
                <a:spcPct val="0"/>
              </a:spcBef>
            </a:pPr>
            <a:r>
              <a:rPr lang="en-US" sz="1800">
                <a:solidFill>
                  <a:srgbClr val="000000"/>
                </a:solidFill>
                <a:latin typeface="Poppins" pitchFamily="2" charset="0"/>
                <a:ea typeface="Poppins Medium"/>
                <a:cs typeface="Poppins" pitchFamily="2" charset="0"/>
                <a:sym typeface="Poppins Medium"/>
              </a:rPr>
              <a:t>2</a:t>
            </a:r>
          </a:p>
        </p:txBody>
      </p:sp>
      <p:sp>
        <p:nvSpPr>
          <p:cNvPr id="58" name="TextBox 58"/>
          <p:cNvSpPr txBox="1"/>
          <p:nvPr/>
        </p:nvSpPr>
        <p:spPr>
          <a:xfrm>
            <a:off x="4026721" y="5200061"/>
            <a:ext cx="333077" cy="294953"/>
          </a:xfrm>
          <a:prstGeom prst="rect">
            <a:avLst/>
          </a:prstGeom>
        </p:spPr>
        <p:txBody>
          <a:bodyPr lIns="0" tIns="0" rIns="0" bIns="0" rtlCol="0" anchor="t">
            <a:spAutoFit/>
          </a:bodyPr>
          <a:lstStyle/>
          <a:p>
            <a:pPr algn="l">
              <a:lnSpc>
                <a:spcPts val="2340"/>
              </a:lnSpc>
              <a:spcBef>
                <a:spcPct val="0"/>
              </a:spcBef>
            </a:pPr>
            <a:r>
              <a:rPr lang="en-US" sz="1800">
                <a:solidFill>
                  <a:srgbClr val="000000"/>
                </a:solidFill>
                <a:latin typeface="Poppins" pitchFamily="2" charset="0"/>
                <a:ea typeface="Poppins Medium"/>
                <a:cs typeface="Poppins" pitchFamily="2" charset="0"/>
                <a:sym typeface="Poppins Medium"/>
              </a:rPr>
              <a:t>2.5</a:t>
            </a:r>
          </a:p>
        </p:txBody>
      </p:sp>
      <p:sp>
        <p:nvSpPr>
          <p:cNvPr id="59" name="TextBox 59"/>
          <p:cNvSpPr txBox="1"/>
          <p:nvPr/>
        </p:nvSpPr>
        <p:spPr>
          <a:xfrm>
            <a:off x="4019328" y="5853760"/>
            <a:ext cx="333077" cy="294953"/>
          </a:xfrm>
          <a:prstGeom prst="rect">
            <a:avLst/>
          </a:prstGeom>
        </p:spPr>
        <p:txBody>
          <a:bodyPr lIns="0" tIns="0" rIns="0" bIns="0" rtlCol="0" anchor="t">
            <a:spAutoFit/>
          </a:bodyPr>
          <a:lstStyle/>
          <a:p>
            <a:pPr algn="l">
              <a:lnSpc>
                <a:spcPts val="2340"/>
              </a:lnSpc>
              <a:spcBef>
                <a:spcPct val="0"/>
              </a:spcBef>
            </a:pPr>
            <a:r>
              <a:rPr lang="en-US" sz="1800">
                <a:solidFill>
                  <a:srgbClr val="000000"/>
                </a:solidFill>
                <a:latin typeface="Poppins" pitchFamily="2" charset="0"/>
                <a:ea typeface="Poppins Medium"/>
                <a:cs typeface="Poppins" pitchFamily="2" charset="0"/>
                <a:sym typeface="Poppins Medium"/>
              </a:rPr>
              <a:t>2.5</a:t>
            </a:r>
          </a:p>
        </p:txBody>
      </p:sp>
      <p:sp>
        <p:nvSpPr>
          <p:cNvPr id="60" name="TextBox 60"/>
          <p:cNvSpPr txBox="1"/>
          <p:nvPr/>
        </p:nvSpPr>
        <p:spPr>
          <a:xfrm>
            <a:off x="4011935" y="6507459"/>
            <a:ext cx="315069" cy="294953"/>
          </a:xfrm>
          <a:prstGeom prst="rect">
            <a:avLst/>
          </a:prstGeom>
        </p:spPr>
        <p:txBody>
          <a:bodyPr lIns="0" tIns="0" rIns="0" bIns="0" rtlCol="0" anchor="t">
            <a:spAutoFit/>
          </a:bodyPr>
          <a:lstStyle/>
          <a:p>
            <a:pPr algn="l">
              <a:lnSpc>
                <a:spcPts val="2340"/>
              </a:lnSpc>
              <a:spcBef>
                <a:spcPct val="0"/>
              </a:spcBef>
            </a:pPr>
            <a:r>
              <a:rPr lang="en-US" sz="1800">
                <a:solidFill>
                  <a:srgbClr val="000000"/>
                </a:solidFill>
                <a:latin typeface="Poppins" pitchFamily="2" charset="0"/>
                <a:ea typeface="Poppins Medium"/>
                <a:cs typeface="Poppins" pitchFamily="2" charset="0"/>
                <a:sym typeface="Poppins Medium"/>
              </a:rPr>
              <a:t>2.7</a:t>
            </a:r>
          </a:p>
        </p:txBody>
      </p:sp>
      <p:sp>
        <p:nvSpPr>
          <p:cNvPr id="61" name="TextBox 61"/>
          <p:cNvSpPr txBox="1"/>
          <p:nvPr/>
        </p:nvSpPr>
        <p:spPr>
          <a:xfrm>
            <a:off x="4004543" y="7161158"/>
            <a:ext cx="478334" cy="294953"/>
          </a:xfrm>
          <a:prstGeom prst="rect">
            <a:avLst/>
          </a:prstGeom>
        </p:spPr>
        <p:txBody>
          <a:bodyPr lIns="0" tIns="0" rIns="0" bIns="0" rtlCol="0" anchor="t">
            <a:spAutoFit/>
          </a:bodyPr>
          <a:lstStyle/>
          <a:p>
            <a:pPr algn="l">
              <a:lnSpc>
                <a:spcPts val="2340"/>
              </a:lnSpc>
              <a:spcBef>
                <a:spcPct val="0"/>
              </a:spcBef>
            </a:pPr>
            <a:r>
              <a:rPr lang="en-US" sz="1800">
                <a:solidFill>
                  <a:srgbClr val="000000"/>
                </a:solidFill>
                <a:latin typeface="Poppins" pitchFamily="2" charset="0"/>
                <a:ea typeface="Poppins Medium"/>
                <a:cs typeface="Poppins" pitchFamily="2" charset="0"/>
                <a:sym typeface="Poppins Medium"/>
              </a:rPr>
              <a:t>2.95</a:t>
            </a:r>
          </a:p>
        </p:txBody>
      </p:sp>
      <p:sp>
        <p:nvSpPr>
          <p:cNvPr id="62" name="TextBox 62"/>
          <p:cNvSpPr txBox="1"/>
          <p:nvPr/>
        </p:nvSpPr>
        <p:spPr>
          <a:xfrm>
            <a:off x="3997150" y="7814857"/>
            <a:ext cx="135880" cy="294953"/>
          </a:xfrm>
          <a:prstGeom prst="rect">
            <a:avLst/>
          </a:prstGeom>
        </p:spPr>
        <p:txBody>
          <a:bodyPr lIns="0" tIns="0" rIns="0" bIns="0" rtlCol="0" anchor="t">
            <a:spAutoFit/>
          </a:bodyPr>
          <a:lstStyle/>
          <a:p>
            <a:pPr algn="l">
              <a:lnSpc>
                <a:spcPts val="2340"/>
              </a:lnSpc>
              <a:spcBef>
                <a:spcPct val="0"/>
              </a:spcBef>
            </a:pPr>
            <a:r>
              <a:rPr lang="en-US" sz="1800">
                <a:solidFill>
                  <a:srgbClr val="000000"/>
                </a:solidFill>
                <a:latin typeface="Poppins" pitchFamily="2" charset="0"/>
                <a:ea typeface="Poppins Medium"/>
                <a:cs typeface="Poppins" pitchFamily="2" charset="0"/>
                <a:sym typeface="Poppins Medium"/>
              </a:rPr>
              <a:t>3</a:t>
            </a:r>
          </a:p>
        </p:txBody>
      </p:sp>
      <p:sp>
        <p:nvSpPr>
          <p:cNvPr id="63" name="TextBox 63"/>
          <p:cNvSpPr txBox="1"/>
          <p:nvPr/>
        </p:nvSpPr>
        <p:spPr>
          <a:xfrm>
            <a:off x="3989758" y="8468556"/>
            <a:ext cx="326678" cy="294953"/>
          </a:xfrm>
          <a:prstGeom prst="rect">
            <a:avLst/>
          </a:prstGeom>
        </p:spPr>
        <p:txBody>
          <a:bodyPr lIns="0" tIns="0" rIns="0" bIns="0" rtlCol="0" anchor="t">
            <a:spAutoFit/>
          </a:bodyPr>
          <a:lstStyle/>
          <a:p>
            <a:pPr algn="l">
              <a:lnSpc>
                <a:spcPts val="2340"/>
              </a:lnSpc>
              <a:spcBef>
                <a:spcPct val="0"/>
              </a:spcBef>
            </a:pPr>
            <a:r>
              <a:rPr lang="en-US" sz="1800">
                <a:solidFill>
                  <a:srgbClr val="000000"/>
                </a:solidFill>
                <a:latin typeface="Poppins" pitchFamily="2" charset="0"/>
                <a:ea typeface="Poppins Medium"/>
                <a:cs typeface="Poppins" pitchFamily="2" charset="0"/>
                <a:sym typeface="Poppins Medium"/>
              </a:rPr>
              <a:t>3.3</a:t>
            </a:r>
          </a:p>
        </p:txBody>
      </p:sp>
      <p:sp>
        <p:nvSpPr>
          <p:cNvPr id="64" name="TextBox 64"/>
          <p:cNvSpPr txBox="1"/>
          <p:nvPr/>
        </p:nvSpPr>
        <p:spPr>
          <a:xfrm>
            <a:off x="3982365" y="9122255"/>
            <a:ext cx="322808" cy="294953"/>
          </a:xfrm>
          <a:prstGeom prst="rect">
            <a:avLst/>
          </a:prstGeom>
        </p:spPr>
        <p:txBody>
          <a:bodyPr lIns="0" tIns="0" rIns="0" bIns="0" rtlCol="0" anchor="t">
            <a:spAutoFit/>
          </a:bodyPr>
          <a:lstStyle/>
          <a:p>
            <a:pPr algn="l">
              <a:lnSpc>
                <a:spcPts val="2340"/>
              </a:lnSpc>
              <a:spcBef>
                <a:spcPct val="0"/>
              </a:spcBef>
            </a:pPr>
            <a:r>
              <a:rPr lang="en-US" sz="1800">
                <a:solidFill>
                  <a:srgbClr val="000000"/>
                </a:solidFill>
                <a:latin typeface="Poppins" pitchFamily="2" charset="0"/>
                <a:ea typeface="Poppins Medium"/>
                <a:cs typeface="Poppins" pitchFamily="2" charset="0"/>
                <a:sym typeface="Poppins Medium"/>
              </a:rPr>
              <a:t>3.2</a:t>
            </a:r>
          </a:p>
        </p:txBody>
      </p:sp>
      <p:sp>
        <p:nvSpPr>
          <p:cNvPr id="65" name="TextBox 65"/>
          <p:cNvSpPr txBox="1"/>
          <p:nvPr/>
        </p:nvSpPr>
        <p:spPr>
          <a:xfrm>
            <a:off x="5351494" y="3213213"/>
            <a:ext cx="416868" cy="294953"/>
          </a:xfrm>
          <a:prstGeom prst="rect">
            <a:avLst/>
          </a:prstGeom>
        </p:spPr>
        <p:txBody>
          <a:bodyPr lIns="0" tIns="0" rIns="0" bIns="0" rtlCol="0" anchor="t">
            <a:spAutoFit/>
          </a:bodyPr>
          <a:lstStyle/>
          <a:p>
            <a:pPr algn="l">
              <a:lnSpc>
                <a:spcPts val="2340"/>
              </a:lnSpc>
              <a:spcBef>
                <a:spcPct val="0"/>
              </a:spcBef>
            </a:pPr>
            <a:r>
              <a:rPr lang="en-US" sz="1800">
                <a:solidFill>
                  <a:srgbClr val="000000"/>
                </a:solidFill>
                <a:latin typeface="Poppins" pitchFamily="2" charset="0"/>
                <a:ea typeface="Poppins Medium"/>
                <a:cs typeface="Poppins" pitchFamily="2" charset="0"/>
                <a:sym typeface="Poppins Medium"/>
              </a:rPr>
              <a:t>1.38</a:t>
            </a:r>
          </a:p>
        </p:txBody>
      </p:sp>
      <p:sp>
        <p:nvSpPr>
          <p:cNvPr id="66" name="TextBox 66"/>
          <p:cNvSpPr txBox="1"/>
          <p:nvPr/>
        </p:nvSpPr>
        <p:spPr>
          <a:xfrm>
            <a:off x="5351494" y="3892663"/>
            <a:ext cx="416868" cy="294953"/>
          </a:xfrm>
          <a:prstGeom prst="rect">
            <a:avLst/>
          </a:prstGeom>
        </p:spPr>
        <p:txBody>
          <a:bodyPr lIns="0" tIns="0" rIns="0" bIns="0" rtlCol="0" anchor="t">
            <a:spAutoFit/>
          </a:bodyPr>
          <a:lstStyle/>
          <a:p>
            <a:pPr algn="l">
              <a:lnSpc>
                <a:spcPts val="2340"/>
              </a:lnSpc>
              <a:spcBef>
                <a:spcPct val="0"/>
              </a:spcBef>
            </a:pPr>
            <a:r>
              <a:rPr lang="en-US" sz="1800">
                <a:solidFill>
                  <a:srgbClr val="000000"/>
                </a:solidFill>
                <a:latin typeface="Poppins" pitchFamily="2" charset="0"/>
                <a:ea typeface="Poppins Medium"/>
                <a:cs typeface="Poppins" pitchFamily="2" charset="0"/>
                <a:sym typeface="Poppins Medium"/>
              </a:rPr>
              <a:t>1.38</a:t>
            </a:r>
          </a:p>
        </p:txBody>
      </p:sp>
      <p:sp>
        <p:nvSpPr>
          <p:cNvPr id="67" name="TextBox 67"/>
          <p:cNvSpPr txBox="1"/>
          <p:nvPr/>
        </p:nvSpPr>
        <p:spPr>
          <a:xfrm>
            <a:off x="5344101" y="4546362"/>
            <a:ext cx="429220" cy="294953"/>
          </a:xfrm>
          <a:prstGeom prst="rect">
            <a:avLst/>
          </a:prstGeom>
        </p:spPr>
        <p:txBody>
          <a:bodyPr lIns="0" tIns="0" rIns="0" bIns="0" rtlCol="0" anchor="t">
            <a:spAutoFit/>
          </a:bodyPr>
          <a:lstStyle/>
          <a:p>
            <a:pPr algn="l">
              <a:lnSpc>
                <a:spcPts val="2340"/>
              </a:lnSpc>
              <a:spcBef>
                <a:spcPct val="0"/>
              </a:spcBef>
            </a:pPr>
            <a:r>
              <a:rPr lang="en-US" sz="1800">
                <a:solidFill>
                  <a:srgbClr val="000000"/>
                </a:solidFill>
                <a:latin typeface="Poppins" pitchFamily="2" charset="0"/>
                <a:ea typeface="Poppins Medium"/>
                <a:cs typeface="Poppins" pitchFamily="2" charset="0"/>
                <a:sym typeface="Poppins Medium"/>
              </a:rPr>
              <a:t>1.54</a:t>
            </a:r>
          </a:p>
        </p:txBody>
      </p:sp>
      <p:sp>
        <p:nvSpPr>
          <p:cNvPr id="68" name="TextBox 68"/>
          <p:cNvSpPr txBox="1"/>
          <p:nvPr/>
        </p:nvSpPr>
        <p:spPr>
          <a:xfrm>
            <a:off x="5336708" y="5200061"/>
            <a:ext cx="429220" cy="294953"/>
          </a:xfrm>
          <a:prstGeom prst="rect">
            <a:avLst/>
          </a:prstGeom>
        </p:spPr>
        <p:txBody>
          <a:bodyPr lIns="0" tIns="0" rIns="0" bIns="0" rtlCol="0" anchor="t">
            <a:spAutoFit/>
          </a:bodyPr>
          <a:lstStyle/>
          <a:p>
            <a:pPr algn="l">
              <a:lnSpc>
                <a:spcPts val="2340"/>
              </a:lnSpc>
              <a:spcBef>
                <a:spcPct val="0"/>
              </a:spcBef>
            </a:pPr>
            <a:r>
              <a:rPr lang="en-US" sz="1800">
                <a:solidFill>
                  <a:srgbClr val="000000"/>
                </a:solidFill>
                <a:latin typeface="Poppins" pitchFamily="2" charset="0"/>
                <a:ea typeface="Poppins Medium"/>
                <a:cs typeface="Poppins" pitchFamily="2" charset="0"/>
                <a:sym typeface="Poppins Medium"/>
              </a:rPr>
              <a:t>1.54</a:t>
            </a:r>
          </a:p>
        </p:txBody>
      </p:sp>
      <p:sp>
        <p:nvSpPr>
          <p:cNvPr id="69" name="TextBox 69"/>
          <p:cNvSpPr txBox="1"/>
          <p:nvPr/>
        </p:nvSpPr>
        <p:spPr>
          <a:xfrm>
            <a:off x="5329316" y="5853760"/>
            <a:ext cx="427137" cy="294953"/>
          </a:xfrm>
          <a:prstGeom prst="rect">
            <a:avLst/>
          </a:prstGeom>
        </p:spPr>
        <p:txBody>
          <a:bodyPr lIns="0" tIns="0" rIns="0" bIns="0" rtlCol="0" anchor="t">
            <a:spAutoFit/>
          </a:bodyPr>
          <a:lstStyle/>
          <a:p>
            <a:pPr algn="l">
              <a:lnSpc>
                <a:spcPts val="2340"/>
              </a:lnSpc>
              <a:spcBef>
                <a:spcPct val="0"/>
              </a:spcBef>
            </a:pPr>
            <a:r>
              <a:rPr lang="en-US" sz="1800">
                <a:solidFill>
                  <a:srgbClr val="000000"/>
                </a:solidFill>
                <a:latin typeface="Poppins" pitchFamily="2" charset="0"/>
                <a:ea typeface="Poppins Medium"/>
                <a:cs typeface="Poppins" pitchFamily="2" charset="0"/>
                <a:sym typeface="Poppins Medium"/>
              </a:rPr>
              <a:t>1.69</a:t>
            </a:r>
          </a:p>
        </p:txBody>
      </p:sp>
      <p:sp>
        <p:nvSpPr>
          <p:cNvPr id="70" name="TextBox 70"/>
          <p:cNvSpPr txBox="1"/>
          <p:nvPr/>
        </p:nvSpPr>
        <p:spPr>
          <a:xfrm>
            <a:off x="5321923" y="6507459"/>
            <a:ext cx="411063" cy="294953"/>
          </a:xfrm>
          <a:prstGeom prst="rect">
            <a:avLst/>
          </a:prstGeom>
        </p:spPr>
        <p:txBody>
          <a:bodyPr lIns="0" tIns="0" rIns="0" bIns="0" rtlCol="0" anchor="t">
            <a:spAutoFit/>
          </a:bodyPr>
          <a:lstStyle/>
          <a:p>
            <a:pPr algn="l">
              <a:lnSpc>
                <a:spcPts val="2340"/>
              </a:lnSpc>
              <a:spcBef>
                <a:spcPct val="0"/>
              </a:spcBef>
            </a:pPr>
            <a:r>
              <a:rPr lang="en-US" sz="1800">
                <a:solidFill>
                  <a:srgbClr val="000000"/>
                </a:solidFill>
                <a:latin typeface="Poppins" pitchFamily="2" charset="0"/>
                <a:ea typeface="Poppins Medium"/>
                <a:cs typeface="Poppins" pitchFamily="2" charset="0"/>
                <a:sym typeface="Poppins Medium"/>
              </a:rPr>
              <a:t>1.74</a:t>
            </a:r>
          </a:p>
        </p:txBody>
      </p:sp>
      <p:sp>
        <p:nvSpPr>
          <p:cNvPr id="71" name="TextBox 71"/>
          <p:cNvSpPr txBox="1"/>
          <p:nvPr/>
        </p:nvSpPr>
        <p:spPr>
          <a:xfrm>
            <a:off x="5314530" y="7161158"/>
            <a:ext cx="267146" cy="294953"/>
          </a:xfrm>
          <a:prstGeom prst="rect">
            <a:avLst/>
          </a:prstGeom>
        </p:spPr>
        <p:txBody>
          <a:bodyPr lIns="0" tIns="0" rIns="0" bIns="0" rtlCol="0" anchor="t">
            <a:spAutoFit/>
          </a:bodyPr>
          <a:lstStyle/>
          <a:p>
            <a:pPr algn="l">
              <a:lnSpc>
                <a:spcPts val="2340"/>
              </a:lnSpc>
              <a:spcBef>
                <a:spcPct val="0"/>
              </a:spcBef>
            </a:pPr>
            <a:r>
              <a:rPr lang="en-US" sz="1800">
                <a:solidFill>
                  <a:srgbClr val="000000"/>
                </a:solidFill>
                <a:latin typeface="Poppins" pitchFamily="2" charset="0"/>
                <a:ea typeface="Poppins Medium"/>
                <a:cs typeface="Poppins" pitchFamily="2" charset="0"/>
                <a:sym typeface="Poppins Medium"/>
              </a:rPr>
              <a:t>2.1</a:t>
            </a:r>
          </a:p>
        </p:txBody>
      </p:sp>
      <p:sp>
        <p:nvSpPr>
          <p:cNvPr id="72" name="TextBox 72"/>
          <p:cNvSpPr txBox="1"/>
          <p:nvPr/>
        </p:nvSpPr>
        <p:spPr>
          <a:xfrm>
            <a:off x="5307138" y="7814857"/>
            <a:ext cx="479673" cy="294953"/>
          </a:xfrm>
          <a:prstGeom prst="rect">
            <a:avLst/>
          </a:prstGeom>
        </p:spPr>
        <p:txBody>
          <a:bodyPr lIns="0" tIns="0" rIns="0" bIns="0" rtlCol="0" anchor="t">
            <a:spAutoFit/>
          </a:bodyPr>
          <a:lstStyle/>
          <a:p>
            <a:pPr algn="l">
              <a:lnSpc>
                <a:spcPts val="2340"/>
              </a:lnSpc>
              <a:spcBef>
                <a:spcPct val="0"/>
              </a:spcBef>
            </a:pPr>
            <a:r>
              <a:rPr lang="en-US" sz="1800">
                <a:solidFill>
                  <a:srgbClr val="000000"/>
                </a:solidFill>
                <a:latin typeface="Poppins" pitchFamily="2" charset="0"/>
                <a:ea typeface="Poppins Medium"/>
                <a:cs typeface="Poppins" pitchFamily="2" charset="0"/>
                <a:sym typeface="Poppins Medium"/>
              </a:rPr>
              <a:t>2.05</a:t>
            </a:r>
          </a:p>
        </p:txBody>
      </p:sp>
      <p:sp>
        <p:nvSpPr>
          <p:cNvPr id="73" name="TextBox 73"/>
          <p:cNvSpPr txBox="1"/>
          <p:nvPr/>
        </p:nvSpPr>
        <p:spPr>
          <a:xfrm>
            <a:off x="5299745" y="8468556"/>
            <a:ext cx="335012" cy="294953"/>
          </a:xfrm>
          <a:prstGeom prst="rect">
            <a:avLst/>
          </a:prstGeom>
        </p:spPr>
        <p:txBody>
          <a:bodyPr lIns="0" tIns="0" rIns="0" bIns="0" rtlCol="0" anchor="t">
            <a:spAutoFit/>
          </a:bodyPr>
          <a:lstStyle/>
          <a:p>
            <a:pPr algn="l">
              <a:lnSpc>
                <a:spcPts val="2340"/>
              </a:lnSpc>
              <a:spcBef>
                <a:spcPct val="0"/>
              </a:spcBef>
            </a:pPr>
            <a:r>
              <a:rPr lang="en-US" sz="1800">
                <a:solidFill>
                  <a:srgbClr val="000000"/>
                </a:solidFill>
                <a:latin typeface="Poppins" pitchFamily="2" charset="0"/>
                <a:ea typeface="Poppins Medium"/>
                <a:cs typeface="Poppins" pitchFamily="2" charset="0"/>
                <a:sym typeface="Poppins Medium"/>
              </a:rPr>
              <a:t>2.4</a:t>
            </a:r>
          </a:p>
        </p:txBody>
      </p:sp>
      <p:sp>
        <p:nvSpPr>
          <p:cNvPr id="74" name="TextBox 74"/>
          <p:cNvSpPr txBox="1"/>
          <p:nvPr/>
        </p:nvSpPr>
        <p:spPr>
          <a:xfrm>
            <a:off x="5292353" y="9122255"/>
            <a:ext cx="470743" cy="294953"/>
          </a:xfrm>
          <a:prstGeom prst="rect">
            <a:avLst/>
          </a:prstGeom>
        </p:spPr>
        <p:txBody>
          <a:bodyPr lIns="0" tIns="0" rIns="0" bIns="0" rtlCol="0" anchor="t">
            <a:spAutoFit/>
          </a:bodyPr>
          <a:lstStyle/>
          <a:p>
            <a:pPr algn="l">
              <a:lnSpc>
                <a:spcPts val="2340"/>
              </a:lnSpc>
              <a:spcBef>
                <a:spcPct val="0"/>
              </a:spcBef>
            </a:pPr>
            <a:r>
              <a:rPr lang="en-US" sz="1800">
                <a:solidFill>
                  <a:srgbClr val="000000"/>
                </a:solidFill>
                <a:latin typeface="Poppins" pitchFamily="2" charset="0"/>
                <a:ea typeface="Poppins Medium"/>
                <a:cs typeface="Poppins" pitchFamily="2" charset="0"/>
                <a:sym typeface="Poppins Medium"/>
              </a:rPr>
              <a:t>2.34</a:t>
            </a:r>
          </a:p>
        </p:txBody>
      </p:sp>
      <p:sp>
        <p:nvSpPr>
          <p:cNvPr id="75" name="TextBox 75"/>
          <p:cNvSpPr txBox="1"/>
          <p:nvPr/>
        </p:nvSpPr>
        <p:spPr>
          <a:xfrm>
            <a:off x="6641163" y="3213213"/>
            <a:ext cx="428476" cy="294953"/>
          </a:xfrm>
          <a:prstGeom prst="rect">
            <a:avLst/>
          </a:prstGeom>
        </p:spPr>
        <p:txBody>
          <a:bodyPr lIns="0" tIns="0" rIns="0" bIns="0" rtlCol="0" anchor="t">
            <a:spAutoFit/>
          </a:bodyPr>
          <a:lstStyle/>
          <a:p>
            <a:pPr algn="l">
              <a:lnSpc>
                <a:spcPts val="2340"/>
              </a:lnSpc>
              <a:spcBef>
                <a:spcPct val="0"/>
              </a:spcBef>
            </a:pPr>
            <a:r>
              <a:rPr lang="en-US" sz="1800">
                <a:solidFill>
                  <a:srgbClr val="000000"/>
                </a:solidFill>
                <a:latin typeface="Poppins" pitchFamily="2" charset="0"/>
                <a:ea typeface="Poppins Medium"/>
                <a:cs typeface="Poppins" pitchFamily="2" charset="0"/>
                <a:sym typeface="Poppins Medium"/>
              </a:rPr>
              <a:t>1.06</a:t>
            </a:r>
          </a:p>
        </p:txBody>
      </p:sp>
      <p:sp>
        <p:nvSpPr>
          <p:cNvPr id="76" name="TextBox 76"/>
          <p:cNvSpPr txBox="1"/>
          <p:nvPr/>
        </p:nvSpPr>
        <p:spPr>
          <a:xfrm>
            <a:off x="6641163" y="3892663"/>
            <a:ext cx="428476" cy="294953"/>
          </a:xfrm>
          <a:prstGeom prst="rect">
            <a:avLst/>
          </a:prstGeom>
        </p:spPr>
        <p:txBody>
          <a:bodyPr lIns="0" tIns="0" rIns="0" bIns="0" rtlCol="0" anchor="t">
            <a:spAutoFit/>
          </a:bodyPr>
          <a:lstStyle/>
          <a:p>
            <a:pPr algn="l">
              <a:lnSpc>
                <a:spcPts val="2340"/>
              </a:lnSpc>
              <a:spcBef>
                <a:spcPct val="0"/>
              </a:spcBef>
            </a:pPr>
            <a:r>
              <a:rPr lang="en-US" sz="1800">
                <a:solidFill>
                  <a:srgbClr val="000000"/>
                </a:solidFill>
                <a:latin typeface="Poppins" pitchFamily="2" charset="0"/>
                <a:ea typeface="Poppins Medium"/>
                <a:cs typeface="Poppins" pitchFamily="2" charset="0"/>
                <a:sym typeface="Poppins Medium"/>
              </a:rPr>
              <a:t>1.06</a:t>
            </a:r>
          </a:p>
        </p:txBody>
      </p:sp>
      <p:sp>
        <p:nvSpPr>
          <p:cNvPr id="77" name="TextBox 77"/>
          <p:cNvSpPr txBox="1"/>
          <p:nvPr/>
        </p:nvSpPr>
        <p:spPr>
          <a:xfrm>
            <a:off x="6633770" y="4546362"/>
            <a:ext cx="347067" cy="294953"/>
          </a:xfrm>
          <a:prstGeom prst="rect">
            <a:avLst/>
          </a:prstGeom>
        </p:spPr>
        <p:txBody>
          <a:bodyPr lIns="0" tIns="0" rIns="0" bIns="0" rtlCol="0" anchor="t">
            <a:spAutoFit/>
          </a:bodyPr>
          <a:lstStyle/>
          <a:p>
            <a:pPr algn="l">
              <a:lnSpc>
                <a:spcPts val="2340"/>
              </a:lnSpc>
              <a:spcBef>
                <a:spcPct val="0"/>
              </a:spcBef>
            </a:pPr>
            <a:r>
              <a:rPr lang="en-US" sz="1800">
                <a:solidFill>
                  <a:srgbClr val="000000"/>
                </a:solidFill>
                <a:latin typeface="Poppins" pitchFamily="2" charset="0"/>
                <a:ea typeface="Poppins Medium"/>
                <a:cs typeface="Poppins" pitchFamily="2" charset="0"/>
                <a:sym typeface="Poppins Medium"/>
              </a:rPr>
              <a:t>1.21</a:t>
            </a:r>
          </a:p>
        </p:txBody>
      </p:sp>
      <p:sp>
        <p:nvSpPr>
          <p:cNvPr id="78" name="TextBox 78"/>
          <p:cNvSpPr txBox="1"/>
          <p:nvPr/>
        </p:nvSpPr>
        <p:spPr>
          <a:xfrm>
            <a:off x="6626378" y="5200061"/>
            <a:ext cx="347067" cy="294953"/>
          </a:xfrm>
          <a:prstGeom prst="rect">
            <a:avLst/>
          </a:prstGeom>
        </p:spPr>
        <p:txBody>
          <a:bodyPr lIns="0" tIns="0" rIns="0" bIns="0" rtlCol="0" anchor="t">
            <a:spAutoFit/>
          </a:bodyPr>
          <a:lstStyle/>
          <a:p>
            <a:pPr algn="l">
              <a:lnSpc>
                <a:spcPts val="2340"/>
              </a:lnSpc>
              <a:spcBef>
                <a:spcPct val="0"/>
              </a:spcBef>
            </a:pPr>
            <a:r>
              <a:rPr lang="en-US" sz="1800">
                <a:solidFill>
                  <a:srgbClr val="000000"/>
                </a:solidFill>
                <a:latin typeface="Poppins" pitchFamily="2" charset="0"/>
                <a:ea typeface="Poppins Medium"/>
                <a:cs typeface="Poppins" pitchFamily="2" charset="0"/>
                <a:sym typeface="Poppins Medium"/>
              </a:rPr>
              <a:t>1.21</a:t>
            </a:r>
          </a:p>
        </p:txBody>
      </p:sp>
      <p:sp>
        <p:nvSpPr>
          <p:cNvPr id="79" name="TextBox 79"/>
          <p:cNvSpPr txBox="1"/>
          <p:nvPr/>
        </p:nvSpPr>
        <p:spPr>
          <a:xfrm>
            <a:off x="6618985" y="5853760"/>
            <a:ext cx="399008" cy="294953"/>
          </a:xfrm>
          <a:prstGeom prst="rect">
            <a:avLst/>
          </a:prstGeom>
        </p:spPr>
        <p:txBody>
          <a:bodyPr lIns="0" tIns="0" rIns="0" bIns="0" rtlCol="0" anchor="t">
            <a:spAutoFit/>
          </a:bodyPr>
          <a:lstStyle/>
          <a:p>
            <a:pPr algn="l">
              <a:lnSpc>
                <a:spcPts val="2340"/>
              </a:lnSpc>
              <a:spcBef>
                <a:spcPct val="0"/>
              </a:spcBef>
            </a:pPr>
            <a:r>
              <a:rPr lang="en-US" sz="1800">
                <a:solidFill>
                  <a:srgbClr val="000000"/>
                </a:solidFill>
                <a:latin typeface="Poppins" pitchFamily="2" charset="0"/>
                <a:ea typeface="Poppins Medium"/>
                <a:cs typeface="Poppins" pitchFamily="2" charset="0"/>
                <a:sym typeface="Poppins Medium"/>
              </a:rPr>
              <a:t>1.37</a:t>
            </a:r>
          </a:p>
        </p:txBody>
      </p:sp>
      <p:sp>
        <p:nvSpPr>
          <p:cNvPr id="80" name="TextBox 80"/>
          <p:cNvSpPr txBox="1"/>
          <p:nvPr/>
        </p:nvSpPr>
        <p:spPr>
          <a:xfrm>
            <a:off x="6611592" y="6507459"/>
            <a:ext cx="363141" cy="294953"/>
          </a:xfrm>
          <a:prstGeom prst="rect">
            <a:avLst/>
          </a:prstGeom>
        </p:spPr>
        <p:txBody>
          <a:bodyPr lIns="0" tIns="0" rIns="0" bIns="0" rtlCol="0" anchor="t">
            <a:spAutoFit/>
          </a:bodyPr>
          <a:lstStyle/>
          <a:p>
            <a:pPr algn="l">
              <a:lnSpc>
                <a:spcPts val="2340"/>
              </a:lnSpc>
              <a:spcBef>
                <a:spcPct val="0"/>
              </a:spcBef>
            </a:pPr>
            <a:r>
              <a:rPr lang="en-US" sz="1800">
                <a:solidFill>
                  <a:srgbClr val="000000"/>
                </a:solidFill>
                <a:latin typeface="Poppins" pitchFamily="2" charset="0"/>
                <a:ea typeface="Poppins Medium"/>
                <a:cs typeface="Poppins" pitchFamily="2" charset="0"/>
                <a:sym typeface="Poppins Medium"/>
              </a:rPr>
              <a:t>1.41</a:t>
            </a:r>
          </a:p>
        </p:txBody>
      </p:sp>
      <p:sp>
        <p:nvSpPr>
          <p:cNvPr id="81" name="TextBox 81"/>
          <p:cNvSpPr txBox="1"/>
          <p:nvPr/>
        </p:nvSpPr>
        <p:spPr>
          <a:xfrm>
            <a:off x="6604200" y="7161158"/>
            <a:ext cx="410021" cy="294953"/>
          </a:xfrm>
          <a:prstGeom prst="rect">
            <a:avLst/>
          </a:prstGeom>
        </p:spPr>
        <p:txBody>
          <a:bodyPr lIns="0" tIns="0" rIns="0" bIns="0" rtlCol="0" anchor="t">
            <a:spAutoFit/>
          </a:bodyPr>
          <a:lstStyle/>
          <a:p>
            <a:pPr algn="l">
              <a:lnSpc>
                <a:spcPts val="2340"/>
              </a:lnSpc>
              <a:spcBef>
                <a:spcPct val="0"/>
              </a:spcBef>
            </a:pPr>
            <a:r>
              <a:rPr lang="en-US" sz="1800">
                <a:solidFill>
                  <a:srgbClr val="000000"/>
                </a:solidFill>
                <a:latin typeface="Poppins" pitchFamily="2" charset="0"/>
                <a:ea typeface="Poppins Medium"/>
                <a:cs typeface="Poppins" pitchFamily="2" charset="0"/>
                <a:sym typeface="Poppins Medium"/>
              </a:rPr>
              <a:t>1.76</a:t>
            </a:r>
          </a:p>
        </p:txBody>
      </p:sp>
      <p:sp>
        <p:nvSpPr>
          <p:cNvPr id="82" name="TextBox 82"/>
          <p:cNvSpPr txBox="1"/>
          <p:nvPr/>
        </p:nvSpPr>
        <p:spPr>
          <a:xfrm>
            <a:off x="6596807" y="7814857"/>
            <a:ext cx="343198" cy="294953"/>
          </a:xfrm>
          <a:prstGeom prst="rect">
            <a:avLst/>
          </a:prstGeom>
        </p:spPr>
        <p:txBody>
          <a:bodyPr lIns="0" tIns="0" rIns="0" bIns="0" rtlCol="0" anchor="t">
            <a:spAutoFit/>
          </a:bodyPr>
          <a:lstStyle/>
          <a:p>
            <a:pPr algn="l">
              <a:lnSpc>
                <a:spcPts val="2340"/>
              </a:lnSpc>
              <a:spcBef>
                <a:spcPct val="0"/>
              </a:spcBef>
            </a:pPr>
            <a:r>
              <a:rPr lang="en-US" sz="1800">
                <a:solidFill>
                  <a:srgbClr val="000000"/>
                </a:solidFill>
                <a:latin typeface="Poppins" pitchFamily="2" charset="0"/>
                <a:ea typeface="Poppins Medium"/>
                <a:cs typeface="Poppins" pitchFamily="2" charset="0"/>
                <a:sym typeface="Poppins Medium"/>
              </a:rPr>
              <a:t>1.71</a:t>
            </a:r>
          </a:p>
        </p:txBody>
      </p:sp>
      <p:sp>
        <p:nvSpPr>
          <p:cNvPr id="83" name="TextBox 83"/>
          <p:cNvSpPr txBox="1"/>
          <p:nvPr/>
        </p:nvSpPr>
        <p:spPr>
          <a:xfrm>
            <a:off x="6589415" y="8468556"/>
            <a:ext cx="480417" cy="294953"/>
          </a:xfrm>
          <a:prstGeom prst="rect">
            <a:avLst/>
          </a:prstGeom>
        </p:spPr>
        <p:txBody>
          <a:bodyPr lIns="0" tIns="0" rIns="0" bIns="0" rtlCol="0" anchor="t">
            <a:spAutoFit/>
          </a:bodyPr>
          <a:lstStyle/>
          <a:p>
            <a:pPr algn="l">
              <a:lnSpc>
                <a:spcPts val="2340"/>
              </a:lnSpc>
              <a:spcBef>
                <a:spcPct val="0"/>
              </a:spcBef>
            </a:pPr>
            <a:r>
              <a:rPr lang="en-US" sz="1800">
                <a:solidFill>
                  <a:srgbClr val="000000"/>
                </a:solidFill>
                <a:latin typeface="Poppins" pitchFamily="2" charset="0"/>
                <a:ea typeface="Poppins Medium"/>
                <a:cs typeface="Poppins" pitchFamily="2" charset="0"/>
                <a:sym typeface="Poppins Medium"/>
              </a:rPr>
              <a:t>2.06</a:t>
            </a:r>
          </a:p>
        </p:txBody>
      </p:sp>
      <p:sp>
        <p:nvSpPr>
          <p:cNvPr id="84" name="TextBox 84"/>
          <p:cNvSpPr txBox="1"/>
          <p:nvPr/>
        </p:nvSpPr>
        <p:spPr>
          <a:xfrm>
            <a:off x="6582022" y="9122255"/>
            <a:ext cx="413593" cy="294953"/>
          </a:xfrm>
          <a:prstGeom prst="rect">
            <a:avLst/>
          </a:prstGeom>
        </p:spPr>
        <p:txBody>
          <a:bodyPr lIns="0" tIns="0" rIns="0" bIns="0" rtlCol="0" anchor="t">
            <a:spAutoFit/>
          </a:bodyPr>
          <a:lstStyle/>
          <a:p>
            <a:pPr algn="l">
              <a:lnSpc>
                <a:spcPts val="2340"/>
              </a:lnSpc>
              <a:spcBef>
                <a:spcPct val="0"/>
              </a:spcBef>
            </a:pPr>
            <a:r>
              <a:rPr lang="en-US" sz="1800">
                <a:solidFill>
                  <a:srgbClr val="000000"/>
                </a:solidFill>
                <a:latin typeface="Poppins" pitchFamily="2" charset="0"/>
                <a:ea typeface="Poppins Medium"/>
                <a:cs typeface="Poppins" pitchFamily="2" charset="0"/>
                <a:sym typeface="Poppins Medium"/>
              </a:rPr>
              <a:t>2.01</a:t>
            </a:r>
          </a:p>
        </p:txBody>
      </p:sp>
      <p:sp>
        <p:nvSpPr>
          <p:cNvPr id="85" name="TextBox 85"/>
          <p:cNvSpPr txBox="1"/>
          <p:nvPr/>
        </p:nvSpPr>
        <p:spPr>
          <a:xfrm>
            <a:off x="8033848" y="3213213"/>
            <a:ext cx="476250" cy="294953"/>
          </a:xfrm>
          <a:prstGeom prst="rect">
            <a:avLst/>
          </a:prstGeom>
        </p:spPr>
        <p:txBody>
          <a:bodyPr lIns="0" tIns="0" rIns="0" bIns="0" rtlCol="0" anchor="t">
            <a:spAutoFit/>
          </a:bodyPr>
          <a:lstStyle/>
          <a:p>
            <a:pPr algn="l">
              <a:lnSpc>
                <a:spcPts val="2340"/>
              </a:lnSpc>
              <a:spcBef>
                <a:spcPct val="0"/>
              </a:spcBef>
            </a:pPr>
            <a:r>
              <a:rPr lang="en-US" sz="1800">
                <a:solidFill>
                  <a:srgbClr val="000000"/>
                </a:solidFill>
                <a:latin typeface="Poppins" pitchFamily="2" charset="0"/>
                <a:ea typeface="Poppins Medium"/>
                <a:cs typeface="Poppins" pitchFamily="2" charset="0"/>
                <a:sym typeface="Poppins Medium"/>
              </a:rPr>
              <a:t>0.07</a:t>
            </a:r>
          </a:p>
        </p:txBody>
      </p:sp>
      <p:sp>
        <p:nvSpPr>
          <p:cNvPr id="86" name="TextBox 86"/>
          <p:cNvSpPr txBox="1"/>
          <p:nvPr/>
        </p:nvSpPr>
        <p:spPr>
          <a:xfrm>
            <a:off x="8033848" y="3892663"/>
            <a:ext cx="476250" cy="294953"/>
          </a:xfrm>
          <a:prstGeom prst="rect">
            <a:avLst/>
          </a:prstGeom>
        </p:spPr>
        <p:txBody>
          <a:bodyPr lIns="0" tIns="0" rIns="0" bIns="0" rtlCol="0" anchor="t">
            <a:spAutoFit/>
          </a:bodyPr>
          <a:lstStyle/>
          <a:p>
            <a:pPr algn="l">
              <a:lnSpc>
                <a:spcPts val="2340"/>
              </a:lnSpc>
              <a:spcBef>
                <a:spcPct val="0"/>
              </a:spcBef>
            </a:pPr>
            <a:r>
              <a:rPr lang="en-US" sz="1800">
                <a:solidFill>
                  <a:srgbClr val="000000"/>
                </a:solidFill>
                <a:latin typeface="Poppins" pitchFamily="2" charset="0"/>
                <a:ea typeface="Poppins Medium"/>
                <a:cs typeface="Poppins" pitchFamily="2" charset="0"/>
                <a:sym typeface="Poppins Medium"/>
              </a:rPr>
              <a:t>0.07</a:t>
            </a:r>
          </a:p>
        </p:txBody>
      </p:sp>
      <p:sp>
        <p:nvSpPr>
          <p:cNvPr id="87" name="TextBox 87"/>
          <p:cNvSpPr txBox="1"/>
          <p:nvPr/>
        </p:nvSpPr>
        <p:spPr>
          <a:xfrm>
            <a:off x="8026455" y="4546362"/>
            <a:ext cx="476250" cy="294953"/>
          </a:xfrm>
          <a:prstGeom prst="rect">
            <a:avLst/>
          </a:prstGeom>
        </p:spPr>
        <p:txBody>
          <a:bodyPr lIns="0" tIns="0" rIns="0" bIns="0" rtlCol="0" anchor="t">
            <a:spAutoFit/>
          </a:bodyPr>
          <a:lstStyle/>
          <a:p>
            <a:pPr algn="l">
              <a:lnSpc>
                <a:spcPts val="2340"/>
              </a:lnSpc>
              <a:spcBef>
                <a:spcPct val="0"/>
              </a:spcBef>
            </a:pPr>
            <a:r>
              <a:rPr lang="en-US" sz="1800">
                <a:solidFill>
                  <a:srgbClr val="000000"/>
                </a:solidFill>
                <a:latin typeface="Poppins" pitchFamily="2" charset="0"/>
                <a:ea typeface="Poppins Medium"/>
                <a:cs typeface="Poppins" pitchFamily="2" charset="0"/>
                <a:sym typeface="Poppins Medium"/>
              </a:rPr>
              <a:t>0.07</a:t>
            </a:r>
          </a:p>
        </p:txBody>
      </p:sp>
      <p:sp>
        <p:nvSpPr>
          <p:cNvPr id="88" name="TextBox 88"/>
          <p:cNvSpPr txBox="1"/>
          <p:nvPr/>
        </p:nvSpPr>
        <p:spPr>
          <a:xfrm>
            <a:off x="8019062" y="5200061"/>
            <a:ext cx="476250" cy="294953"/>
          </a:xfrm>
          <a:prstGeom prst="rect">
            <a:avLst/>
          </a:prstGeom>
        </p:spPr>
        <p:txBody>
          <a:bodyPr lIns="0" tIns="0" rIns="0" bIns="0" rtlCol="0" anchor="t">
            <a:spAutoFit/>
          </a:bodyPr>
          <a:lstStyle/>
          <a:p>
            <a:pPr algn="l">
              <a:lnSpc>
                <a:spcPts val="2340"/>
              </a:lnSpc>
              <a:spcBef>
                <a:spcPct val="0"/>
              </a:spcBef>
            </a:pPr>
            <a:r>
              <a:rPr lang="en-US" sz="1800">
                <a:solidFill>
                  <a:srgbClr val="000000"/>
                </a:solidFill>
                <a:latin typeface="Poppins" pitchFamily="2" charset="0"/>
                <a:ea typeface="Poppins Medium"/>
                <a:cs typeface="Poppins" pitchFamily="2" charset="0"/>
                <a:sym typeface="Poppins Medium"/>
              </a:rPr>
              <a:t>0.07</a:t>
            </a:r>
          </a:p>
        </p:txBody>
      </p:sp>
      <p:sp>
        <p:nvSpPr>
          <p:cNvPr id="89" name="TextBox 89"/>
          <p:cNvSpPr txBox="1"/>
          <p:nvPr/>
        </p:nvSpPr>
        <p:spPr>
          <a:xfrm>
            <a:off x="8011670" y="5853760"/>
            <a:ext cx="476250" cy="294953"/>
          </a:xfrm>
          <a:prstGeom prst="rect">
            <a:avLst/>
          </a:prstGeom>
        </p:spPr>
        <p:txBody>
          <a:bodyPr lIns="0" tIns="0" rIns="0" bIns="0" rtlCol="0" anchor="t">
            <a:spAutoFit/>
          </a:bodyPr>
          <a:lstStyle/>
          <a:p>
            <a:pPr algn="l">
              <a:lnSpc>
                <a:spcPts val="2340"/>
              </a:lnSpc>
              <a:spcBef>
                <a:spcPct val="0"/>
              </a:spcBef>
            </a:pPr>
            <a:r>
              <a:rPr lang="en-US" sz="1800">
                <a:solidFill>
                  <a:srgbClr val="000000"/>
                </a:solidFill>
                <a:latin typeface="Poppins" pitchFamily="2" charset="0"/>
                <a:ea typeface="Poppins Medium"/>
                <a:cs typeface="Poppins" pitchFamily="2" charset="0"/>
                <a:sym typeface="Poppins Medium"/>
              </a:rPr>
              <a:t>0.07</a:t>
            </a:r>
          </a:p>
        </p:txBody>
      </p:sp>
      <p:sp>
        <p:nvSpPr>
          <p:cNvPr id="90" name="TextBox 90"/>
          <p:cNvSpPr txBox="1"/>
          <p:nvPr/>
        </p:nvSpPr>
        <p:spPr>
          <a:xfrm>
            <a:off x="8004277" y="6507459"/>
            <a:ext cx="476250" cy="294953"/>
          </a:xfrm>
          <a:prstGeom prst="rect">
            <a:avLst/>
          </a:prstGeom>
        </p:spPr>
        <p:txBody>
          <a:bodyPr lIns="0" tIns="0" rIns="0" bIns="0" rtlCol="0" anchor="t">
            <a:spAutoFit/>
          </a:bodyPr>
          <a:lstStyle/>
          <a:p>
            <a:pPr algn="l">
              <a:lnSpc>
                <a:spcPts val="2340"/>
              </a:lnSpc>
              <a:spcBef>
                <a:spcPct val="0"/>
              </a:spcBef>
            </a:pPr>
            <a:r>
              <a:rPr lang="en-US" sz="1800">
                <a:solidFill>
                  <a:srgbClr val="000000"/>
                </a:solidFill>
                <a:latin typeface="Poppins" pitchFamily="2" charset="0"/>
                <a:ea typeface="Poppins Medium"/>
                <a:cs typeface="Poppins" pitchFamily="2" charset="0"/>
                <a:sym typeface="Poppins Medium"/>
              </a:rPr>
              <a:t>0.07</a:t>
            </a:r>
          </a:p>
        </p:txBody>
      </p:sp>
      <p:sp>
        <p:nvSpPr>
          <p:cNvPr id="91" name="TextBox 91"/>
          <p:cNvSpPr txBox="1"/>
          <p:nvPr/>
        </p:nvSpPr>
        <p:spPr>
          <a:xfrm>
            <a:off x="7996885" y="7161158"/>
            <a:ext cx="413891" cy="294953"/>
          </a:xfrm>
          <a:prstGeom prst="rect">
            <a:avLst/>
          </a:prstGeom>
        </p:spPr>
        <p:txBody>
          <a:bodyPr lIns="0" tIns="0" rIns="0" bIns="0" rtlCol="0" anchor="t">
            <a:spAutoFit/>
          </a:bodyPr>
          <a:lstStyle/>
          <a:p>
            <a:pPr algn="l">
              <a:lnSpc>
                <a:spcPts val="2340"/>
              </a:lnSpc>
              <a:spcBef>
                <a:spcPct val="0"/>
              </a:spcBef>
            </a:pPr>
            <a:r>
              <a:rPr lang="en-US" sz="1800">
                <a:solidFill>
                  <a:srgbClr val="000000"/>
                </a:solidFill>
                <a:latin typeface="Poppins" pitchFamily="2" charset="0"/>
                <a:ea typeface="Poppins Medium"/>
                <a:cs typeface="Poppins" pitchFamily="2" charset="0"/>
                <a:sym typeface="Poppins Medium"/>
              </a:rPr>
              <a:t>1.26</a:t>
            </a:r>
          </a:p>
        </p:txBody>
      </p:sp>
      <p:sp>
        <p:nvSpPr>
          <p:cNvPr id="92" name="TextBox 92"/>
          <p:cNvSpPr txBox="1"/>
          <p:nvPr/>
        </p:nvSpPr>
        <p:spPr>
          <a:xfrm>
            <a:off x="7989492" y="7814857"/>
            <a:ext cx="413891" cy="294953"/>
          </a:xfrm>
          <a:prstGeom prst="rect">
            <a:avLst/>
          </a:prstGeom>
        </p:spPr>
        <p:txBody>
          <a:bodyPr lIns="0" tIns="0" rIns="0" bIns="0" rtlCol="0" anchor="t">
            <a:spAutoFit/>
          </a:bodyPr>
          <a:lstStyle/>
          <a:p>
            <a:pPr algn="l">
              <a:lnSpc>
                <a:spcPts val="2340"/>
              </a:lnSpc>
              <a:spcBef>
                <a:spcPct val="0"/>
              </a:spcBef>
            </a:pPr>
            <a:r>
              <a:rPr lang="en-US" sz="1800">
                <a:solidFill>
                  <a:srgbClr val="000000"/>
                </a:solidFill>
                <a:latin typeface="Poppins" pitchFamily="2" charset="0"/>
                <a:ea typeface="Poppins Medium"/>
                <a:cs typeface="Poppins" pitchFamily="2" charset="0"/>
                <a:sym typeface="Poppins Medium"/>
              </a:rPr>
              <a:t>1.26</a:t>
            </a:r>
          </a:p>
        </p:txBody>
      </p:sp>
      <p:sp>
        <p:nvSpPr>
          <p:cNvPr id="93" name="TextBox 93"/>
          <p:cNvSpPr txBox="1"/>
          <p:nvPr/>
        </p:nvSpPr>
        <p:spPr>
          <a:xfrm>
            <a:off x="7982099" y="8468556"/>
            <a:ext cx="413891" cy="294953"/>
          </a:xfrm>
          <a:prstGeom prst="rect">
            <a:avLst/>
          </a:prstGeom>
        </p:spPr>
        <p:txBody>
          <a:bodyPr lIns="0" tIns="0" rIns="0" bIns="0" rtlCol="0" anchor="t">
            <a:spAutoFit/>
          </a:bodyPr>
          <a:lstStyle/>
          <a:p>
            <a:pPr algn="l">
              <a:lnSpc>
                <a:spcPts val="2340"/>
              </a:lnSpc>
              <a:spcBef>
                <a:spcPct val="0"/>
              </a:spcBef>
            </a:pPr>
            <a:r>
              <a:rPr lang="en-US" sz="1800">
                <a:solidFill>
                  <a:srgbClr val="000000"/>
                </a:solidFill>
                <a:latin typeface="Poppins" pitchFamily="2" charset="0"/>
                <a:ea typeface="Poppins Medium"/>
                <a:cs typeface="Poppins" pitchFamily="2" charset="0"/>
                <a:sym typeface="Poppins Medium"/>
              </a:rPr>
              <a:t>1.26</a:t>
            </a:r>
          </a:p>
        </p:txBody>
      </p:sp>
      <p:sp>
        <p:nvSpPr>
          <p:cNvPr id="94" name="TextBox 94"/>
          <p:cNvSpPr txBox="1"/>
          <p:nvPr/>
        </p:nvSpPr>
        <p:spPr>
          <a:xfrm>
            <a:off x="7974707" y="9122255"/>
            <a:ext cx="413891" cy="294953"/>
          </a:xfrm>
          <a:prstGeom prst="rect">
            <a:avLst/>
          </a:prstGeom>
        </p:spPr>
        <p:txBody>
          <a:bodyPr lIns="0" tIns="0" rIns="0" bIns="0" rtlCol="0" anchor="t">
            <a:spAutoFit/>
          </a:bodyPr>
          <a:lstStyle/>
          <a:p>
            <a:pPr algn="l">
              <a:lnSpc>
                <a:spcPts val="2340"/>
              </a:lnSpc>
              <a:spcBef>
                <a:spcPct val="0"/>
              </a:spcBef>
            </a:pPr>
            <a:r>
              <a:rPr lang="en-US" sz="1800">
                <a:solidFill>
                  <a:srgbClr val="000000"/>
                </a:solidFill>
                <a:latin typeface="Poppins" pitchFamily="2" charset="0"/>
                <a:ea typeface="Poppins Medium"/>
                <a:cs typeface="Poppins" pitchFamily="2" charset="0"/>
                <a:sym typeface="Poppins Medium"/>
              </a:rPr>
              <a:t>1.26</a:t>
            </a:r>
          </a:p>
        </p:txBody>
      </p:sp>
      <p:sp>
        <p:nvSpPr>
          <p:cNvPr id="95" name="TextBox 95"/>
          <p:cNvSpPr txBox="1"/>
          <p:nvPr/>
        </p:nvSpPr>
        <p:spPr>
          <a:xfrm>
            <a:off x="9330836" y="3213213"/>
            <a:ext cx="306586" cy="294953"/>
          </a:xfrm>
          <a:prstGeom prst="rect">
            <a:avLst/>
          </a:prstGeom>
        </p:spPr>
        <p:txBody>
          <a:bodyPr lIns="0" tIns="0" rIns="0" bIns="0" rtlCol="0" anchor="t">
            <a:spAutoFit/>
          </a:bodyPr>
          <a:lstStyle/>
          <a:p>
            <a:pPr algn="l">
              <a:lnSpc>
                <a:spcPts val="2340"/>
              </a:lnSpc>
              <a:spcBef>
                <a:spcPct val="0"/>
              </a:spcBef>
            </a:pPr>
            <a:r>
              <a:rPr lang="en-US" sz="1800">
                <a:solidFill>
                  <a:srgbClr val="000000"/>
                </a:solidFill>
                <a:latin typeface="Poppins" pitchFamily="2" charset="0"/>
                <a:ea typeface="Poppins Medium"/>
                <a:cs typeface="Poppins" pitchFamily="2" charset="0"/>
                <a:sym typeface="Poppins Medium"/>
              </a:rPr>
              <a:t>110</a:t>
            </a:r>
          </a:p>
        </p:txBody>
      </p:sp>
      <p:sp>
        <p:nvSpPr>
          <p:cNvPr id="96" name="TextBox 96"/>
          <p:cNvSpPr txBox="1"/>
          <p:nvPr/>
        </p:nvSpPr>
        <p:spPr>
          <a:xfrm>
            <a:off x="9330836" y="3892663"/>
            <a:ext cx="306586" cy="294953"/>
          </a:xfrm>
          <a:prstGeom prst="rect">
            <a:avLst/>
          </a:prstGeom>
        </p:spPr>
        <p:txBody>
          <a:bodyPr lIns="0" tIns="0" rIns="0" bIns="0" rtlCol="0" anchor="t">
            <a:spAutoFit/>
          </a:bodyPr>
          <a:lstStyle/>
          <a:p>
            <a:pPr algn="l">
              <a:lnSpc>
                <a:spcPts val="2340"/>
              </a:lnSpc>
              <a:spcBef>
                <a:spcPct val="0"/>
              </a:spcBef>
            </a:pPr>
            <a:r>
              <a:rPr lang="en-US" sz="1800">
                <a:solidFill>
                  <a:srgbClr val="000000"/>
                </a:solidFill>
                <a:latin typeface="Poppins" pitchFamily="2" charset="0"/>
                <a:ea typeface="Poppins Medium"/>
                <a:cs typeface="Poppins" pitchFamily="2" charset="0"/>
                <a:sym typeface="Poppins Medium"/>
              </a:rPr>
              <a:t>110</a:t>
            </a:r>
          </a:p>
        </p:txBody>
      </p:sp>
      <p:sp>
        <p:nvSpPr>
          <p:cNvPr id="97" name="TextBox 97"/>
          <p:cNvSpPr txBox="1"/>
          <p:nvPr/>
        </p:nvSpPr>
        <p:spPr>
          <a:xfrm>
            <a:off x="9323443" y="4546362"/>
            <a:ext cx="306586" cy="294953"/>
          </a:xfrm>
          <a:prstGeom prst="rect">
            <a:avLst/>
          </a:prstGeom>
        </p:spPr>
        <p:txBody>
          <a:bodyPr lIns="0" tIns="0" rIns="0" bIns="0" rtlCol="0" anchor="t">
            <a:spAutoFit/>
          </a:bodyPr>
          <a:lstStyle/>
          <a:p>
            <a:pPr algn="l">
              <a:lnSpc>
                <a:spcPts val="2340"/>
              </a:lnSpc>
              <a:spcBef>
                <a:spcPct val="0"/>
              </a:spcBef>
            </a:pPr>
            <a:r>
              <a:rPr lang="en-US" sz="1800">
                <a:solidFill>
                  <a:srgbClr val="000000"/>
                </a:solidFill>
                <a:latin typeface="Poppins" pitchFamily="2" charset="0"/>
                <a:ea typeface="Poppins Medium"/>
                <a:cs typeface="Poppins" pitchFamily="2" charset="0"/>
                <a:sym typeface="Poppins Medium"/>
              </a:rPr>
              <a:t>110</a:t>
            </a:r>
          </a:p>
        </p:txBody>
      </p:sp>
      <p:sp>
        <p:nvSpPr>
          <p:cNvPr id="98" name="TextBox 98"/>
          <p:cNvSpPr txBox="1"/>
          <p:nvPr/>
        </p:nvSpPr>
        <p:spPr>
          <a:xfrm>
            <a:off x="9316050" y="5200061"/>
            <a:ext cx="813643" cy="294953"/>
          </a:xfrm>
          <a:prstGeom prst="rect">
            <a:avLst/>
          </a:prstGeom>
        </p:spPr>
        <p:txBody>
          <a:bodyPr lIns="0" tIns="0" rIns="0" bIns="0" rtlCol="0" anchor="t">
            <a:spAutoFit/>
          </a:bodyPr>
          <a:lstStyle/>
          <a:p>
            <a:pPr algn="l">
              <a:lnSpc>
                <a:spcPts val="2340"/>
              </a:lnSpc>
              <a:spcBef>
                <a:spcPct val="0"/>
              </a:spcBef>
            </a:pPr>
            <a:r>
              <a:rPr lang="en-US" sz="1800">
                <a:solidFill>
                  <a:srgbClr val="000000"/>
                </a:solidFill>
                <a:latin typeface="Poppins" pitchFamily="2" charset="0"/>
                <a:ea typeface="Poppins Medium"/>
                <a:cs typeface="Poppins" pitchFamily="2" charset="0"/>
                <a:sym typeface="Poppins Medium"/>
              </a:rPr>
              <a:t>110-160</a:t>
            </a:r>
          </a:p>
        </p:txBody>
      </p:sp>
      <p:sp>
        <p:nvSpPr>
          <p:cNvPr id="99" name="TextBox 99"/>
          <p:cNvSpPr txBox="1"/>
          <p:nvPr/>
        </p:nvSpPr>
        <p:spPr>
          <a:xfrm>
            <a:off x="9308658" y="5853760"/>
            <a:ext cx="813643" cy="294953"/>
          </a:xfrm>
          <a:prstGeom prst="rect">
            <a:avLst/>
          </a:prstGeom>
        </p:spPr>
        <p:txBody>
          <a:bodyPr lIns="0" tIns="0" rIns="0" bIns="0" rtlCol="0" anchor="t">
            <a:spAutoFit/>
          </a:bodyPr>
          <a:lstStyle/>
          <a:p>
            <a:pPr algn="l">
              <a:lnSpc>
                <a:spcPts val="2340"/>
              </a:lnSpc>
              <a:spcBef>
                <a:spcPct val="0"/>
              </a:spcBef>
            </a:pPr>
            <a:r>
              <a:rPr lang="en-US" sz="1800">
                <a:solidFill>
                  <a:srgbClr val="000000"/>
                </a:solidFill>
                <a:latin typeface="Poppins" pitchFamily="2" charset="0"/>
                <a:ea typeface="Poppins Medium"/>
                <a:cs typeface="Poppins" pitchFamily="2" charset="0"/>
                <a:sym typeface="Poppins Medium"/>
              </a:rPr>
              <a:t>110-160</a:t>
            </a:r>
          </a:p>
        </p:txBody>
      </p:sp>
      <p:sp>
        <p:nvSpPr>
          <p:cNvPr id="100" name="TextBox 100"/>
          <p:cNvSpPr txBox="1"/>
          <p:nvPr/>
        </p:nvSpPr>
        <p:spPr>
          <a:xfrm>
            <a:off x="9301265" y="6507459"/>
            <a:ext cx="813643" cy="294953"/>
          </a:xfrm>
          <a:prstGeom prst="rect">
            <a:avLst/>
          </a:prstGeom>
        </p:spPr>
        <p:txBody>
          <a:bodyPr lIns="0" tIns="0" rIns="0" bIns="0" rtlCol="0" anchor="t">
            <a:spAutoFit/>
          </a:bodyPr>
          <a:lstStyle/>
          <a:p>
            <a:pPr algn="l">
              <a:lnSpc>
                <a:spcPts val="2340"/>
              </a:lnSpc>
              <a:spcBef>
                <a:spcPct val="0"/>
              </a:spcBef>
            </a:pPr>
            <a:r>
              <a:rPr lang="en-US" sz="1800">
                <a:solidFill>
                  <a:srgbClr val="000000"/>
                </a:solidFill>
                <a:latin typeface="Poppins" pitchFamily="2" charset="0"/>
                <a:ea typeface="Poppins Medium"/>
                <a:cs typeface="Poppins" pitchFamily="2" charset="0"/>
                <a:sym typeface="Poppins Medium"/>
              </a:rPr>
              <a:t>110-160</a:t>
            </a:r>
          </a:p>
        </p:txBody>
      </p:sp>
      <p:sp>
        <p:nvSpPr>
          <p:cNvPr id="101" name="TextBox 101"/>
          <p:cNvSpPr txBox="1"/>
          <p:nvPr/>
        </p:nvSpPr>
        <p:spPr>
          <a:xfrm>
            <a:off x="9293873" y="7161158"/>
            <a:ext cx="865287" cy="294953"/>
          </a:xfrm>
          <a:prstGeom prst="rect">
            <a:avLst/>
          </a:prstGeom>
        </p:spPr>
        <p:txBody>
          <a:bodyPr lIns="0" tIns="0" rIns="0" bIns="0" rtlCol="0" anchor="t">
            <a:spAutoFit/>
          </a:bodyPr>
          <a:lstStyle/>
          <a:p>
            <a:pPr algn="l">
              <a:lnSpc>
                <a:spcPts val="2340"/>
              </a:lnSpc>
              <a:spcBef>
                <a:spcPct val="0"/>
              </a:spcBef>
            </a:pPr>
            <a:r>
              <a:rPr lang="en-US" sz="1800">
                <a:solidFill>
                  <a:srgbClr val="000000"/>
                </a:solidFill>
                <a:latin typeface="Poppins" pitchFamily="2" charset="0"/>
                <a:ea typeface="Poppins Medium"/>
                <a:cs typeface="Poppins" pitchFamily="2" charset="0"/>
                <a:sym typeface="Poppins Medium"/>
              </a:rPr>
              <a:t>110-200</a:t>
            </a:r>
          </a:p>
        </p:txBody>
      </p:sp>
      <p:sp>
        <p:nvSpPr>
          <p:cNvPr id="102" name="TextBox 102"/>
          <p:cNvSpPr txBox="1"/>
          <p:nvPr/>
        </p:nvSpPr>
        <p:spPr>
          <a:xfrm>
            <a:off x="9286480" y="7814857"/>
            <a:ext cx="865287" cy="294953"/>
          </a:xfrm>
          <a:prstGeom prst="rect">
            <a:avLst/>
          </a:prstGeom>
        </p:spPr>
        <p:txBody>
          <a:bodyPr lIns="0" tIns="0" rIns="0" bIns="0" rtlCol="0" anchor="t">
            <a:spAutoFit/>
          </a:bodyPr>
          <a:lstStyle/>
          <a:p>
            <a:pPr algn="l">
              <a:lnSpc>
                <a:spcPts val="2340"/>
              </a:lnSpc>
              <a:spcBef>
                <a:spcPct val="0"/>
              </a:spcBef>
            </a:pPr>
            <a:r>
              <a:rPr lang="en-US" sz="1800">
                <a:solidFill>
                  <a:srgbClr val="000000"/>
                </a:solidFill>
                <a:latin typeface="Poppins" pitchFamily="2" charset="0"/>
                <a:ea typeface="Poppins Medium"/>
                <a:cs typeface="Poppins" pitchFamily="2" charset="0"/>
                <a:sym typeface="Poppins Medium"/>
              </a:rPr>
              <a:t>110-200</a:t>
            </a:r>
          </a:p>
        </p:txBody>
      </p:sp>
      <p:sp>
        <p:nvSpPr>
          <p:cNvPr id="103" name="TextBox 103"/>
          <p:cNvSpPr txBox="1"/>
          <p:nvPr/>
        </p:nvSpPr>
        <p:spPr>
          <a:xfrm>
            <a:off x="9279087" y="8468556"/>
            <a:ext cx="865287" cy="294953"/>
          </a:xfrm>
          <a:prstGeom prst="rect">
            <a:avLst/>
          </a:prstGeom>
        </p:spPr>
        <p:txBody>
          <a:bodyPr lIns="0" tIns="0" rIns="0" bIns="0" rtlCol="0" anchor="t">
            <a:spAutoFit/>
          </a:bodyPr>
          <a:lstStyle/>
          <a:p>
            <a:pPr algn="l">
              <a:lnSpc>
                <a:spcPts val="2340"/>
              </a:lnSpc>
              <a:spcBef>
                <a:spcPct val="0"/>
              </a:spcBef>
            </a:pPr>
            <a:r>
              <a:rPr lang="en-US" sz="1800">
                <a:solidFill>
                  <a:srgbClr val="000000"/>
                </a:solidFill>
                <a:latin typeface="Poppins" pitchFamily="2" charset="0"/>
                <a:ea typeface="Poppins Medium"/>
                <a:cs typeface="Poppins" pitchFamily="2" charset="0"/>
                <a:sym typeface="Poppins Medium"/>
              </a:rPr>
              <a:t>110-200</a:t>
            </a:r>
          </a:p>
        </p:txBody>
      </p:sp>
      <p:sp>
        <p:nvSpPr>
          <p:cNvPr id="104" name="TextBox 104"/>
          <p:cNvSpPr txBox="1"/>
          <p:nvPr/>
        </p:nvSpPr>
        <p:spPr>
          <a:xfrm>
            <a:off x="9271695" y="9122255"/>
            <a:ext cx="865287" cy="294953"/>
          </a:xfrm>
          <a:prstGeom prst="rect">
            <a:avLst/>
          </a:prstGeom>
        </p:spPr>
        <p:txBody>
          <a:bodyPr lIns="0" tIns="0" rIns="0" bIns="0" rtlCol="0" anchor="t">
            <a:spAutoFit/>
          </a:bodyPr>
          <a:lstStyle/>
          <a:p>
            <a:pPr algn="l">
              <a:lnSpc>
                <a:spcPts val="2340"/>
              </a:lnSpc>
              <a:spcBef>
                <a:spcPct val="0"/>
              </a:spcBef>
            </a:pPr>
            <a:r>
              <a:rPr lang="en-US" sz="1800">
                <a:solidFill>
                  <a:srgbClr val="000000"/>
                </a:solidFill>
                <a:latin typeface="Poppins" pitchFamily="2" charset="0"/>
                <a:ea typeface="Poppins Medium"/>
                <a:cs typeface="Poppins" pitchFamily="2" charset="0"/>
                <a:sym typeface="Poppins Medium"/>
              </a:rPr>
              <a:t>110-200</a:t>
            </a:r>
          </a:p>
        </p:txBody>
      </p:sp>
      <p:sp>
        <p:nvSpPr>
          <p:cNvPr id="105" name="TextBox 105"/>
          <p:cNvSpPr txBox="1"/>
          <p:nvPr/>
        </p:nvSpPr>
        <p:spPr>
          <a:xfrm>
            <a:off x="10761764" y="3213213"/>
            <a:ext cx="306586" cy="294953"/>
          </a:xfrm>
          <a:prstGeom prst="rect">
            <a:avLst/>
          </a:prstGeom>
        </p:spPr>
        <p:txBody>
          <a:bodyPr lIns="0" tIns="0" rIns="0" bIns="0" rtlCol="0" anchor="t">
            <a:spAutoFit/>
          </a:bodyPr>
          <a:lstStyle/>
          <a:p>
            <a:pPr algn="l">
              <a:lnSpc>
                <a:spcPts val="2340"/>
              </a:lnSpc>
              <a:spcBef>
                <a:spcPct val="0"/>
              </a:spcBef>
            </a:pPr>
            <a:r>
              <a:rPr lang="en-US" sz="1800" dirty="0">
                <a:solidFill>
                  <a:srgbClr val="000000"/>
                </a:solidFill>
                <a:latin typeface="Poppins" pitchFamily="2" charset="0"/>
                <a:ea typeface="Poppins Medium"/>
                <a:cs typeface="Poppins" pitchFamily="2" charset="0"/>
                <a:sym typeface="Poppins Medium"/>
              </a:rPr>
              <a:t>110</a:t>
            </a:r>
          </a:p>
        </p:txBody>
      </p:sp>
      <p:sp>
        <p:nvSpPr>
          <p:cNvPr id="106" name="TextBox 106"/>
          <p:cNvSpPr txBox="1"/>
          <p:nvPr/>
        </p:nvSpPr>
        <p:spPr>
          <a:xfrm>
            <a:off x="10761764" y="3892663"/>
            <a:ext cx="306586" cy="294953"/>
          </a:xfrm>
          <a:prstGeom prst="rect">
            <a:avLst/>
          </a:prstGeom>
        </p:spPr>
        <p:txBody>
          <a:bodyPr lIns="0" tIns="0" rIns="0" bIns="0" rtlCol="0" anchor="t">
            <a:spAutoFit/>
          </a:bodyPr>
          <a:lstStyle/>
          <a:p>
            <a:pPr algn="l">
              <a:lnSpc>
                <a:spcPts val="2340"/>
              </a:lnSpc>
              <a:spcBef>
                <a:spcPct val="0"/>
              </a:spcBef>
            </a:pPr>
            <a:r>
              <a:rPr lang="en-US" sz="1800">
                <a:solidFill>
                  <a:srgbClr val="000000"/>
                </a:solidFill>
                <a:latin typeface="Poppins" pitchFamily="2" charset="0"/>
                <a:ea typeface="Poppins Medium"/>
                <a:cs typeface="Poppins" pitchFamily="2" charset="0"/>
                <a:sym typeface="Poppins Medium"/>
              </a:rPr>
              <a:t>110</a:t>
            </a:r>
          </a:p>
        </p:txBody>
      </p:sp>
      <p:sp>
        <p:nvSpPr>
          <p:cNvPr id="107" name="TextBox 107"/>
          <p:cNvSpPr txBox="1"/>
          <p:nvPr/>
        </p:nvSpPr>
        <p:spPr>
          <a:xfrm>
            <a:off x="10761764" y="4546362"/>
            <a:ext cx="306586" cy="294953"/>
          </a:xfrm>
          <a:prstGeom prst="rect">
            <a:avLst/>
          </a:prstGeom>
        </p:spPr>
        <p:txBody>
          <a:bodyPr lIns="0" tIns="0" rIns="0" bIns="0" rtlCol="0" anchor="t">
            <a:spAutoFit/>
          </a:bodyPr>
          <a:lstStyle/>
          <a:p>
            <a:pPr algn="l">
              <a:lnSpc>
                <a:spcPts val="2340"/>
              </a:lnSpc>
              <a:spcBef>
                <a:spcPct val="0"/>
              </a:spcBef>
            </a:pPr>
            <a:r>
              <a:rPr lang="en-US" sz="1800">
                <a:solidFill>
                  <a:srgbClr val="000000"/>
                </a:solidFill>
                <a:latin typeface="Poppins" pitchFamily="2" charset="0"/>
                <a:ea typeface="Poppins Medium"/>
                <a:cs typeface="Poppins" pitchFamily="2" charset="0"/>
                <a:sym typeface="Poppins Medium"/>
              </a:rPr>
              <a:t>110</a:t>
            </a:r>
          </a:p>
        </p:txBody>
      </p:sp>
      <p:sp>
        <p:nvSpPr>
          <p:cNvPr id="108" name="TextBox 108"/>
          <p:cNvSpPr txBox="1"/>
          <p:nvPr/>
        </p:nvSpPr>
        <p:spPr>
          <a:xfrm>
            <a:off x="10761764" y="5200061"/>
            <a:ext cx="306586" cy="294953"/>
          </a:xfrm>
          <a:prstGeom prst="rect">
            <a:avLst/>
          </a:prstGeom>
        </p:spPr>
        <p:txBody>
          <a:bodyPr lIns="0" tIns="0" rIns="0" bIns="0" rtlCol="0" anchor="t">
            <a:spAutoFit/>
          </a:bodyPr>
          <a:lstStyle/>
          <a:p>
            <a:pPr algn="l">
              <a:lnSpc>
                <a:spcPts val="2340"/>
              </a:lnSpc>
              <a:spcBef>
                <a:spcPct val="0"/>
              </a:spcBef>
            </a:pPr>
            <a:r>
              <a:rPr lang="en-US" sz="1800">
                <a:solidFill>
                  <a:srgbClr val="000000"/>
                </a:solidFill>
                <a:latin typeface="Poppins" pitchFamily="2" charset="0"/>
                <a:ea typeface="Poppins Medium"/>
                <a:cs typeface="Poppins" pitchFamily="2" charset="0"/>
                <a:sym typeface="Poppins Medium"/>
              </a:rPr>
              <a:t>110</a:t>
            </a:r>
          </a:p>
        </p:txBody>
      </p:sp>
      <p:sp>
        <p:nvSpPr>
          <p:cNvPr id="109" name="TextBox 109"/>
          <p:cNvSpPr txBox="1"/>
          <p:nvPr/>
        </p:nvSpPr>
        <p:spPr>
          <a:xfrm>
            <a:off x="10761764" y="5853760"/>
            <a:ext cx="306586" cy="294953"/>
          </a:xfrm>
          <a:prstGeom prst="rect">
            <a:avLst/>
          </a:prstGeom>
        </p:spPr>
        <p:txBody>
          <a:bodyPr lIns="0" tIns="0" rIns="0" bIns="0" rtlCol="0" anchor="t">
            <a:spAutoFit/>
          </a:bodyPr>
          <a:lstStyle/>
          <a:p>
            <a:pPr algn="l">
              <a:lnSpc>
                <a:spcPts val="2340"/>
              </a:lnSpc>
              <a:spcBef>
                <a:spcPct val="0"/>
              </a:spcBef>
            </a:pPr>
            <a:r>
              <a:rPr lang="en-US" sz="1800">
                <a:solidFill>
                  <a:srgbClr val="000000"/>
                </a:solidFill>
                <a:latin typeface="Poppins" pitchFamily="2" charset="0"/>
                <a:ea typeface="Poppins Medium"/>
                <a:cs typeface="Poppins" pitchFamily="2" charset="0"/>
                <a:sym typeface="Poppins Medium"/>
              </a:rPr>
              <a:t>110</a:t>
            </a:r>
          </a:p>
        </p:txBody>
      </p:sp>
      <p:sp>
        <p:nvSpPr>
          <p:cNvPr id="110" name="TextBox 110"/>
          <p:cNvSpPr txBox="1"/>
          <p:nvPr/>
        </p:nvSpPr>
        <p:spPr>
          <a:xfrm>
            <a:off x="10761764" y="6507459"/>
            <a:ext cx="306586" cy="294953"/>
          </a:xfrm>
          <a:prstGeom prst="rect">
            <a:avLst/>
          </a:prstGeom>
        </p:spPr>
        <p:txBody>
          <a:bodyPr lIns="0" tIns="0" rIns="0" bIns="0" rtlCol="0" anchor="t">
            <a:spAutoFit/>
          </a:bodyPr>
          <a:lstStyle/>
          <a:p>
            <a:pPr algn="l">
              <a:lnSpc>
                <a:spcPts val="2340"/>
              </a:lnSpc>
              <a:spcBef>
                <a:spcPct val="0"/>
              </a:spcBef>
            </a:pPr>
            <a:r>
              <a:rPr lang="en-US" sz="1800">
                <a:solidFill>
                  <a:srgbClr val="000000"/>
                </a:solidFill>
                <a:latin typeface="Poppins" pitchFamily="2" charset="0"/>
                <a:ea typeface="Poppins Medium"/>
                <a:cs typeface="Poppins" pitchFamily="2" charset="0"/>
                <a:sym typeface="Poppins Medium"/>
              </a:rPr>
              <a:t>110</a:t>
            </a:r>
          </a:p>
        </p:txBody>
      </p:sp>
      <p:sp>
        <p:nvSpPr>
          <p:cNvPr id="111" name="TextBox 111"/>
          <p:cNvSpPr txBox="1"/>
          <p:nvPr/>
        </p:nvSpPr>
        <p:spPr>
          <a:xfrm>
            <a:off x="10761764" y="7161158"/>
            <a:ext cx="306586" cy="294953"/>
          </a:xfrm>
          <a:prstGeom prst="rect">
            <a:avLst/>
          </a:prstGeom>
        </p:spPr>
        <p:txBody>
          <a:bodyPr lIns="0" tIns="0" rIns="0" bIns="0" rtlCol="0" anchor="t">
            <a:spAutoFit/>
          </a:bodyPr>
          <a:lstStyle/>
          <a:p>
            <a:pPr algn="l">
              <a:lnSpc>
                <a:spcPts val="2340"/>
              </a:lnSpc>
              <a:spcBef>
                <a:spcPct val="0"/>
              </a:spcBef>
            </a:pPr>
            <a:r>
              <a:rPr lang="en-US" sz="1800">
                <a:solidFill>
                  <a:srgbClr val="000000"/>
                </a:solidFill>
                <a:latin typeface="Poppins" pitchFamily="2" charset="0"/>
                <a:ea typeface="Poppins Medium"/>
                <a:cs typeface="Poppins" pitchFamily="2" charset="0"/>
                <a:sym typeface="Poppins Medium"/>
              </a:rPr>
              <a:t>110</a:t>
            </a:r>
          </a:p>
        </p:txBody>
      </p:sp>
      <p:sp>
        <p:nvSpPr>
          <p:cNvPr id="112" name="TextBox 112"/>
          <p:cNvSpPr txBox="1"/>
          <p:nvPr/>
        </p:nvSpPr>
        <p:spPr>
          <a:xfrm>
            <a:off x="10761764" y="7814857"/>
            <a:ext cx="306586" cy="294953"/>
          </a:xfrm>
          <a:prstGeom prst="rect">
            <a:avLst/>
          </a:prstGeom>
        </p:spPr>
        <p:txBody>
          <a:bodyPr lIns="0" tIns="0" rIns="0" bIns="0" rtlCol="0" anchor="t">
            <a:spAutoFit/>
          </a:bodyPr>
          <a:lstStyle/>
          <a:p>
            <a:pPr algn="l">
              <a:lnSpc>
                <a:spcPts val="2340"/>
              </a:lnSpc>
              <a:spcBef>
                <a:spcPct val="0"/>
              </a:spcBef>
            </a:pPr>
            <a:r>
              <a:rPr lang="en-US" sz="1800">
                <a:solidFill>
                  <a:srgbClr val="000000"/>
                </a:solidFill>
                <a:latin typeface="Poppins" pitchFamily="2" charset="0"/>
                <a:ea typeface="Poppins Medium"/>
                <a:cs typeface="Poppins" pitchFamily="2" charset="0"/>
                <a:sym typeface="Poppins Medium"/>
              </a:rPr>
              <a:t>110</a:t>
            </a:r>
          </a:p>
        </p:txBody>
      </p:sp>
      <p:sp>
        <p:nvSpPr>
          <p:cNvPr id="113" name="TextBox 113"/>
          <p:cNvSpPr txBox="1"/>
          <p:nvPr/>
        </p:nvSpPr>
        <p:spPr>
          <a:xfrm>
            <a:off x="10761764" y="8468556"/>
            <a:ext cx="306586" cy="294953"/>
          </a:xfrm>
          <a:prstGeom prst="rect">
            <a:avLst/>
          </a:prstGeom>
        </p:spPr>
        <p:txBody>
          <a:bodyPr lIns="0" tIns="0" rIns="0" bIns="0" rtlCol="0" anchor="t">
            <a:spAutoFit/>
          </a:bodyPr>
          <a:lstStyle/>
          <a:p>
            <a:pPr algn="l">
              <a:lnSpc>
                <a:spcPts val="2340"/>
              </a:lnSpc>
              <a:spcBef>
                <a:spcPct val="0"/>
              </a:spcBef>
            </a:pPr>
            <a:r>
              <a:rPr lang="en-US" sz="1800">
                <a:solidFill>
                  <a:srgbClr val="000000"/>
                </a:solidFill>
                <a:latin typeface="Poppins" pitchFamily="2" charset="0"/>
                <a:ea typeface="Poppins Medium"/>
                <a:cs typeface="Poppins" pitchFamily="2" charset="0"/>
                <a:sym typeface="Poppins Medium"/>
              </a:rPr>
              <a:t>110</a:t>
            </a:r>
          </a:p>
        </p:txBody>
      </p:sp>
      <p:sp>
        <p:nvSpPr>
          <p:cNvPr id="114" name="TextBox 114"/>
          <p:cNvSpPr txBox="1"/>
          <p:nvPr/>
        </p:nvSpPr>
        <p:spPr>
          <a:xfrm>
            <a:off x="10761764" y="9122255"/>
            <a:ext cx="306586" cy="294953"/>
          </a:xfrm>
          <a:prstGeom prst="rect">
            <a:avLst/>
          </a:prstGeom>
        </p:spPr>
        <p:txBody>
          <a:bodyPr lIns="0" tIns="0" rIns="0" bIns="0" rtlCol="0" anchor="t">
            <a:spAutoFit/>
          </a:bodyPr>
          <a:lstStyle/>
          <a:p>
            <a:pPr algn="l">
              <a:lnSpc>
                <a:spcPts val="2340"/>
              </a:lnSpc>
              <a:spcBef>
                <a:spcPct val="0"/>
              </a:spcBef>
            </a:pPr>
            <a:r>
              <a:rPr lang="en-US" sz="1800">
                <a:solidFill>
                  <a:srgbClr val="000000"/>
                </a:solidFill>
                <a:latin typeface="Poppins" pitchFamily="2" charset="0"/>
                <a:ea typeface="Poppins Medium"/>
                <a:cs typeface="Poppins" pitchFamily="2" charset="0"/>
                <a:sym typeface="Poppins Medium"/>
              </a:rPr>
              <a:t>110</a:t>
            </a:r>
          </a:p>
        </p:txBody>
      </p:sp>
      <p:sp>
        <p:nvSpPr>
          <p:cNvPr id="115" name="Freeform 115"/>
          <p:cNvSpPr/>
          <p:nvPr/>
        </p:nvSpPr>
        <p:spPr>
          <a:xfrm>
            <a:off x="16611457" y="-1039861"/>
            <a:ext cx="2662370" cy="2662370"/>
          </a:xfrm>
          <a:custGeom>
            <a:avLst/>
            <a:gdLst/>
            <a:ahLst/>
            <a:cxnLst/>
            <a:rect l="l" t="t" r="r" b="b"/>
            <a:pathLst>
              <a:path w="2662370" h="2662370">
                <a:moveTo>
                  <a:pt x="0" y="0"/>
                </a:moveTo>
                <a:lnTo>
                  <a:pt x="2662370" y="0"/>
                </a:lnTo>
                <a:lnTo>
                  <a:pt x="2662370" y="2662370"/>
                </a:lnTo>
                <a:lnTo>
                  <a:pt x="0" y="266237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116" name="Rectangle 115"/>
          <p:cNvSpPr/>
          <p:nvPr/>
        </p:nvSpPr>
        <p:spPr>
          <a:xfrm>
            <a:off x="12039600" y="6438900"/>
            <a:ext cx="347472" cy="1600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18" name="Rectangle 117"/>
          <p:cNvSpPr/>
          <p:nvPr/>
        </p:nvSpPr>
        <p:spPr>
          <a:xfrm>
            <a:off x="16306800" y="6591300"/>
            <a:ext cx="347472" cy="1600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19" name="TextBox 30"/>
          <p:cNvSpPr txBox="1"/>
          <p:nvPr/>
        </p:nvSpPr>
        <p:spPr>
          <a:xfrm rot="16200000">
            <a:off x="10652694" y="6071767"/>
            <a:ext cx="2848572" cy="687239"/>
          </a:xfrm>
          <a:prstGeom prst="rect">
            <a:avLst/>
          </a:prstGeom>
        </p:spPr>
        <p:txBody>
          <a:bodyPr wrap="square" lIns="0" tIns="0" rIns="0" bIns="0" rtlCol="0" anchor="t">
            <a:spAutoFit/>
          </a:bodyPr>
          <a:lstStyle/>
          <a:p>
            <a:pPr algn="l">
              <a:lnSpc>
                <a:spcPts val="6051"/>
              </a:lnSpc>
            </a:pPr>
            <a:r>
              <a:rPr lang="en-US" sz="2400" dirty="0" smtClean="0">
                <a:latin typeface="Poppins" pitchFamily="2" charset="0"/>
                <a:ea typeface="Poppins Bold"/>
                <a:cs typeface="Poppins" pitchFamily="2" charset="0"/>
                <a:sym typeface="Poppins Bold"/>
              </a:rPr>
              <a:t>Inflow H2</a:t>
            </a:r>
            <a:endParaRPr lang="en-US" sz="2400" u="sng" dirty="0">
              <a:latin typeface="Poppins" pitchFamily="2" charset="0"/>
              <a:ea typeface="Poppins Bold"/>
              <a:cs typeface="Poppins" pitchFamily="2" charset="0"/>
              <a:sym typeface="Poppins Bold"/>
            </a:endParaRPr>
          </a:p>
        </p:txBody>
      </p:sp>
      <p:sp>
        <p:nvSpPr>
          <p:cNvPr id="120" name="TextBox 30"/>
          <p:cNvSpPr txBox="1"/>
          <p:nvPr/>
        </p:nvSpPr>
        <p:spPr>
          <a:xfrm rot="16200000">
            <a:off x="14921334" y="6231348"/>
            <a:ext cx="2848572" cy="672877"/>
          </a:xfrm>
          <a:prstGeom prst="rect">
            <a:avLst/>
          </a:prstGeom>
        </p:spPr>
        <p:txBody>
          <a:bodyPr wrap="square" lIns="0" tIns="0" rIns="0" bIns="0" rtlCol="0" anchor="t">
            <a:spAutoFit/>
          </a:bodyPr>
          <a:lstStyle/>
          <a:p>
            <a:pPr algn="l">
              <a:lnSpc>
                <a:spcPts val="6051"/>
              </a:lnSpc>
            </a:pPr>
            <a:r>
              <a:rPr lang="en-US" sz="2400" dirty="0" smtClean="0">
                <a:latin typeface="Poppins" pitchFamily="2" charset="0"/>
                <a:ea typeface="Poppins Bold"/>
                <a:cs typeface="Poppins" pitchFamily="2" charset="0"/>
                <a:sym typeface="Poppins Bold"/>
              </a:rPr>
              <a:t>Outflow H3</a:t>
            </a:r>
            <a:endParaRPr lang="en-US" sz="2400" u="sng" dirty="0">
              <a:latin typeface="Poppins" pitchFamily="2" charset="0"/>
              <a:ea typeface="Poppins Bold"/>
              <a:cs typeface="Poppins" pitchFamily="2" charset="0"/>
              <a:sym typeface="Poppins Bold"/>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2293042" y="-2724660"/>
            <a:ext cx="4687320" cy="4687320"/>
          </a:xfrm>
          <a:custGeom>
            <a:avLst/>
            <a:gdLst/>
            <a:ahLst/>
            <a:cxnLst/>
            <a:rect l="l" t="t" r="r" b="b"/>
            <a:pathLst>
              <a:path w="4687320" h="4687320">
                <a:moveTo>
                  <a:pt x="4687319" y="0"/>
                </a:moveTo>
                <a:lnTo>
                  <a:pt x="0" y="0"/>
                </a:lnTo>
                <a:lnTo>
                  <a:pt x="0" y="4687320"/>
                </a:lnTo>
                <a:lnTo>
                  <a:pt x="4687319" y="4687320"/>
                </a:lnTo>
                <a:lnTo>
                  <a:pt x="4687319" y="0"/>
                </a:lnTo>
                <a:close/>
              </a:path>
            </a:pathLst>
          </a:custGeom>
          <a:blipFill>
            <a:blip r:embed="rId2">
              <a:extLst>
                <a:ext uri="{96DAC541-7B7A-43D3-8B79-37D633B846F1}">
                  <asvg:svgBlip xmlns="" xmlns:asvg="http://schemas.microsoft.com/office/drawing/2016/SVG/main" r:embed="rId3"/>
                </a:ext>
              </a:extLst>
            </a:blip>
            <a:stretch>
              <a:fillRect/>
            </a:stretch>
          </a:blipFill>
        </p:spPr>
      </p:sp>
      <p:grpSp>
        <p:nvGrpSpPr>
          <p:cNvPr id="3" name="Group 3"/>
          <p:cNvGrpSpPr/>
          <p:nvPr/>
        </p:nvGrpSpPr>
        <p:grpSpPr>
          <a:xfrm>
            <a:off x="-1543050" y="-558218"/>
            <a:ext cx="2690782" cy="11299900"/>
            <a:chOff x="0" y="0"/>
            <a:chExt cx="708683" cy="2976105"/>
          </a:xfrm>
        </p:grpSpPr>
        <p:sp>
          <p:nvSpPr>
            <p:cNvPr id="4" name="Freeform 4"/>
            <p:cNvSpPr/>
            <p:nvPr/>
          </p:nvSpPr>
          <p:spPr>
            <a:xfrm>
              <a:off x="0" y="0"/>
              <a:ext cx="708683" cy="2976105"/>
            </a:xfrm>
            <a:custGeom>
              <a:avLst/>
              <a:gdLst/>
              <a:ahLst/>
              <a:cxnLst/>
              <a:rect l="l" t="t" r="r" b="b"/>
              <a:pathLst>
                <a:path w="708683" h="2976105">
                  <a:moveTo>
                    <a:pt x="0" y="0"/>
                  </a:moveTo>
                  <a:lnTo>
                    <a:pt x="708683" y="0"/>
                  </a:lnTo>
                  <a:lnTo>
                    <a:pt x="708683" y="2976105"/>
                  </a:lnTo>
                  <a:lnTo>
                    <a:pt x="0" y="2976105"/>
                  </a:lnTo>
                  <a:close/>
                </a:path>
              </a:pathLst>
            </a:custGeom>
            <a:solidFill>
              <a:srgbClr val="1C5739"/>
            </a:solidFill>
          </p:spPr>
        </p:sp>
        <p:sp>
          <p:nvSpPr>
            <p:cNvPr id="5" name="TextBox 5"/>
            <p:cNvSpPr txBox="1"/>
            <p:nvPr/>
          </p:nvSpPr>
          <p:spPr>
            <a:xfrm>
              <a:off x="0" y="-19050"/>
              <a:ext cx="708683" cy="2995155"/>
            </a:xfrm>
            <a:prstGeom prst="rect">
              <a:avLst/>
            </a:prstGeom>
          </p:spPr>
          <p:txBody>
            <a:bodyPr lIns="50800" tIns="50800" rIns="50800" bIns="50800" rtlCol="0" anchor="ctr"/>
            <a:lstStyle/>
            <a:p>
              <a:pPr algn="ctr">
                <a:lnSpc>
                  <a:spcPts val="2859"/>
                </a:lnSpc>
              </a:pPr>
              <a:endParaRPr/>
            </a:p>
          </p:txBody>
        </p:sp>
      </p:grpSp>
      <p:sp>
        <p:nvSpPr>
          <p:cNvPr id="6" name="AutoShape 6"/>
          <p:cNvSpPr/>
          <p:nvPr/>
        </p:nvSpPr>
        <p:spPr>
          <a:xfrm flipH="1">
            <a:off x="7623072" y="-301053"/>
            <a:ext cx="0" cy="10588053"/>
          </a:xfrm>
          <a:prstGeom prst="line">
            <a:avLst/>
          </a:prstGeom>
          <a:ln w="9525" cap="flat">
            <a:solidFill>
              <a:srgbClr val="000000"/>
            </a:solidFill>
            <a:prstDash val="solid"/>
            <a:headEnd type="none" w="sm" len="sm"/>
            <a:tailEnd type="none" w="sm" len="sm"/>
          </a:ln>
        </p:spPr>
      </p:sp>
      <p:sp>
        <p:nvSpPr>
          <p:cNvPr id="7" name="AutoShape 7"/>
          <p:cNvSpPr/>
          <p:nvPr/>
        </p:nvSpPr>
        <p:spPr>
          <a:xfrm>
            <a:off x="12565499" y="6571990"/>
            <a:ext cx="0" cy="3715010"/>
          </a:xfrm>
          <a:prstGeom prst="line">
            <a:avLst/>
          </a:prstGeom>
          <a:ln w="9525" cap="flat">
            <a:solidFill>
              <a:srgbClr val="000000"/>
            </a:solidFill>
            <a:prstDash val="solid"/>
            <a:headEnd type="none" w="sm" len="sm"/>
            <a:tailEnd type="none" w="sm" len="sm"/>
          </a:ln>
        </p:spPr>
      </p:sp>
      <p:sp>
        <p:nvSpPr>
          <p:cNvPr id="8" name="AutoShape 8"/>
          <p:cNvSpPr/>
          <p:nvPr/>
        </p:nvSpPr>
        <p:spPr>
          <a:xfrm>
            <a:off x="7623072" y="5924550"/>
            <a:ext cx="10664928" cy="0"/>
          </a:xfrm>
          <a:prstGeom prst="line">
            <a:avLst/>
          </a:prstGeom>
          <a:ln w="9525" cap="flat">
            <a:solidFill>
              <a:srgbClr val="000000"/>
            </a:solidFill>
            <a:prstDash val="solid"/>
            <a:headEnd type="none" w="sm" len="sm"/>
            <a:tailEnd type="none" w="sm" len="sm"/>
          </a:ln>
        </p:spPr>
      </p:sp>
      <p:sp>
        <p:nvSpPr>
          <p:cNvPr id="9" name="Freeform 9"/>
          <p:cNvSpPr/>
          <p:nvPr/>
        </p:nvSpPr>
        <p:spPr>
          <a:xfrm>
            <a:off x="8009652" y="363911"/>
            <a:ext cx="9908301" cy="4968722"/>
          </a:xfrm>
          <a:custGeom>
            <a:avLst/>
            <a:gdLst/>
            <a:ahLst/>
            <a:cxnLst/>
            <a:rect l="l" t="t" r="r" b="b"/>
            <a:pathLst>
              <a:path w="9908301" h="4968722">
                <a:moveTo>
                  <a:pt x="0" y="0"/>
                </a:moveTo>
                <a:lnTo>
                  <a:pt x="9908301" y="0"/>
                </a:lnTo>
                <a:lnTo>
                  <a:pt x="9908301" y="4968722"/>
                </a:lnTo>
                <a:lnTo>
                  <a:pt x="0" y="4968722"/>
                </a:lnTo>
                <a:lnTo>
                  <a:pt x="0" y="0"/>
                </a:lnTo>
                <a:close/>
              </a:path>
            </a:pathLst>
          </a:custGeom>
          <a:blipFill>
            <a:blip r:embed="rId4"/>
            <a:stretch>
              <a:fillRect/>
            </a:stretch>
          </a:blipFill>
        </p:spPr>
      </p:sp>
      <p:sp>
        <p:nvSpPr>
          <p:cNvPr id="10" name="AutoShape 10"/>
          <p:cNvSpPr/>
          <p:nvPr/>
        </p:nvSpPr>
        <p:spPr>
          <a:xfrm>
            <a:off x="7623072" y="6553200"/>
            <a:ext cx="10664928" cy="0"/>
          </a:xfrm>
          <a:prstGeom prst="line">
            <a:avLst/>
          </a:prstGeom>
          <a:ln w="9525" cap="flat">
            <a:solidFill>
              <a:srgbClr val="000000"/>
            </a:solidFill>
            <a:prstDash val="solid"/>
            <a:headEnd type="none" w="sm" len="sm"/>
            <a:tailEnd type="none" w="sm" len="sm"/>
          </a:ln>
        </p:spPr>
      </p:sp>
      <p:sp>
        <p:nvSpPr>
          <p:cNvPr id="11" name="Freeform 11"/>
          <p:cNvSpPr/>
          <p:nvPr/>
        </p:nvSpPr>
        <p:spPr>
          <a:xfrm>
            <a:off x="1620474" y="2726814"/>
            <a:ext cx="5467944" cy="4967685"/>
          </a:xfrm>
          <a:custGeom>
            <a:avLst/>
            <a:gdLst/>
            <a:ahLst/>
            <a:cxnLst/>
            <a:rect l="l" t="t" r="r" b="b"/>
            <a:pathLst>
              <a:path w="5467944" h="4967685">
                <a:moveTo>
                  <a:pt x="0" y="0"/>
                </a:moveTo>
                <a:lnTo>
                  <a:pt x="5467944" y="0"/>
                </a:lnTo>
                <a:lnTo>
                  <a:pt x="5467944" y="4967685"/>
                </a:lnTo>
                <a:lnTo>
                  <a:pt x="0" y="4967685"/>
                </a:lnTo>
                <a:lnTo>
                  <a:pt x="0" y="0"/>
                </a:lnTo>
                <a:close/>
              </a:path>
            </a:pathLst>
          </a:custGeom>
          <a:blipFill>
            <a:blip r:embed="rId5"/>
            <a:stretch>
              <a:fillRect/>
            </a:stretch>
          </a:blipFill>
        </p:spPr>
      </p:sp>
      <p:sp>
        <p:nvSpPr>
          <p:cNvPr id="12" name="TextBox 12"/>
          <p:cNvSpPr txBox="1"/>
          <p:nvPr/>
        </p:nvSpPr>
        <p:spPr>
          <a:xfrm rot="-5400000">
            <a:off x="-3926904" y="4689162"/>
            <a:ext cx="9180231" cy="654776"/>
          </a:xfrm>
          <a:prstGeom prst="rect">
            <a:avLst/>
          </a:prstGeom>
        </p:spPr>
        <p:txBody>
          <a:bodyPr lIns="0" tIns="0" rIns="0" bIns="0" rtlCol="0" anchor="t">
            <a:spAutoFit/>
          </a:bodyPr>
          <a:lstStyle/>
          <a:p>
            <a:pPr algn="ctr">
              <a:lnSpc>
                <a:spcPts val="4496"/>
              </a:lnSpc>
            </a:pPr>
            <a:r>
              <a:rPr lang="en-US" sz="5168" b="1" dirty="0">
                <a:solidFill>
                  <a:srgbClr val="FFFFFF"/>
                </a:solidFill>
                <a:latin typeface="Poppins Bold"/>
                <a:ea typeface="Poppins Bold"/>
                <a:cs typeface="Poppins Bold"/>
                <a:sym typeface="Poppins Bold"/>
              </a:rPr>
              <a:t>Standard Compartments </a:t>
            </a:r>
          </a:p>
        </p:txBody>
      </p:sp>
      <p:sp>
        <p:nvSpPr>
          <p:cNvPr id="13" name="TextBox 13"/>
          <p:cNvSpPr txBox="1"/>
          <p:nvPr/>
        </p:nvSpPr>
        <p:spPr>
          <a:xfrm>
            <a:off x="11331620" y="6036421"/>
            <a:ext cx="2467756" cy="478679"/>
          </a:xfrm>
          <a:prstGeom prst="rect">
            <a:avLst/>
          </a:prstGeom>
        </p:spPr>
        <p:txBody>
          <a:bodyPr lIns="0" tIns="0" rIns="0" bIns="0" rtlCol="0" anchor="t">
            <a:spAutoFit/>
          </a:bodyPr>
          <a:lstStyle/>
          <a:p>
            <a:pPr algn="ctr">
              <a:lnSpc>
                <a:spcPts val="3639"/>
              </a:lnSpc>
              <a:spcBef>
                <a:spcPct val="0"/>
              </a:spcBef>
            </a:pPr>
            <a:r>
              <a:rPr lang="en-US" sz="2799" b="1" dirty="0">
                <a:solidFill>
                  <a:srgbClr val="009245"/>
                </a:solidFill>
                <a:latin typeface="Poppins Ultra-Bold"/>
                <a:ea typeface="Poppins Ultra-Bold"/>
                <a:cs typeface="Poppins Ultra-Bold"/>
                <a:sym typeface="Poppins Ultra-Bold"/>
              </a:rPr>
              <a:t>TECHNOLOGY</a:t>
            </a:r>
          </a:p>
        </p:txBody>
      </p:sp>
      <p:grpSp>
        <p:nvGrpSpPr>
          <p:cNvPr id="14" name="Group 14"/>
          <p:cNvGrpSpPr/>
          <p:nvPr/>
        </p:nvGrpSpPr>
        <p:grpSpPr>
          <a:xfrm>
            <a:off x="8070032" y="6939624"/>
            <a:ext cx="268412" cy="268412"/>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9245"/>
            </a:solidFill>
          </p:spPr>
        </p:sp>
        <p:sp>
          <p:nvSpPr>
            <p:cNvPr id="16" name="TextBox 16"/>
            <p:cNvSpPr txBox="1"/>
            <p:nvPr/>
          </p:nvSpPr>
          <p:spPr>
            <a:xfrm>
              <a:off x="76200" y="38100"/>
              <a:ext cx="660400" cy="698500"/>
            </a:xfrm>
            <a:prstGeom prst="rect">
              <a:avLst/>
            </a:prstGeom>
          </p:spPr>
          <p:txBody>
            <a:bodyPr lIns="50800" tIns="50800" rIns="50800" bIns="50800" rtlCol="0" anchor="ctr"/>
            <a:lstStyle/>
            <a:p>
              <a:pPr algn="ctr">
                <a:lnSpc>
                  <a:spcPts val="2340"/>
                </a:lnSpc>
              </a:pPr>
              <a:endParaRPr/>
            </a:p>
          </p:txBody>
        </p:sp>
      </p:grpSp>
      <p:sp>
        <p:nvSpPr>
          <p:cNvPr id="17" name="TextBox 17"/>
          <p:cNvSpPr txBox="1"/>
          <p:nvPr/>
        </p:nvSpPr>
        <p:spPr>
          <a:xfrm>
            <a:off x="8127182" y="6954233"/>
            <a:ext cx="154112" cy="210618"/>
          </a:xfrm>
          <a:prstGeom prst="rect">
            <a:avLst/>
          </a:prstGeom>
        </p:spPr>
        <p:txBody>
          <a:bodyPr lIns="0" tIns="0" rIns="0" bIns="0" rtlCol="0" anchor="t">
            <a:spAutoFit/>
          </a:bodyPr>
          <a:lstStyle/>
          <a:p>
            <a:pPr marL="0" lvl="0" indent="0" algn="ctr">
              <a:lnSpc>
                <a:spcPts val="1656"/>
              </a:lnSpc>
              <a:spcBef>
                <a:spcPct val="0"/>
              </a:spcBef>
            </a:pPr>
            <a:r>
              <a:rPr lang="en-US" sz="1200">
                <a:solidFill>
                  <a:srgbClr val="FFFFFF"/>
                </a:solidFill>
                <a:latin typeface="Poppins"/>
                <a:ea typeface="Poppins"/>
                <a:cs typeface="Poppins"/>
                <a:sym typeface="Poppins"/>
              </a:rPr>
              <a:t>1</a:t>
            </a:r>
          </a:p>
        </p:txBody>
      </p:sp>
      <p:sp>
        <p:nvSpPr>
          <p:cNvPr id="18" name="TextBox 18"/>
          <p:cNvSpPr txBox="1"/>
          <p:nvPr/>
        </p:nvSpPr>
        <p:spPr>
          <a:xfrm>
            <a:off x="8446481" y="6913819"/>
            <a:ext cx="2425715" cy="287124"/>
          </a:xfrm>
          <a:prstGeom prst="rect">
            <a:avLst/>
          </a:prstGeom>
        </p:spPr>
        <p:txBody>
          <a:bodyPr lIns="0" tIns="0" rIns="0" bIns="0" rtlCol="0" anchor="t">
            <a:spAutoFit/>
          </a:bodyPr>
          <a:lstStyle/>
          <a:p>
            <a:pPr algn="just">
              <a:lnSpc>
                <a:spcPts val="2208"/>
              </a:lnSpc>
            </a:pPr>
            <a:r>
              <a:rPr lang="en-US" sz="1600" dirty="0">
                <a:solidFill>
                  <a:srgbClr val="1C5739"/>
                </a:solidFill>
                <a:latin typeface="Poppins Medium"/>
                <a:ea typeface="Poppins Medium"/>
                <a:cs typeface="Poppins Medium"/>
                <a:sym typeface="Poppins Medium"/>
              </a:rPr>
              <a:t>Inlet pipe</a:t>
            </a:r>
          </a:p>
        </p:txBody>
      </p:sp>
      <p:grpSp>
        <p:nvGrpSpPr>
          <p:cNvPr id="19" name="Group 19"/>
          <p:cNvGrpSpPr/>
          <p:nvPr/>
        </p:nvGrpSpPr>
        <p:grpSpPr>
          <a:xfrm>
            <a:off x="8070032" y="7322091"/>
            <a:ext cx="268412" cy="268412"/>
            <a:chOff x="0" y="0"/>
            <a:chExt cx="812800" cy="812800"/>
          </a:xfrm>
        </p:grpSpPr>
        <p:sp>
          <p:nvSpPr>
            <p:cNvPr id="20" name="Freeform 2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9245"/>
            </a:solidFill>
          </p:spPr>
        </p:sp>
        <p:sp>
          <p:nvSpPr>
            <p:cNvPr id="21" name="TextBox 21"/>
            <p:cNvSpPr txBox="1"/>
            <p:nvPr/>
          </p:nvSpPr>
          <p:spPr>
            <a:xfrm>
              <a:off x="76200" y="38100"/>
              <a:ext cx="660400" cy="698500"/>
            </a:xfrm>
            <a:prstGeom prst="rect">
              <a:avLst/>
            </a:prstGeom>
          </p:spPr>
          <p:txBody>
            <a:bodyPr lIns="50800" tIns="50800" rIns="50800" bIns="50800" rtlCol="0" anchor="ctr"/>
            <a:lstStyle/>
            <a:p>
              <a:pPr algn="ctr">
                <a:lnSpc>
                  <a:spcPts val="2340"/>
                </a:lnSpc>
              </a:pPr>
              <a:endParaRPr/>
            </a:p>
          </p:txBody>
        </p:sp>
      </p:grpSp>
      <p:sp>
        <p:nvSpPr>
          <p:cNvPr id="22" name="TextBox 22"/>
          <p:cNvSpPr txBox="1"/>
          <p:nvPr/>
        </p:nvSpPr>
        <p:spPr>
          <a:xfrm>
            <a:off x="8127182" y="7336700"/>
            <a:ext cx="154112" cy="210618"/>
          </a:xfrm>
          <a:prstGeom prst="rect">
            <a:avLst/>
          </a:prstGeom>
        </p:spPr>
        <p:txBody>
          <a:bodyPr lIns="0" tIns="0" rIns="0" bIns="0" rtlCol="0" anchor="t">
            <a:spAutoFit/>
          </a:bodyPr>
          <a:lstStyle/>
          <a:p>
            <a:pPr marL="0" lvl="0" indent="0" algn="ctr">
              <a:lnSpc>
                <a:spcPts val="1656"/>
              </a:lnSpc>
              <a:spcBef>
                <a:spcPct val="0"/>
              </a:spcBef>
            </a:pPr>
            <a:r>
              <a:rPr lang="en-US" sz="1200">
                <a:solidFill>
                  <a:srgbClr val="FFFFFF"/>
                </a:solidFill>
                <a:latin typeface="Poppins"/>
                <a:ea typeface="Poppins"/>
                <a:cs typeface="Poppins"/>
                <a:sym typeface="Poppins"/>
              </a:rPr>
              <a:t>2</a:t>
            </a:r>
          </a:p>
        </p:txBody>
      </p:sp>
      <p:sp>
        <p:nvSpPr>
          <p:cNvPr id="23" name="TextBox 23"/>
          <p:cNvSpPr txBox="1"/>
          <p:nvPr/>
        </p:nvSpPr>
        <p:spPr>
          <a:xfrm>
            <a:off x="8446481" y="7294776"/>
            <a:ext cx="2425715" cy="287124"/>
          </a:xfrm>
          <a:prstGeom prst="rect">
            <a:avLst/>
          </a:prstGeom>
        </p:spPr>
        <p:txBody>
          <a:bodyPr lIns="0" tIns="0" rIns="0" bIns="0" rtlCol="0" anchor="t">
            <a:spAutoFit/>
          </a:bodyPr>
          <a:lstStyle/>
          <a:p>
            <a:pPr algn="just">
              <a:lnSpc>
                <a:spcPts val="2208"/>
              </a:lnSpc>
            </a:pPr>
            <a:r>
              <a:rPr lang="en-US" sz="1600" dirty="0">
                <a:solidFill>
                  <a:srgbClr val="1C5739"/>
                </a:solidFill>
                <a:latin typeface="Poppins Medium"/>
                <a:ea typeface="Poppins Medium"/>
                <a:cs typeface="Poppins Medium"/>
                <a:sym typeface="Poppins Medium"/>
              </a:rPr>
              <a:t>Mechanical grate</a:t>
            </a:r>
          </a:p>
        </p:txBody>
      </p:sp>
      <p:grpSp>
        <p:nvGrpSpPr>
          <p:cNvPr id="24" name="Group 24"/>
          <p:cNvGrpSpPr/>
          <p:nvPr/>
        </p:nvGrpSpPr>
        <p:grpSpPr>
          <a:xfrm>
            <a:off x="8079557" y="7692202"/>
            <a:ext cx="268412" cy="268412"/>
            <a:chOff x="0" y="0"/>
            <a:chExt cx="812800" cy="812800"/>
          </a:xfrm>
        </p:grpSpPr>
        <p:sp>
          <p:nvSpPr>
            <p:cNvPr id="25" name="Freeform 2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9245"/>
            </a:solidFill>
          </p:spPr>
        </p:sp>
        <p:sp>
          <p:nvSpPr>
            <p:cNvPr id="26" name="TextBox 26"/>
            <p:cNvSpPr txBox="1"/>
            <p:nvPr/>
          </p:nvSpPr>
          <p:spPr>
            <a:xfrm>
              <a:off x="76200" y="38100"/>
              <a:ext cx="660400" cy="698500"/>
            </a:xfrm>
            <a:prstGeom prst="rect">
              <a:avLst/>
            </a:prstGeom>
          </p:spPr>
          <p:txBody>
            <a:bodyPr lIns="50800" tIns="50800" rIns="50800" bIns="50800" rtlCol="0" anchor="ctr"/>
            <a:lstStyle/>
            <a:p>
              <a:pPr algn="ctr">
                <a:lnSpc>
                  <a:spcPts val="2340"/>
                </a:lnSpc>
              </a:pPr>
              <a:endParaRPr/>
            </a:p>
          </p:txBody>
        </p:sp>
      </p:grpSp>
      <p:sp>
        <p:nvSpPr>
          <p:cNvPr id="27" name="TextBox 27"/>
          <p:cNvSpPr txBox="1"/>
          <p:nvPr/>
        </p:nvSpPr>
        <p:spPr>
          <a:xfrm>
            <a:off x="8155648" y="7706811"/>
            <a:ext cx="116230" cy="210618"/>
          </a:xfrm>
          <a:prstGeom prst="rect">
            <a:avLst/>
          </a:prstGeom>
        </p:spPr>
        <p:txBody>
          <a:bodyPr lIns="0" tIns="0" rIns="0" bIns="0" rtlCol="0" anchor="t">
            <a:spAutoFit/>
          </a:bodyPr>
          <a:lstStyle/>
          <a:p>
            <a:pPr marL="0" lvl="0" indent="0" algn="ctr">
              <a:lnSpc>
                <a:spcPts val="1656"/>
              </a:lnSpc>
              <a:spcBef>
                <a:spcPct val="0"/>
              </a:spcBef>
            </a:pPr>
            <a:r>
              <a:rPr lang="en-US" sz="1200">
                <a:solidFill>
                  <a:srgbClr val="FFFFFF"/>
                </a:solidFill>
                <a:latin typeface="Poppins"/>
                <a:ea typeface="Poppins"/>
                <a:cs typeface="Poppins"/>
                <a:sym typeface="Poppins"/>
              </a:rPr>
              <a:t>3</a:t>
            </a:r>
          </a:p>
        </p:txBody>
      </p:sp>
      <p:sp>
        <p:nvSpPr>
          <p:cNvPr id="28" name="TextBox 28"/>
          <p:cNvSpPr txBox="1"/>
          <p:nvPr/>
        </p:nvSpPr>
        <p:spPr>
          <a:xfrm>
            <a:off x="8456006" y="7675776"/>
            <a:ext cx="2425715" cy="287124"/>
          </a:xfrm>
          <a:prstGeom prst="rect">
            <a:avLst/>
          </a:prstGeom>
        </p:spPr>
        <p:txBody>
          <a:bodyPr lIns="0" tIns="0" rIns="0" bIns="0" rtlCol="0" anchor="t">
            <a:spAutoFit/>
          </a:bodyPr>
          <a:lstStyle/>
          <a:p>
            <a:pPr algn="just">
              <a:lnSpc>
                <a:spcPts val="2208"/>
              </a:lnSpc>
            </a:pPr>
            <a:r>
              <a:rPr lang="en-US" sz="1600" dirty="0">
                <a:solidFill>
                  <a:srgbClr val="1C5739"/>
                </a:solidFill>
                <a:latin typeface="Poppins Medium"/>
                <a:ea typeface="Poppins Medium"/>
                <a:cs typeface="Poppins Medium"/>
                <a:sym typeface="Poppins Medium"/>
              </a:rPr>
              <a:t>Air supply</a:t>
            </a:r>
          </a:p>
        </p:txBody>
      </p:sp>
      <p:grpSp>
        <p:nvGrpSpPr>
          <p:cNvPr id="29" name="Group 29"/>
          <p:cNvGrpSpPr/>
          <p:nvPr/>
        </p:nvGrpSpPr>
        <p:grpSpPr>
          <a:xfrm>
            <a:off x="8089082" y="8060504"/>
            <a:ext cx="268412" cy="268412"/>
            <a:chOff x="0" y="0"/>
            <a:chExt cx="812800" cy="812800"/>
          </a:xfrm>
        </p:grpSpPr>
        <p:sp>
          <p:nvSpPr>
            <p:cNvPr id="30" name="Freeform 3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9245"/>
            </a:solidFill>
          </p:spPr>
        </p:sp>
        <p:sp>
          <p:nvSpPr>
            <p:cNvPr id="31" name="TextBox 31"/>
            <p:cNvSpPr txBox="1"/>
            <p:nvPr/>
          </p:nvSpPr>
          <p:spPr>
            <a:xfrm>
              <a:off x="76200" y="38100"/>
              <a:ext cx="660400" cy="698500"/>
            </a:xfrm>
            <a:prstGeom prst="rect">
              <a:avLst/>
            </a:prstGeom>
          </p:spPr>
          <p:txBody>
            <a:bodyPr lIns="50800" tIns="50800" rIns="50800" bIns="50800" rtlCol="0" anchor="ctr"/>
            <a:lstStyle/>
            <a:p>
              <a:pPr algn="ctr">
                <a:lnSpc>
                  <a:spcPts val="2340"/>
                </a:lnSpc>
              </a:pPr>
              <a:endParaRPr/>
            </a:p>
          </p:txBody>
        </p:sp>
      </p:grpSp>
      <p:sp>
        <p:nvSpPr>
          <p:cNvPr id="32" name="TextBox 32"/>
          <p:cNvSpPr txBox="1"/>
          <p:nvPr/>
        </p:nvSpPr>
        <p:spPr>
          <a:xfrm>
            <a:off x="8155648" y="8075113"/>
            <a:ext cx="135280" cy="210618"/>
          </a:xfrm>
          <a:prstGeom prst="rect">
            <a:avLst/>
          </a:prstGeom>
        </p:spPr>
        <p:txBody>
          <a:bodyPr lIns="0" tIns="0" rIns="0" bIns="0" rtlCol="0" anchor="t">
            <a:spAutoFit/>
          </a:bodyPr>
          <a:lstStyle/>
          <a:p>
            <a:pPr marL="0" lvl="0" indent="0" algn="ctr">
              <a:lnSpc>
                <a:spcPts val="1656"/>
              </a:lnSpc>
              <a:spcBef>
                <a:spcPct val="0"/>
              </a:spcBef>
            </a:pPr>
            <a:r>
              <a:rPr lang="en-US" sz="1200">
                <a:solidFill>
                  <a:srgbClr val="FFFFFF"/>
                </a:solidFill>
                <a:latin typeface="Poppins"/>
                <a:ea typeface="Poppins"/>
                <a:cs typeface="Poppins"/>
                <a:sym typeface="Poppins"/>
              </a:rPr>
              <a:t>4</a:t>
            </a:r>
          </a:p>
        </p:txBody>
      </p:sp>
      <p:sp>
        <p:nvSpPr>
          <p:cNvPr id="33" name="TextBox 33"/>
          <p:cNvSpPr txBox="1"/>
          <p:nvPr/>
        </p:nvSpPr>
        <p:spPr>
          <a:xfrm>
            <a:off x="8465531" y="8056776"/>
            <a:ext cx="2425715" cy="287124"/>
          </a:xfrm>
          <a:prstGeom prst="rect">
            <a:avLst/>
          </a:prstGeom>
        </p:spPr>
        <p:txBody>
          <a:bodyPr lIns="0" tIns="0" rIns="0" bIns="0" rtlCol="0" anchor="t">
            <a:spAutoFit/>
          </a:bodyPr>
          <a:lstStyle/>
          <a:p>
            <a:pPr algn="just">
              <a:lnSpc>
                <a:spcPts val="2208"/>
              </a:lnSpc>
            </a:pPr>
            <a:r>
              <a:rPr lang="en-US" sz="1600" dirty="0">
                <a:solidFill>
                  <a:srgbClr val="1C5739"/>
                </a:solidFill>
                <a:latin typeface="Poppins Medium"/>
                <a:ea typeface="Poppins Medium"/>
                <a:cs typeface="Poppins Medium"/>
                <a:sym typeface="Poppins Medium"/>
              </a:rPr>
              <a:t>Anaerobic area</a:t>
            </a:r>
          </a:p>
        </p:txBody>
      </p:sp>
      <p:grpSp>
        <p:nvGrpSpPr>
          <p:cNvPr id="34" name="Group 34"/>
          <p:cNvGrpSpPr/>
          <p:nvPr/>
        </p:nvGrpSpPr>
        <p:grpSpPr>
          <a:xfrm>
            <a:off x="8098607" y="8428805"/>
            <a:ext cx="268412" cy="268412"/>
            <a:chOff x="0" y="0"/>
            <a:chExt cx="812800" cy="812800"/>
          </a:xfrm>
        </p:grpSpPr>
        <p:sp>
          <p:nvSpPr>
            <p:cNvPr id="35" name="Freeform 3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9245"/>
            </a:solidFill>
          </p:spPr>
        </p:sp>
        <p:sp>
          <p:nvSpPr>
            <p:cNvPr id="36" name="TextBox 36"/>
            <p:cNvSpPr txBox="1"/>
            <p:nvPr/>
          </p:nvSpPr>
          <p:spPr>
            <a:xfrm>
              <a:off x="76200" y="38100"/>
              <a:ext cx="660400" cy="698500"/>
            </a:xfrm>
            <a:prstGeom prst="rect">
              <a:avLst/>
            </a:prstGeom>
          </p:spPr>
          <p:txBody>
            <a:bodyPr lIns="50800" tIns="50800" rIns="50800" bIns="50800" rtlCol="0" anchor="ctr"/>
            <a:lstStyle/>
            <a:p>
              <a:pPr algn="ctr">
                <a:lnSpc>
                  <a:spcPts val="2340"/>
                </a:lnSpc>
              </a:pPr>
              <a:endParaRPr/>
            </a:p>
          </p:txBody>
        </p:sp>
      </p:grpSp>
      <p:sp>
        <p:nvSpPr>
          <p:cNvPr id="37" name="TextBox 37"/>
          <p:cNvSpPr txBox="1"/>
          <p:nvPr/>
        </p:nvSpPr>
        <p:spPr>
          <a:xfrm>
            <a:off x="8176700" y="8443415"/>
            <a:ext cx="112226" cy="210618"/>
          </a:xfrm>
          <a:prstGeom prst="rect">
            <a:avLst/>
          </a:prstGeom>
        </p:spPr>
        <p:txBody>
          <a:bodyPr lIns="0" tIns="0" rIns="0" bIns="0" rtlCol="0" anchor="t">
            <a:spAutoFit/>
          </a:bodyPr>
          <a:lstStyle/>
          <a:p>
            <a:pPr marL="0" lvl="0" indent="0" algn="ctr">
              <a:lnSpc>
                <a:spcPts val="1656"/>
              </a:lnSpc>
              <a:spcBef>
                <a:spcPct val="0"/>
              </a:spcBef>
            </a:pPr>
            <a:r>
              <a:rPr lang="en-US" sz="1200">
                <a:solidFill>
                  <a:srgbClr val="FFFFFF"/>
                </a:solidFill>
                <a:latin typeface="Poppins"/>
                <a:ea typeface="Poppins"/>
                <a:cs typeface="Poppins"/>
                <a:sym typeface="Poppins"/>
              </a:rPr>
              <a:t>5</a:t>
            </a:r>
          </a:p>
        </p:txBody>
      </p:sp>
      <p:sp>
        <p:nvSpPr>
          <p:cNvPr id="38" name="TextBox 38"/>
          <p:cNvSpPr txBox="1"/>
          <p:nvPr/>
        </p:nvSpPr>
        <p:spPr>
          <a:xfrm>
            <a:off x="8475056" y="8420100"/>
            <a:ext cx="2425715" cy="287124"/>
          </a:xfrm>
          <a:prstGeom prst="rect">
            <a:avLst/>
          </a:prstGeom>
        </p:spPr>
        <p:txBody>
          <a:bodyPr lIns="0" tIns="0" rIns="0" bIns="0" rtlCol="0" anchor="t">
            <a:spAutoFit/>
          </a:bodyPr>
          <a:lstStyle/>
          <a:p>
            <a:pPr algn="just">
              <a:lnSpc>
                <a:spcPts val="2208"/>
              </a:lnSpc>
            </a:pPr>
            <a:r>
              <a:rPr lang="en-US" sz="1600" dirty="0">
                <a:solidFill>
                  <a:srgbClr val="1C5739"/>
                </a:solidFill>
                <a:latin typeface="Poppins Medium"/>
                <a:ea typeface="Poppins Medium"/>
                <a:cs typeface="Poppins Medium"/>
                <a:sym typeface="Poppins Medium"/>
              </a:rPr>
              <a:t>Anoxic area</a:t>
            </a:r>
          </a:p>
        </p:txBody>
      </p:sp>
      <p:grpSp>
        <p:nvGrpSpPr>
          <p:cNvPr id="39" name="Group 39"/>
          <p:cNvGrpSpPr/>
          <p:nvPr/>
        </p:nvGrpSpPr>
        <p:grpSpPr>
          <a:xfrm>
            <a:off x="8108132" y="8844732"/>
            <a:ext cx="268412" cy="268412"/>
            <a:chOff x="0" y="0"/>
            <a:chExt cx="812800" cy="812800"/>
          </a:xfrm>
        </p:grpSpPr>
        <p:sp>
          <p:nvSpPr>
            <p:cNvPr id="40" name="Freeform 4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9245"/>
            </a:solidFill>
          </p:spPr>
        </p:sp>
        <p:sp>
          <p:nvSpPr>
            <p:cNvPr id="41" name="TextBox 41"/>
            <p:cNvSpPr txBox="1"/>
            <p:nvPr/>
          </p:nvSpPr>
          <p:spPr>
            <a:xfrm>
              <a:off x="76200" y="38100"/>
              <a:ext cx="660400" cy="698500"/>
            </a:xfrm>
            <a:prstGeom prst="rect">
              <a:avLst/>
            </a:prstGeom>
          </p:spPr>
          <p:txBody>
            <a:bodyPr lIns="50800" tIns="50800" rIns="50800" bIns="50800" rtlCol="0" anchor="ctr"/>
            <a:lstStyle/>
            <a:p>
              <a:pPr algn="ctr">
                <a:lnSpc>
                  <a:spcPts val="2340"/>
                </a:lnSpc>
              </a:pPr>
              <a:endParaRPr/>
            </a:p>
          </p:txBody>
        </p:sp>
      </p:grpSp>
      <p:sp>
        <p:nvSpPr>
          <p:cNvPr id="42" name="TextBox 42"/>
          <p:cNvSpPr txBox="1"/>
          <p:nvPr/>
        </p:nvSpPr>
        <p:spPr>
          <a:xfrm>
            <a:off x="8176700" y="8859342"/>
            <a:ext cx="131276" cy="210618"/>
          </a:xfrm>
          <a:prstGeom prst="rect">
            <a:avLst/>
          </a:prstGeom>
        </p:spPr>
        <p:txBody>
          <a:bodyPr lIns="0" tIns="0" rIns="0" bIns="0" rtlCol="0" anchor="t">
            <a:spAutoFit/>
          </a:bodyPr>
          <a:lstStyle/>
          <a:p>
            <a:pPr marL="0" lvl="0" indent="0" algn="ctr">
              <a:lnSpc>
                <a:spcPts val="1656"/>
              </a:lnSpc>
              <a:spcBef>
                <a:spcPct val="0"/>
              </a:spcBef>
            </a:pPr>
            <a:r>
              <a:rPr lang="en-US" sz="1200">
                <a:solidFill>
                  <a:srgbClr val="FFFFFF"/>
                </a:solidFill>
                <a:latin typeface="Poppins"/>
                <a:ea typeface="Poppins"/>
                <a:cs typeface="Poppins"/>
                <a:sym typeface="Poppins"/>
              </a:rPr>
              <a:t>6</a:t>
            </a:r>
          </a:p>
        </p:txBody>
      </p:sp>
      <p:sp>
        <p:nvSpPr>
          <p:cNvPr id="43" name="TextBox 43"/>
          <p:cNvSpPr txBox="1"/>
          <p:nvPr/>
        </p:nvSpPr>
        <p:spPr>
          <a:xfrm>
            <a:off x="8484581" y="8818776"/>
            <a:ext cx="2425715" cy="287124"/>
          </a:xfrm>
          <a:prstGeom prst="rect">
            <a:avLst/>
          </a:prstGeom>
        </p:spPr>
        <p:txBody>
          <a:bodyPr lIns="0" tIns="0" rIns="0" bIns="0" rtlCol="0" anchor="t">
            <a:spAutoFit/>
          </a:bodyPr>
          <a:lstStyle/>
          <a:p>
            <a:pPr algn="just">
              <a:lnSpc>
                <a:spcPts val="2208"/>
              </a:lnSpc>
            </a:pPr>
            <a:r>
              <a:rPr lang="en-US" sz="1600" dirty="0">
                <a:solidFill>
                  <a:srgbClr val="1C5739"/>
                </a:solidFill>
                <a:latin typeface="Poppins Medium"/>
                <a:ea typeface="Poppins Medium"/>
                <a:cs typeface="Poppins Medium"/>
                <a:sym typeface="Poppins Medium"/>
              </a:rPr>
              <a:t>Circulation pipe</a:t>
            </a:r>
          </a:p>
        </p:txBody>
      </p:sp>
      <p:grpSp>
        <p:nvGrpSpPr>
          <p:cNvPr id="44" name="Group 44"/>
          <p:cNvGrpSpPr/>
          <p:nvPr/>
        </p:nvGrpSpPr>
        <p:grpSpPr>
          <a:xfrm>
            <a:off x="8117657" y="9234427"/>
            <a:ext cx="268412" cy="268412"/>
            <a:chOff x="0" y="0"/>
            <a:chExt cx="812800" cy="812800"/>
          </a:xfrm>
        </p:grpSpPr>
        <p:sp>
          <p:nvSpPr>
            <p:cNvPr id="45" name="Freeform 4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9245"/>
            </a:solidFill>
          </p:spPr>
        </p:sp>
        <p:sp>
          <p:nvSpPr>
            <p:cNvPr id="46" name="TextBox 46"/>
            <p:cNvSpPr txBox="1"/>
            <p:nvPr/>
          </p:nvSpPr>
          <p:spPr>
            <a:xfrm>
              <a:off x="76200" y="38100"/>
              <a:ext cx="660400" cy="698500"/>
            </a:xfrm>
            <a:prstGeom prst="rect">
              <a:avLst/>
            </a:prstGeom>
          </p:spPr>
          <p:txBody>
            <a:bodyPr lIns="50800" tIns="50800" rIns="50800" bIns="50800" rtlCol="0" anchor="ctr"/>
            <a:lstStyle/>
            <a:p>
              <a:pPr algn="ctr">
                <a:lnSpc>
                  <a:spcPts val="2340"/>
                </a:lnSpc>
              </a:pPr>
              <a:endParaRPr/>
            </a:p>
          </p:txBody>
        </p:sp>
      </p:grpSp>
      <p:sp>
        <p:nvSpPr>
          <p:cNvPr id="47" name="TextBox 47"/>
          <p:cNvSpPr txBox="1"/>
          <p:nvPr/>
        </p:nvSpPr>
        <p:spPr>
          <a:xfrm>
            <a:off x="8204238" y="9249036"/>
            <a:ext cx="95250" cy="210618"/>
          </a:xfrm>
          <a:prstGeom prst="rect">
            <a:avLst/>
          </a:prstGeom>
        </p:spPr>
        <p:txBody>
          <a:bodyPr lIns="0" tIns="0" rIns="0" bIns="0" rtlCol="0" anchor="t">
            <a:spAutoFit/>
          </a:bodyPr>
          <a:lstStyle/>
          <a:p>
            <a:pPr marL="0" lvl="0" indent="0" algn="ctr">
              <a:lnSpc>
                <a:spcPts val="1656"/>
              </a:lnSpc>
              <a:spcBef>
                <a:spcPct val="0"/>
              </a:spcBef>
            </a:pPr>
            <a:r>
              <a:rPr lang="en-US" sz="1200">
                <a:solidFill>
                  <a:srgbClr val="FFFFFF"/>
                </a:solidFill>
                <a:latin typeface="Poppins"/>
                <a:ea typeface="Poppins"/>
                <a:cs typeface="Poppins"/>
                <a:sym typeface="Poppins"/>
              </a:rPr>
              <a:t>7</a:t>
            </a:r>
          </a:p>
        </p:txBody>
      </p:sp>
      <p:sp>
        <p:nvSpPr>
          <p:cNvPr id="48" name="TextBox 48"/>
          <p:cNvSpPr txBox="1"/>
          <p:nvPr/>
        </p:nvSpPr>
        <p:spPr>
          <a:xfrm>
            <a:off x="8494106" y="9199776"/>
            <a:ext cx="2425715" cy="287124"/>
          </a:xfrm>
          <a:prstGeom prst="rect">
            <a:avLst/>
          </a:prstGeom>
        </p:spPr>
        <p:txBody>
          <a:bodyPr lIns="0" tIns="0" rIns="0" bIns="0" rtlCol="0" anchor="t">
            <a:spAutoFit/>
          </a:bodyPr>
          <a:lstStyle/>
          <a:p>
            <a:pPr algn="just">
              <a:lnSpc>
                <a:spcPts val="2208"/>
              </a:lnSpc>
            </a:pPr>
            <a:r>
              <a:rPr lang="en-US" sz="1600" dirty="0">
                <a:solidFill>
                  <a:srgbClr val="1C5739"/>
                </a:solidFill>
                <a:latin typeface="Poppins Medium"/>
                <a:ea typeface="Poppins Medium"/>
                <a:cs typeface="Poppins Medium"/>
                <a:sym typeface="Poppins Medium"/>
              </a:rPr>
              <a:t>Aeration diffuser</a:t>
            </a:r>
          </a:p>
        </p:txBody>
      </p:sp>
      <p:grpSp>
        <p:nvGrpSpPr>
          <p:cNvPr id="49" name="Group 49"/>
          <p:cNvGrpSpPr/>
          <p:nvPr/>
        </p:nvGrpSpPr>
        <p:grpSpPr>
          <a:xfrm>
            <a:off x="8127182" y="9616894"/>
            <a:ext cx="268412" cy="268412"/>
            <a:chOff x="0" y="0"/>
            <a:chExt cx="812800" cy="812800"/>
          </a:xfrm>
        </p:grpSpPr>
        <p:sp>
          <p:nvSpPr>
            <p:cNvPr id="50" name="Freeform 5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9245"/>
            </a:solidFill>
          </p:spPr>
        </p:sp>
        <p:sp>
          <p:nvSpPr>
            <p:cNvPr id="51" name="TextBox 51"/>
            <p:cNvSpPr txBox="1"/>
            <p:nvPr/>
          </p:nvSpPr>
          <p:spPr>
            <a:xfrm>
              <a:off x="76200" y="38100"/>
              <a:ext cx="660400" cy="698500"/>
            </a:xfrm>
            <a:prstGeom prst="rect">
              <a:avLst/>
            </a:prstGeom>
          </p:spPr>
          <p:txBody>
            <a:bodyPr lIns="50800" tIns="50800" rIns="50800" bIns="50800" rtlCol="0" anchor="ctr"/>
            <a:lstStyle/>
            <a:p>
              <a:pPr algn="ctr">
                <a:lnSpc>
                  <a:spcPts val="2340"/>
                </a:lnSpc>
              </a:pPr>
              <a:endParaRPr/>
            </a:p>
          </p:txBody>
        </p:sp>
      </p:grpSp>
      <p:sp>
        <p:nvSpPr>
          <p:cNvPr id="52" name="TextBox 52"/>
          <p:cNvSpPr txBox="1"/>
          <p:nvPr/>
        </p:nvSpPr>
        <p:spPr>
          <a:xfrm>
            <a:off x="8204238" y="9631504"/>
            <a:ext cx="114300" cy="210618"/>
          </a:xfrm>
          <a:prstGeom prst="rect">
            <a:avLst/>
          </a:prstGeom>
        </p:spPr>
        <p:txBody>
          <a:bodyPr lIns="0" tIns="0" rIns="0" bIns="0" rtlCol="0" anchor="t">
            <a:spAutoFit/>
          </a:bodyPr>
          <a:lstStyle/>
          <a:p>
            <a:pPr marL="0" lvl="0" indent="0" algn="ctr">
              <a:lnSpc>
                <a:spcPts val="1656"/>
              </a:lnSpc>
              <a:spcBef>
                <a:spcPct val="0"/>
              </a:spcBef>
            </a:pPr>
            <a:r>
              <a:rPr lang="en-US" sz="1200">
                <a:solidFill>
                  <a:srgbClr val="FFFFFF"/>
                </a:solidFill>
                <a:latin typeface="Poppins"/>
                <a:ea typeface="Poppins"/>
                <a:cs typeface="Poppins"/>
                <a:sym typeface="Poppins"/>
              </a:rPr>
              <a:t>8</a:t>
            </a:r>
          </a:p>
        </p:txBody>
      </p:sp>
      <p:sp>
        <p:nvSpPr>
          <p:cNvPr id="53" name="TextBox 53"/>
          <p:cNvSpPr txBox="1"/>
          <p:nvPr/>
        </p:nvSpPr>
        <p:spPr>
          <a:xfrm>
            <a:off x="8503631" y="9580776"/>
            <a:ext cx="2425715" cy="287124"/>
          </a:xfrm>
          <a:prstGeom prst="rect">
            <a:avLst/>
          </a:prstGeom>
        </p:spPr>
        <p:txBody>
          <a:bodyPr lIns="0" tIns="0" rIns="0" bIns="0" rtlCol="0" anchor="t">
            <a:spAutoFit/>
          </a:bodyPr>
          <a:lstStyle/>
          <a:p>
            <a:pPr algn="just">
              <a:lnSpc>
                <a:spcPts val="2208"/>
              </a:lnSpc>
            </a:pPr>
            <a:r>
              <a:rPr lang="en-US" sz="1600" dirty="0">
                <a:solidFill>
                  <a:srgbClr val="1C5739"/>
                </a:solidFill>
                <a:latin typeface="Poppins Medium"/>
                <a:ea typeface="Poppins Medium"/>
                <a:cs typeface="Poppins Medium"/>
                <a:sym typeface="Poppins Medium"/>
              </a:rPr>
              <a:t>Aeration area</a:t>
            </a:r>
          </a:p>
        </p:txBody>
      </p:sp>
      <p:grpSp>
        <p:nvGrpSpPr>
          <p:cNvPr id="54" name="Group 54"/>
          <p:cNvGrpSpPr/>
          <p:nvPr/>
        </p:nvGrpSpPr>
        <p:grpSpPr>
          <a:xfrm>
            <a:off x="13081995" y="6939624"/>
            <a:ext cx="268412" cy="268412"/>
            <a:chOff x="0" y="0"/>
            <a:chExt cx="812800" cy="812800"/>
          </a:xfrm>
        </p:grpSpPr>
        <p:sp>
          <p:nvSpPr>
            <p:cNvPr id="55" name="Freeform 5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9245"/>
            </a:solidFill>
          </p:spPr>
        </p:sp>
        <p:sp>
          <p:nvSpPr>
            <p:cNvPr id="56" name="TextBox 56"/>
            <p:cNvSpPr txBox="1"/>
            <p:nvPr/>
          </p:nvSpPr>
          <p:spPr>
            <a:xfrm>
              <a:off x="76200" y="38100"/>
              <a:ext cx="660400" cy="698500"/>
            </a:xfrm>
            <a:prstGeom prst="rect">
              <a:avLst/>
            </a:prstGeom>
          </p:spPr>
          <p:txBody>
            <a:bodyPr lIns="50800" tIns="50800" rIns="50800" bIns="50800" rtlCol="0" anchor="ctr"/>
            <a:lstStyle/>
            <a:p>
              <a:pPr algn="ctr">
                <a:lnSpc>
                  <a:spcPts val="2340"/>
                </a:lnSpc>
              </a:pPr>
              <a:endParaRPr/>
            </a:p>
          </p:txBody>
        </p:sp>
      </p:grpSp>
      <p:sp>
        <p:nvSpPr>
          <p:cNvPr id="57" name="TextBox 57"/>
          <p:cNvSpPr txBox="1"/>
          <p:nvPr/>
        </p:nvSpPr>
        <p:spPr>
          <a:xfrm>
            <a:off x="13139145" y="6954233"/>
            <a:ext cx="154112" cy="210618"/>
          </a:xfrm>
          <a:prstGeom prst="rect">
            <a:avLst/>
          </a:prstGeom>
        </p:spPr>
        <p:txBody>
          <a:bodyPr lIns="0" tIns="0" rIns="0" bIns="0" rtlCol="0" anchor="t">
            <a:spAutoFit/>
          </a:bodyPr>
          <a:lstStyle/>
          <a:p>
            <a:pPr marL="0" lvl="0" indent="0" algn="ctr">
              <a:lnSpc>
                <a:spcPts val="1656"/>
              </a:lnSpc>
              <a:spcBef>
                <a:spcPct val="0"/>
              </a:spcBef>
            </a:pPr>
            <a:r>
              <a:rPr lang="en-US" sz="1200">
                <a:solidFill>
                  <a:srgbClr val="FFFFFF"/>
                </a:solidFill>
                <a:latin typeface="Poppins"/>
                <a:ea typeface="Poppins"/>
                <a:cs typeface="Poppins"/>
                <a:sym typeface="Poppins"/>
              </a:rPr>
              <a:t>9</a:t>
            </a:r>
          </a:p>
        </p:txBody>
      </p:sp>
      <p:sp>
        <p:nvSpPr>
          <p:cNvPr id="58" name="TextBox 58"/>
          <p:cNvSpPr txBox="1"/>
          <p:nvPr/>
        </p:nvSpPr>
        <p:spPr>
          <a:xfrm>
            <a:off x="13458444" y="6913819"/>
            <a:ext cx="2425715" cy="287124"/>
          </a:xfrm>
          <a:prstGeom prst="rect">
            <a:avLst/>
          </a:prstGeom>
        </p:spPr>
        <p:txBody>
          <a:bodyPr lIns="0" tIns="0" rIns="0" bIns="0" rtlCol="0" anchor="t">
            <a:spAutoFit/>
          </a:bodyPr>
          <a:lstStyle/>
          <a:p>
            <a:pPr algn="just">
              <a:lnSpc>
                <a:spcPts val="2208"/>
              </a:lnSpc>
            </a:pPr>
            <a:r>
              <a:rPr lang="en-US" sz="1600">
                <a:solidFill>
                  <a:srgbClr val="1C5739"/>
                </a:solidFill>
                <a:latin typeface="Poppins Medium"/>
                <a:ea typeface="Poppins Medium"/>
                <a:cs typeface="Poppins Medium"/>
                <a:sym typeface="Poppins Medium"/>
              </a:rPr>
              <a:t>Precipitator area</a:t>
            </a:r>
          </a:p>
        </p:txBody>
      </p:sp>
      <p:grpSp>
        <p:nvGrpSpPr>
          <p:cNvPr id="59" name="Group 59"/>
          <p:cNvGrpSpPr/>
          <p:nvPr/>
        </p:nvGrpSpPr>
        <p:grpSpPr>
          <a:xfrm>
            <a:off x="13081995" y="7322091"/>
            <a:ext cx="268412" cy="268412"/>
            <a:chOff x="0" y="0"/>
            <a:chExt cx="812800" cy="812800"/>
          </a:xfrm>
        </p:grpSpPr>
        <p:sp>
          <p:nvSpPr>
            <p:cNvPr id="60" name="Freeform 6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9245"/>
            </a:solidFill>
          </p:spPr>
        </p:sp>
        <p:sp>
          <p:nvSpPr>
            <p:cNvPr id="61" name="TextBox 61"/>
            <p:cNvSpPr txBox="1"/>
            <p:nvPr/>
          </p:nvSpPr>
          <p:spPr>
            <a:xfrm>
              <a:off x="76200" y="38100"/>
              <a:ext cx="660400" cy="698500"/>
            </a:xfrm>
            <a:prstGeom prst="rect">
              <a:avLst/>
            </a:prstGeom>
          </p:spPr>
          <p:txBody>
            <a:bodyPr lIns="50800" tIns="50800" rIns="50800" bIns="50800" rtlCol="0" anchor="ctr"/>
            <a:lstStyle/>
            <a:p>
              <a:pPr algn="ctr">
                <a:lnSpc>
                  <a:spcPts val="2340"/>
                </a:lnSpc>
              </a:pPr>
              <a:endParaRPr/>
            </a:p>
          </p:txBody>
        </p:sp>
      </p:grpSp>
      <p:sp>
        <p:nvSpPr>
          <p:cNvPr id="62" name="TextBox 62"/>
          <p:cNvSpPr txBox="1"/>
          <p:nvPr/>
        </p:nvSpPr>
        <p:spPr>
          <a:xfrm>
            <a:off x="13139145" y="7336700"/>
            <a:ext cx="154112" cy="210618"/>
          </a:xfrm>
          <a:prstGeom prst="rect">
            <a:avLst/>
          </a:prstGeom>
        </p:spPr>
        <p:txBody>
          <a:bodyPr lIns="0" tIns="0" rIns="0" bIns="0" rtlCol="0" anchor="t">
            <a:spAutoFit/>
          </a:bodyPr>
          <a:lstStyle/>
          <a:p>
            <a:pPr marL="0" lvl="0" indent="0" algn="ctr">
              <a:lnSpc>
                <a:spcPts val="1656"/>
              </a:lnSpc>
              <a:spcBef>
                <a:spcPct val="0"/>
              </a:spcBef>
            </a:pPr>
            <a:r>
              <a:rPr lang="en-US" sz="1200">
                <a:solidFill>
                  <a:srgbClr val="FFFFFF"/>
                </a:solidFill>
                <a:latin typeface="Poppins"/>
                <a:ea typeface="Poppins"/>
                <a:cs typeface="Poppins"/>
                <a:sym typeface="Poppins"/>
              </a:rPr>
              <a:t>10</a:t>
            </a:r>
          </a:p>
        </p:txBody>
      </p:sp>
      <p:sp>
        <p:nvSpPr>
          <p:cNvPr id="63" name="TextBox 63"/>
          <p:cNvSpPr txBox="1"/>
          <p:nvPr/>
        </p:nvSpPr>
        <p:spPr>
          <a:xfrm>
            <a:off x="13458444" y="7294627"/>
            <a:ext cx="3510274" cy="287273"/>
          </a:xfrm>
          <a:prstGeom prst="rect">
            <a:avLst/>
          </a:prstGeom>
        </p:spPr>
        <p:txBody>
          <a:bodyPr lIns="0" tIns="0" rIns="0" bIns="0" rtlCol="0" anchor="t">
            <a:spAutoFit/>
          </a:bodyPr>
          <a:lstStyle/>
          <a:p>
            <a:pPr algn="just">
              <a:lnSpc>
                <a:spcPts val="2208"/>
              </a:lnSpc>
            </a:pPr>
            <a:r>
              <a:rPr lang="en-US" sz="1600" dirty="0">
                <a:solidFill>
                  <a:srgbClr val="1C5739"/>
                </a:solidFill>
                <a:latin typeface="Poppins Medium"/>
                <a:ea typeface="Poppins Medium"/>
                <a:cs typeface="Poppins Medium"/>
                <a:sym typeface="Poppins Medium"/>
              </a:rPr>
              <a:t>Air supply to the precipitator area</a:t>
            </a:r>
          </a:p>
        </p:txBody>
      </p:sp>
      <p:grpSp>
        <p:nvGrpSpPr>
          <p:cNvPr id="64" name="Group 64"/>
          <p:cNvGrpSpPr/>
          <p:nvPr/>
        </p:nvGrpSpPr>
        <p:grpSpPr>
          <a:xfrm>
            <a:off x="13091520" y="7692202"/>
            <a:ext cx="268412" cy="268412"/>
            <a:chOff x="0" y="0"/>
            <a:chExt cx="812800" cy="812800"/>
          </a:xfrm>
        </p:grpSpPr>
        <p:sp>
          <p:nvSpPr>
            <p:cNvPr id="65" name="Freeform 6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9245"/>
            </a:solidFill>
          </p:spPr>
        </p:sp>
        <p:sp>
          <p:nvSpPr>
            <p:cNvPr id="66" name="TextBox 66"/>
            <p:cNvSpPr txBox="1"/>
            <p:nvPr/>
          </p:nvSpPr>
          <p:spPr>
            <a:xfrm>
              <a:off x="76200" y="38100"/>
              <a:ext cx="660400" cy="698500"/>
            </a:xfrm>
            <a:prstGeom prst="rect">
              <a:avLst/>
            </a:prstGeom>
          </p:spPr>
          <p:txBody>
            <a:bodyPr lIns="50800" tIns="50800" rIns="50800" bIns="50800" rtlCol="0" anchor="ctr"/>
            <a:lstStyle/>
            <a:p>
              <a:pPr algn="ctr">
                <a:lnSpc>
                  <a:spcPts val="2340"/>
                </a:lnSpc>
              </a:pPr>
              <a:endParaRPr/>
            </a:p>
          </p:txBody>
        </p:sp>
      </p:grpSp>
      <p:sp>
        <p:nvSpPr>
          <p:cNvPr id="67" name="TextBox 67"/>
          <p:cNvSpPr txBox="1"/>
          <p:nvPr/>
        </p:nvSpPr>
        <p:spPr>
          <a:xfrm>
            <a:off x="13167611" y="7706811"/>
            <a:ext cx="116230" cy="210618"/>
          </a:xfrm>
          <a:prstGeom prst="rect">
            <a:avLst/>
          </a:prstGeom>
        </p:spPr>
        <p:txBody>
          <a:bodyPr lIns="0" tIns="0" rIns="0" bIns="0" rtlCol="0" anchor="t">
            <a:spAutoFit/>
          </a:bodyPr>
          <a:lstStyle/>
          <a:p>
            <a:pPr marL="0" lvl="0" indent="0" algn="ctr">
              <a:lnSpc>
                <a:spcPts val="1656"/>
              </a:lnSpc>
              <a:spcBef>
                <a:spcPct val="0"/>
              </a:spcBef>
            </a:pPr>
            <a:r>
              <a:rPr lang="en-US" sz="1200">
                <a:solidFill>
                  <a:srgbClr val="FFFFFF"/>
                </a:solidFill>
                <a:latin typeface="Poppins"/>
                <a:ea typeface="Poppins"/>
                <a:cs typeface="Poppins"/>
                <a:sym typeface="Poppins"/>
              </a:rPr>
              <a:t>11</a:t>
            </a:r>
          </a:p>
        </p:txBody>
      </p:sp>
      <p:sp>
        <p:nvSpPr>
          <p:cNvPr id="68" name="TextBox 68"/>
          <p:cNvSpPr txBox="1"/>
          <p:nvPr/>
        </p:nvSpPr>
        <p:spPr>
          <a:xfrm>
            <a:off x="13467969" y="7658100"/>
            <a:ext cx="3296216" cy="287124"/>
          </a:xfrm>
          <a:prstGeom prst="rect">
            <a:avLst/>
          </a:prstGeom>
        </p:spPr>
        <p:txBody>
          <a:bodyPr lIns="0" tIns="0" rIns="0" bIns="0" rtlCol="0" anchor="t">
            <a:spAutoFit/>
          </a:bodyPr>
          <a:lstStyle/>
          <a:p>
            <a:pPr algn="just">
              <a:lnSpc>
                <a:spcPts val="2208"/>
              </a:lnSpc>
            </a:pPr>
            <a:r>
              <a:rPr lang="en-US" sz="1600" dirty="0">
                <a:solidFill>
                  <a:srgbClr val="1C5739"/>
                </a:solidFill>
                <a:latin typeface="Poppins Medium"/>
                <a:ea typeface="Poppins Medium"/>
                <a:cs typeface="Poppins Medium"/>
                <a:sym typeface="Poppins Medium"/>
              </a:rPr>
              <a:t>Outlet water flow regulator</a:t>
            </a:r>
          </a:p>
        </p:txBody>
      </p:sp>
      <p:grpSp>
        <p:nvGrpSpPr>
          <p:cNvPr id="69" name="Group 69"/>
          <p:cNvGrpSpPr/>
          <p:nvPr/>
        </p:nvGrpSpPr>
        <p:grpSpPr>
          <a:xfrm>
            <a:off x="13101045" y="8060504"/>
            <a:ext cx="268412" cy="268412"/>
            <a:chOff x="0" y="0"/>
            <a:chExt cx="812800" cy="812800"/>
          </a:xfrm>
        </p:grpSpPr>
        <p:sp>
          <p:nvSpPr>
            <p:cNvPr id="70" name="Freeform 7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9245"/>
            </a:solidFill>
          </p:spPr>
        </p:sp>
        <p:sp>
          <p:nvSpPr>
            <p:cNvPr id="71" name="TextBox 71"/>
            <p:cNvSpPr txBox="1"/>
            <p:nvPr/>
          </p:nvSpPr>
          <p:spPr>
            <a:xfrm>
              <a:off x="76200" y="38100"/>
              <a:ext cx="660400" cy="698500"/>
            </a:xfrm>
            <a:prstGeom prst="rect">
              <a:avLst/>
            </a:prstGeom>
          </p:spPr>
          <p:txBody>
            <a:bodyPr lIns="50800" tIns="50800" rIns="50800" bIns="50800" rtlCol="0" anchor="ctr"/>
            <a:lstStyle/>
            <a:p>
              <a:pPr algn="ctr">
                <a:lnSpc>
                  <a:spcPts val="2340"/>
                </a:lnSpc>
              </a:pPr>
              <a:endParaRPr/>
            </a:p>
          </p:txBody>
        </p:sp>
      </p:grpSp>
      <p:sp>
        <p:nvSpPr>
          <p:cNvPr id="72" name="TextBox 72"/>
          <p:cNvSpPr txBox="1"/>
          <p:nvPr/>
        </p:nvSpPr>
        <p:spPr>
          <a:xfrm>
            <a:off x="13153806" y="8075113"/>
            <a:ext cx="162890" cy="210618"/>
          </a:xfrm>
          <a:prstGeom prst="rect">
            <a:avLst/>
          </a:prstGeom>
        </p:spPr>
        <p:txBody>
          <a:bodyPr lIns="0" tIns="0" rIns="0" bIns="0" rtlCol="0" anchor="t">
            <a:spAutoFit/>
          </a:bodyPr>
          <a:lstStyle/>
          <a:p>
            <a:pPr marL="0" lvl="0" indent="0" algn="ctr">
              <a:lnSpc>
                <a:spcPts val="1656"/>
              </a:lnSpc>
              <a:spcBef>
                <a:spcPct val="0"/>
              </a:spcBef>
            </a:pPr>
            <a:r>
              <a:rPr lang="en-US" sz="1200">
                <a:solidFill>
                  <a:srgbClr val="FFFFFF"/>
                </a:solidFill>
                <a:latin typeface="Poppins"/>
                <a:ea typeface="Poppins"/>
                <a:cs typeface="Poppins"/>
                <a:sym typeface="Poppins"/>
              </a:rPr>
              <a:t>12</a:t>
            </a:r>
          </a:p>
        </p:txBody>
      </p:sp>
      <p:sp>
        <p:nvSpPr>
          <p:cNvPr id="73" name="TextBox 73"/>
          <p:cNvSpPr txBox="1"/>
          <p:nvPr/>
        </p:nvSpPr>
        <p:spPr>
          <a:xfrm>
            <a:off x="13477494" y="8039100"/>
            <a:ext cx="2425715" cy="287124"/>
          </a:xfrm>
          <a:prstGeom prst="rect">
            <a:avLst/>
          </a:prstGeom>
        </p:spPr>
        <p:txBody>
          <a:bodyPr lIns="0" tIns="0" rIns="0" bIns="0" rtlCol="0" anchor="t">
            <a:spAutoFit/>
          </a:bodyPr>
          <a:lstStyle/>
          <a:p>
            <a:pPr algn="just">
              <a:lnSpc>
                <a:spcPts val="2208"/>
              </a:lnSpc>
            </a:pPr>
            <a:r>
              <a:rPr lang="en-US" sz="1600" dirty="0">
                <a:solidFill>
                  <a:srgbClr val="1C5739"/>
                </a:solidFill>
                <a:latin typeface="Poppins Medium"/>
                <a:ea typeface="Poppins Medium"/>
                <a:cs typeface="Poppins Medium"/>
                <a:sym typeface="Poppins Medium"/>
              </a:rPr>
              <a:t>Outlet</a:t>
            </a:r>
          </a:p>
        </p:txBody>
      </p:sp>
      <p:grpSp>
        <p:nvGrpSpPr>
          <p:cNvPr id="74" name="Group 74"/>
          <p:cNvGrpSpPr/>
          <p:nvPr/>
        </p:nvGrpSpPr>
        <p:grpSpPr>
          <a:xfrm>
            <a:off x="13110570" y="8428805"/>
            <a:ext cx="268412" cy="268412"/>
            <a:chOff x="0" y="0"/>
            <a:chExt cx="812800" cy="812800"/>
          </a:xfrm>
        </p:grpSpPr>
        <p:sp>
          <p:nvSpPr>
            <p:cNvPr id="75" name="Freeform 7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9245"/>
            </a:solidFill>
          </p:spPr>
        </p:sp>
        <p:sp>
          <p:nvSpPr>
            <p:cNvPr id="76" name="TextBox 76"/>
            <p:cNvSpPr txBox="1"/>
            <p:nvPr/>
          </p:nvSpPr>
          <p:spPr>
            <a:xfrm>
              <a:off x="76200" y="38100"/>
              <a:ext cx="660400" cy="698500"/>
            </a:xfrm>
            <a:prstGeom prst="rect">
              <a:avLst/>
            </a:prstGeom>
          </p:spPr>
          <p:txBody>
            <a:bodyPr lIns="50800" tIns="50800" rIns="50800" bIns="50800" rtlCol="0" anchor="ctr"/>
            <a:lstStyle/>
            <a:p>
              <a:pPr algn="ctr">
                <a:lnSpc>
                  <a:spcPts val="2340"/>
                </a:lnSpc>
              </a:pPr>
              <a:endParaRPr/>
            </a:p>
          </p:txBody>
        </p:sp>
      </p:grpSp>
      <p:sp>
        <p:nvSpPr>
          <p:cNvPr id="77" name="TextBox 77"/>
          <p:cNvSpPr txBox="1"/>
          <p:nvPr/>
        </p:nvSpPr>
        <p:spPr>
          <a:xfrm>
            <a:off x="13163905" y="8443415"/>
            <a:ext cx="161744" cy="210618"/>
          </a:xfrm>
          <a:prstGeom prst="rect">
            <a:avLst/>
          </a:prstGeom>
        </p:spPr>
        <p:txBody>
          <a:bodyPr lIns="0" tIns="0" rIns="0" bIns="0" rtlCol="0" anchor="t">
            <a:spAutoFit/>
          </a:bodyPr>
          <a:lstStyle/>
          <a:p>
            <a:pPr marL="0" lvl="0" indent="0" algn="ctr">
              <a:lnSpc>
                <a:spcPts val="1656"/>
              </a:lnSpc>
              <a:spcBef>
                <a:spcPct val="0"/>
              </a:spcBef>
            </a:pPr>
            <a:r>
              <a:rPr lang="en-US" sz="1200">
                <a:solidFill>
                  <a:srgbClr val="FFFFFF"/>
                </a:solidFill>
                <a:latin typeface="Poppins"/>
                <a:ea typeface="Poppins"/>
                <a:cs typeface="Poppins"/>
                <a:sym typeface="Poppins"/>
              </a:rPr>
              <a:t>13</a:t>
            </a:r>
          </a:p>
        </p:txBody>
      </p:sp>
      <p:sp>
        <p:nvSpPr>
          <p:cNvPr id="78" name="TextBox 78"/>
          <p:cNvSpPr txBox="1"/>
          <p:nvPr/>
        </p:nvSpPr>
        <p:spPr>
          <a:xfrm>
            <a:off x="13487019" y="8420100"/>
            <a:ext cx="3277166" cy="287124"/>
          </a:xfrm>
          <a:prstGeom prst="rect">
            <a:avLst/>
          </a:prstGeom>
        </p:spPr>
        <p:txBody>
          <a:bodyPr lIns="0" tIns="0" rIns="0" bIns="0" rtlCol="0" anchor="t">
            <a:spAutoFit/>
          </a:bodyPr>
          <a:lstStyle/>
          <a:p>
            <a:pPr algn="just">
              <a:lnSpc>
                <a:spcPts val="2208"/>
              </a:lnSpc>
            </a:pPr>
            <a:r>
              <a:rPr lang="en-US" sz="1600" dirty="0">
                <a:solidFill>
                  <a:srgbClr val="1C5739"/>
                </a:solidFill>
                <a:latin typeface="Poppins Medium"/>
                <a:ea typeface="Poppins Medium"/>
                <a:cs typeface="Poppins Medium"/>
                <a:sym typeface="Poppins Medium"/>
              </a:rPr>
              <a:t>Air distribution dampers</a:t>
            </a:r>
          </a:p>
        </p:txBody>
      </p:sp>
      <p:grpSp>
        <p:nvGrpSpPr>
          <p:cNvPr id="79" name="Group 79"/>
          <p:cNvGrpSpPr/>
          <p:nvPr/>
        </p:nvGrpSpPr>
        <p:grpSpPr>
          <a:xfrm>
            <a:off x="13120095" y="8844732"/>
            <a:ext cx="268412" cy="268412"/>
            <a:chOff x="0" y="0"/>
            <a:chExt cx="812800" cy="812800"/>
          </a:xfrm>
        </p:grpSpPr>
        <p:sp>
          <p:nvSpPr>
            <p:cNvPr id="80" name="Freeform 8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9245"/>
            </a:solidFill>
          </p:spPr>
        </p:sp>
        <p:sp>
          <p:nvSpPr>
            <p:cNvPr id="81" name="TextBox 81"/>
            <p:cNvSpPr txBox="1"/>
            <p:nvPr/>
          </p:nvSpPr>
          <p:spPr>
            <a:xfrm>
              <a:off x="76200" y="38100"/>
              <a:ext cx="660400" cy="698500"/>
            </a:xfrm>
            <a:prstGeom prst="rect">
              <a:avLst/>
            </a:prstGeom>
          </p:spPr>
          <p:txBody>
            <a:bodyPr lIns="50800" tIns="50800" rIns="50800" bIns="50800" rtlCol="0" anchor="ctr"/>
            <a:lstStyle/>
            <a:p>
              <a:pPr algn="ctr">
                <a:lnSpc>
                  <a:spcPts val="2340"/>
                </a:lnSpc>
              </a:pPr>
              <a:endParaRPr/>
            </a:p>
          </p:txBody>
        </p:sp>
      </p:grpSp>
      <p:sp>
        <p:nvSpPr>
          <p:cNvPr id="82" name="TextBox 82"/>
          <p:cNvSpPr txBox="1"/>
          <p:nvPr/>
        </p:nvSpPr>
        <p:spPr>
          <a:xfrm>
            <a:off x="13173430" y="8859342"/>
            <a:ext cx="161744" cy="210618"/>
          </a:xfrm>
          <a:prstGeom prst="rect">
            <a:avLst/>
          </a:prstGeom>
        </p:spPr>
        <p:txBody>
          <a:bodyPr lIns="0" tIns="0" rIns="0" bIns="0" rtlCol="0" anchor="t">
            <a:spAutoFit/>
          </a:bodyPr>
          <a:lstStyle/>
          <a:p>
            <a:pPr marL="0" lvl="0" indent="0" algn="ctr">
              <a:lnSpc>
                <a:spcPts val="1656"/>
              </a:lnSpc>
              <a:spcBef>
                <a:spcPct val="0"/>
              </a:spcBef>
            </a:pPr>
            <a:r>
              <a:rPr lang="en-US" sz="1200">
                <a:solidFill>
                  <a:srgbClr val="FFFFFF"/>
                </a:solidFill>
                <a:latin typeface="Poppins"/>
                <a:ea typeface="Poppins"/>
                <a:cs typeface="Poppins"/>
                <a:sym typeface="Poppins"/>
              </a:rPr>
              <a:t>14</a:t>
            </a:r>
          </a:p>
        </p:txBody>
      </p:sp>
      <p:sp>
        <p:nvSpPr>
          <p:cNvPr id="83" name="TextBox 83"/>
          <p:cNvSpPr txBox="1"/>
          <p:nvPr/>
        </p:nvSpPr>
        <p:spPr>
          <a:xfrm>
            <a:off x="13496544" y="8818776"/>
            <a:ext cx="3472174" cy="287124"/>
          </a:xfrm>
          <a:prstGeom prst="rect">
            <a:avLst/>
          </a:prstGeom>
        </p:spPr>
        <p:txBody>
          <a:bodyPr lIns="0" tIns="0" rIns="0" bIns="0" rtlCol="0" anchor="t">
            <a:spAutoFit/>
          </a:bodyPr>
          <a:lstStyle/>
          <a:p>
            <a:pPr algn="just">
              <a:lnSpc>
                <a:spcPts val="2208"/>
              </a:lnSpc>
            </a:pPr>
            <a:r>
              <a:rPr lang="en-US" sz="1600" dirty="0">
                <a:solidFill>
                  <a:srgbClr val="1C5739"/>
                </a:solidFill>
                <a:latin typeface="Poppins Medium"/>
                <a:ea typeface="Poppins Medium"/>
                <a:cs typeface="Poppins Medium"/>
                <a:sym typeface="Poppins Medium"/>
              </a:rPr>
              <a:t>Air distribution manifold</a:t>
            </a:r>
          </a:p>
        </p:txBody>
      </p:sp>
      <p:grpSp>
        <p:nvGrpSpPr>
          <p:cNvPr id="84" name="Group 84"/>
          <p:cNvGrpSpPr/>
          <p:nvPr/>
        </p:nvGrpSpPr>
        <p:grpSpPr>
          <a:xfrm>
            <a:off x="13129620" y="9234427"/>
            <a:ext cx="268412" cy="268412"/>
            <a:chOff x="0" y="0"/>
            <a:chExt cx="812800" cy="812800"/>
          </a:xfrm>
        </p:grpSpPr>
        <p:sp>
          <p:nvSpPr>
            <p:cNvPr id="85" name="Freeform 8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9245"/>
            </a:solidFill>
          </p:spPr>
        </p:sp>
        <p:sp>
          <p:nvSpPr>
            <p:cNvPr id="86" name="TextBox 86"/>
            <p:cNvSpPr txBox="1"/>
            <p:nvPr/>
          </p:nvSpPr>
          <p:spPr>
            <a:xfrm>
              <a:off x="76200" y="38100"/>
              <a:ext cx="660400" cy="698500"/>
            </a:xfrm>
            <a:prstGeom prst="rect">
              <a:avLst/>
            </a:prstGeom>
          </p:spPr>
          <p:txBody>
            <a:bodyPr lIns="50800" tIns="50800" rIns="50800" bIns="50800" rtlCol="0" anchor="ctr"/>
            <a:lstStyle/>
            <a:p>
              <a:pPr algn="ctr">
                <a:lnSpc>
                  <a:spcPts val="2340"/>
                </a:lnSpc>
              </a:pPr>
              <a:endParaRPr/>
            </a:p>
          </p:txBody>
        </p:sp>
      </p:grpSp>
      <p:sp>
        <p:nvSpPr>
          <p:cNvPr id="87" name="TextBox 87"/>
          <p:cNvSpPr txBox="1"/>
          <p:nvPr/>
        </p:nvSpPr>
        <p:spPr>
          <a:xfrm>
            <a:off x="13182436" y="9249036"/>
            <a:ext cx="162781" cy="210618"/>
          </a:xfrm>
          <a:prstGeom prst="rect">
            <a:avLst/>
          </a:prstGeom>
        </p:spPr>
        <p:txBody>
          <a:bodyPr lIns="0" tIns="0" rIns="0" bIns="0" rtlCol="0" anchor="t">
            <a:spAutoFit/>
          </a:bodyPr>
          <a:lstStyle/>
          <a:p>
            <a:pPr marL="0" lvl="0" indent="0" algn="ctr">
              <a:lnSpc>
                <a:spcPts val="1656"/>
              </a:lnSpc>
              <a:spcBef>
                <a:spcPct val="0"/>
              </a:spcBef>
            </a:pPr>
            <a:r>
              <a:rPr lang="en-US" sz="1200">
                <a:solidFill>
                  <a:srgbClr val="FFFFFF"/>
                </a:solidFill>
                <a:latin typeface="Poppins"/>
                <a:ea typeface="Poppins"/>
                <a:cs typeface="Poppins"/>
                <a:sym typeface="Poppins"/>
              </a:rPr>
              <a:t>15</a:t>
            </a:r>
          </a:p>
        </p:txBody>
      </p:sp>
      <p:sp>
        <p:nvSpPr>
          <p:cNvPr id="88" name="TextBox 88"/>
          <p:cNvSpPr txBox="1"/>
          <p:nvPr/>
        </p:nvSpPr>
        <p:spPr>
          <a:xfrm>
            <a:off x="13506069" y="9199776"/>
            <a:ext cx="2425715" cy="287124"/>
          </a:xfrm>
          <a:prstGeom prst="rect">
            <a:avLst/>
          </a:prstGeom>
        </p:spPr>
        <p:txBody>
          <a:bodyPr lIns="0" tIns="0" rIns="0" bIns="0" rtlCol="0" anchor="t">
            <a:spAutoFit/>
          </a:bodyPr>
          <a:lstStyle/>
          <a:p>
            <a:pPr algn="just">
              <a:lnSpc>
                <a:spcPts val="2208"/>
              </a:lnSpc>
            </a:pPr>
            <a:r>
              <a:rPr lang="en-US" sz="1600" dirty="0">
                <a:solidFill>
                  <a:srgbClr val="1C5739"/>
                </a:solidFill>
                <a:latin typeface="Poppins Medium"/>
                <a:ea typeface="Poppins Medium"/>
                <a:cs typeface="Poppins Medium"/>
                <a:sym typeface="Poppins Medium"/>
              </a:rPr>
              <a:t>Blower</a:t>
            </a:r>
          </a:p>
        </p:txBody>
      </p:sp>
      <p:grpSp>
        <p:nvGrpSpPr>
          <p:cNvPr id="89" name="Group 89"/>
          <p:cNvGrpSpPr/>
          <p:nvPr/>
        </p:nvGrpSpPr>
        <p:grpSpPr>
          <a:xfrm>
            <a:off x="13139145" y="9616894"/>
            <a:ext cx="268412" cy="268412"/>
            <a:chOff x="0" y="0"/>
            <a:chExt cx="812800" cy="812800"/>
          </a:xfrm>
        </p:grpSpPr>
        <p:sp>
          <p:nvSpPr>
            <p:cNvPr id="90" name="Freeform 9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9245"/>
            </a:solidFill>
          </p:spPr>
        </p:sp>
        <p:sp>
          <p:nvSpPr>
            <p:cNvPr id="91" name="TextBox 91"/>
            <p:cNvSpPr txBox="1"/>
            <p:nvPr/>
          </p:nvSpPr>
          <p:spPr>
            <a:xfrm>
              <a:off x="76200" y="38100"/>
              <a:ext cx="660400" cy="698500"/>
            </a:xfrm>
            <a:prstGeom prst="rect">
              <a:avLst/>
            </a:prstGeom>
          </p:spPr>
          <p:txBody>
            <a:bodyPr lIns="50800" tIns="50800" rIns="50800" bIns="50800" rtlCol="0" anchor="ctr"/>
            <a:lstStyle/>
            <a:p>
              <a:pPr algn="ctr">
                <a:lnSpc>
                  <a:spcPts val="2340"/>
                </a:lnSpc>
              </a:pPr>
              <a:endParaRPr/>
            </a:p>
          </p:txBody>
        </p:sp>
      </p:grpSp>
      <p:sp>
        <p:nvSpPr>
          <p:cNvPr id="92" name="TextBox 92"/>
          <p:cNvSpPr txBox="1"/>
          <p:nvPr/>
        </p:nvSpPr>
        <p:spPr>
          <a:xfrm>
            <a:off x="13196723" y="9631504"/>
            <a:ext cx="153256" cy="210618"/>
          </a:xfrm>
          <a:prstGeom prst="rect">
            <a:avLst/>
          </a:prstGeom>
        </p:spPr>
        <p:txBody>
          <a:bodyPr lIns="0" tIns="0" rIns="0" bIns="0" rtlCol="0" anchor="t">
            <a:spAutoFit/>
          </a:bodyPr>
          <a:lstStyle/>
          <a:p>
            <a:pPr marL="0" lvl="0" indent="0" algn="ctr">
              <a:lnSpc>
                <a:spcPts val="1656"/>
              </a:lnSpc>
              <a:spcBef>
                <a:spcPct val="0"/>
              </a:spcBef>
            </a:pPr>
            <a:r>
              <a:rPr lang="en-US" sz="1200">
                <a:solidFill>
                  <a:srgbClr val="FFFFFF"/>
                </a:solidFill>
                <a:latin typeface="Poppins"/>
                <a:ea typeface="Poppins"/>
                <a:cs typeface="Poppins"/>
                <a:sym typeface="Poppins"/>
              </a:rPr>
              <a:t>16</a:t>
            </a:r>
          </a:p>
        </p:txBody>
      </p:sp>
      <p:sp>
        <p:nvSpPr>
          <p:cNvPr id="93" name="TextBox 93"/>
          <p:cNvSpPr txBox="1"/>
          <p:nvPr/>
        </p:nvSpPr>
        <p:spPr>
          <a:xfrm>
            <a:off x="13515594" y="9580776"/>
            <a:ext cx="2425715" cy="287124"/>
          </a:xfrm>
          <a:prstGeom prst="rect">
            <a:avLst/>
          </a:prstGeom>
        </p:spPr>
        <p:txBody>
          <a:bodyPr lIns="0" tIns="0" rIns="0" bIns="0" rtlCol="0" anchor="t">
            <a:spAutoFit/>
          </a:bodyPr>
          <a:lstStyle/>
          <a:p>
            <a:pPr algn="just">
              <a:lnSpc>
                <a:spcPts val="2208"/>
              </a:lnSpc>
            </a:pPr>
            <a:r>
              <a:rPr lang="en-US" sz="1600" dirty="0">
                <a:solidFill>
                  <a:srgbClr val="1C5739"/>
                </a:solidFill>
                <a:latin typeface="Poppins Medium"/>
                <a:ea typeface="Poppins Medium"/>
                <a:cs typeface="Poppins Medium"/>
                <a:sym typeface="Poppins Medium"/>
              </a:rPr>
              <a:t>Blower tank</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6963929" y="-2955485"/>
            <a:ext cx="4687320" cy="4687320"/>
          </a:xfrm>
          <a:custGeom>
            <a:avLst/>
            <a:gdLst/>
            <a:ahLst/>
            <a:cxnLst/>
            <a:rect l="l" t="t" r="r" b="b"/>
            <a:pathLst>
              <a:path w="4687320" h="4687320">
                <a:moveTo>
                  <a:pt x="0" y="0"/>
                </a:moveTo>
                <a:lnTo>
                  <a:pt x="4687320" y="0"/>
                </a:lnTo>
                <a:lnTo>
                  <a:pt x="4687320" y="4687320"/>
                </a:lnTo>
                <a:lnTo>
                  <a:pt x="0" y="468732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a:off x="2997112" y="2256798"/>
            <a:ext cx="13314706" cy="7392302"/>
          </a:xfrm>
          <a:custGeom>
            <a:avLst/>
            <a:gdLst/>
            <a:ahLst/>
            <a:cxnLst/>
            <a:rect l="l" t="t" r="r" b="b"/>
            <a:pathLst>
              <a:path w="13314706" h="7392302">
                <a:moveTo>
                  <a:pt x="0" y="0"/>
                </a:moveTo>
                <a:lnTo>
                  <a:pt x="13314706" y="0"/>
                </a:lnTo>
                <a:lnTo>
                  <a:pt x="13314706" y="7392303"/>
                </a:lnTo>
                <a:lnTo>
                  <a:pt x="0" y="7392303"/>
                </a:lnTo>
                <a:lnTo>
                  <a:pt x="0" y="0"/>
                </a:lnTo>
                <a:close/>
              </a:path>
            </a:pathLst>
          </a:custGeom>
          <a:blipFill>
            <a:blip r:embed="rId4"/>
            <a:stretch>
              <a:fillRect/>
            </a:stretch>
          </a:blipFill>
        </p:spPr>
      </p:sp>
      <p:sp>
        <p:nvSpPr>
          <p:cNvPr id="4" name="Freeform 4"/>
          <p:cNvSpPr/>
          <p:nvPr/>
        </p:nvSpPr>
        <p:spPr>
          <a:xfrm>
            <a:off x="-2343660" y="-611825"/>
            <a:ext cx="4687320" cy="4687320"/>
          </a:xfrm>
          <a:custGeom>
            <a:avLst/>
            <a:gdLst/>
            <a:ahLst/>
            <a:cxnLst/>
            <a:rect l="l" t="t" r="r" b="b"/>
            <a:pathLst>
              <a:path w="4687320" h="4687320">
                <a:moveTo>
                  <a:pt x="0" y="0"/>
                </a:moveTo>
                <a:lnTo>
                  <a:pt x="4687320" y="0"/>
                </a:lnTo>
                <a:lnTo>
                  <a:pt x="4687320" y="4687320"/>
                </a:lnTo>
                <a:lnTo>
                  <a:pt x="0" y="468732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grpSp>
        <p:nvGrpSpPr>
          <p:cNvPr id="5" name="Group 5"/>
          <p:cNvGrpSpPr/>
          <p:nvPr/>
        </p:nvGrpSpPr>
        <p:grpSpPr>
          <a:xfrm>
            <a:off x="-2262642" y="-6381096"/>
            <a:ext cx="8637895" cy="8637895"/>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C5739"/>
            </a:solidFill>
            <a:ln cap="sq">
              <a:noFill/>
              <a:prstDash val="solid"/>
              <a:miter/>
            </a:ln>
          </p:spPr>
        </p:sp>
        <p:sp>
          <p:nvSpPr>
            <p:cNvPr id="7" name="TextBox 7"/>
            <p:cNvSpPr txBox="1"/>
            <p:nvPr/>
          </p:nvSpPr>
          <p:spPr>
            <a:xfrm>
              <a:off x="76200" y="38100"/>
              <a:ext cx="660400" cy="698500"/>
            </a:xfrm>
            <a:prstGeom prst="rect">
              <a:avLst/>
            </a:prstGeom>
          </p:spPr>
          <p:txBody>
            <a:bodyPr lIns="50800" tIns="50800" rIns="50800" bIns="50800" rtlCol="0" anchor="ctr"/>
            <a:lstStyle/>
            <a:p>
              <a:pPr marL="0" lvl="0" indent="0" algn="ctr">
                <a:lnSpc>
                  <a:spcPts val="2859"/>
                </a:lnSpc>
                <a:spcBef>
                  <a:spcPct val="0"/>
                </a:spcBef>
              </a:pPr>
              <a:endParaRPr/>
            </a:p>
          </p:txBody>
        </p:sp>
      </p:grpSp>
      <p:grpSp>
        <p:nvGrpSpPr>
          <p:cNvPr id="8" name="Group 8"/>
          <p:cNvGrpSpPr/>
          <p:nvPr/>
        </p:nvGrpSpPr>
        <p:grpSpPr>
          <a:xfrm>
            <a:off x="16016421" y="2532445"/>
            <a:ext cx="1895015" cy="3086100"/>
            <a:chOff x="0" y="0"/>
            <a:chExt cx="499099" cy="812800"/>
          </a:xfrm>
        </p:grpSpPr>
        <p:sp>
          <p:nvSpPr>
            <p:cNvPr id="9" name="Freeform 9"/>
            <p:cNvSpPr/>
            <p:nvPr/>
          </p:nvSpPr>
          <p:spPr>
            <a:xfrm>
              <a:off x="0" y="0"/>
              <a:ext cx="499099" cy="812800"/>
            </a:xfrm>
            <a:custGeom>
              <a:avLst/>
              <a:gdLst/>
              <a:ahLst/>
              <a:cxnLst/>
              <a:rect l="l" t="t" r="r" b="b"/>
              <a:pathLst>
                <a:path w="499099" h="812800">
                  <a:moveTo>
                    <a:pt x="208356" y="0"/>
                  </a:moveTo>
                  <a:lnTo>
                    <a:pt x="290743" y="0"/>
                  </a:lnTo>
                  <a:cubicBezTo>
                    <a:pt x="405815" y="0"/>
                    <a:pt x="499099" y="93284"/>
                    <a:pt x="499099" y="208356"/>
                  </a:cubicBezTo>
                  <a:lnTo>
                    <a:pt x="499099" y="604444"/>
                  </a:lnTo>
                  <a:cubicBezTo>
                    <a:pt x="499099" y="659703"/>
                    <a:pt x="477147" y="712700"/>
                    <a:pt x="438073" y="751774"/>
                  </a:cubicBezTo>
                  <a:cubicBezTo>
                    <a:pt x="398998" y="790848"/>
                    <a:pt x="346002" y="812800"/>
                    <a:pt x="290743" y="812800"/>
                  </a:cubicBezTo>
                  <a:lnTo>
                    <a:pt x="208356" y="812800"/>
                  </a:lnTo>
                  <a:cubicBezTo>
                    <a:pt x="153097" y="812800"/>
                    <a:pt x="100100" y="790848"/>
                    <a:pt x="61026" y="751774"/>
                  </a:cubicBezTo>
                  <a:cubicBezTo>
                    <a:pt x="21952" y="712700"/>
                    <a:pt x="0" y="659703"/>
                    <a:pt x="0" y="604444"/>
                  </a:cubicBezTo>
                  <a:lnTo>
                    <a:pt x="0" y="208356"/>
                  </a:lnTo>
                  <a:cubicBezTo>
                    <a:pt x="0" y="153097"/>
                    <a:pt x="21952" y="100100"/>
                    <a:pt x="61026" y="61026"/>
                  </a:cubicBezTo>
                  <a:cubicBezTo>
                    <a:pt x="100100" y="21952"/>
                    <a:pt x="153097" y="0"/>
                    <a:pt x="208356" y="0"/>
                  </a:cubicBezTo>
                  <a:close/>
                </a:path>
              </a:pathLst>
            </a:custGeom>
            <a:solidFill>
              <a:srgbClr val="FFFFFF"/>
            </a:solidFill>
          </p:spPr>
        </p:sp>
        <p:sp>
          <p:nvSpPr>
            <p:cNvPr id="10" name="TextBox 10"/>
            <p:cNvSpPr txBox="1"/>
            <p:nvPr/>
          </p:nvSpPr>
          <p:spPr>
            <a:xfrm>
              <a:off x="0" y="-38100"/>
              <a:ext cx="499099" cy="850900"/>
            </a:xfrm>
            <a:prstGeom prst="rect">
              <a:avLst/>
            </a:prstGeom>
          </p:spPr>
          <p:txBody>
            <a:bodyPr lIns="50800" tIns="50800" rIns="50800" bIns="50800" rtlCol="0" anchor="ctr"/>
            <a:lstStyle/>
            <a:p>
              <a:pPr algn="ctr">
                <a:lnSpc>
                  <a:spcPts val="2340"/>
                </a:lnSpc>
              </a:pPr>
              <a:endParaRPr/>
            </a:p>
          </p:txBody>
        </p:sp>
      </p:grpSp>
      <p:sp>
        <p:nvSpPr>
          <p:cNvPr id="11" name="TextBox 11"/>
          <p:cNvSpPr txBox="1"/>
          <p:nvPr/>
        </p:nvSpPr>
        <p:spPr>
          <a:xfrm>
            <a:off x="936114" y="301335"/>
            <a:ext cx="3834794" cy="1621000"/>
          </a:xfrm>
          <a:prstGeom prst="rect">
            <a:avLst/>
          </a:prstGeom>
        </p:spPr>
        <p:txBody>
          <a:bodyPr lIns="0" tIns="0" rIns="0" bIns="0" rtlCol="0" anchor="t">
            <a:spAutoFit/>
          </a:bodyPr>
          <a:lstStyle/>
          <a:p>
            <a:pPr marL="0" lvl="0" indent="0" algn="l">
              <a:lnSpc>
                <a:spcPts val="6252"/>
              </a:lnSpc>
            </a:pPr>
            <a:r>
              <a:rPr lang="en-US" sz="4846" b="1" dirty="0">
                <a:solidFill>
                  <a:srgbClr val="FFFFFF"/>
                </a:solidFill>
                <a:latin typeface="Poppins Bold"/>
                <a:ea typeface="Poppins Bold"/>
                <a:cs typeface="Poppins Bold"/>
                <a:sym typeface="Poppins Bold"/>
              </a:rPr>
              <a:t>Installation Process</a:t>
            </a:r>
          </a:p>
        </p:txBody>
      </p:sp>
      <p:sp>
        <p:nvSpPr>
          <p:cNvPr id="12" name="Rectangle 11"/>
          <p:cNvSpPr/>
          <p:nvPr/>
        </p:nvSpPr>
        <p:spPr>
          <a:xfrm>
            <a:off x="16002000" y="4991100"/>
            <a:ext cx="4572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DFBFB"/>
        </a:solidFill>
        <a:effectLst/>
      </p:bgPr>
    </p:bg>
    <p:spTree>
      <p:nvGrpSpPr>
        <p:cNvPr id="1" name=""/>
        <p:cNvGrpSpPr/>
        <p:nvPr/>
      </p:nvGrpSpPr>
      <p:grpSpPr>
        <a:xfrm>
          <a:off x="0" y="0"/>
          <a:ext cx="0" cy="0"/>
          <a:chOff x="0" y="0"/>
          <a:chExt cx="0" cy="0"/>
        </a:xfrm>
      </p:grpSpPr>
      <p:grpSp>
        <p:nvGrpSpPr>
          <p:cNvPr id="2" name="Group 2"/>
          <p:cNvGrpSpPr/>
          <p:nvPr/>
        </p:nvGrpSpPr>
        <p:grpSpPr>
          <a:xfrm>
            <a:off x="-528002" y="0"/>
            <a:ext cx="19048322" cy="2355645"/>
            <a:chOff x="0" y="0"/>
            <a:chExt cx="5016842" cy="620417"/>
          </a:xfrm>
        </p:grpSpPr>
        <p:sp>
          <p:nvSpPr>
            <p:cNvPr id="3" name="Freeform 3"/>
            <p:cNvSpPr/>
            <p:nvPr/>
          </p:nvSpPr>
          <p:spPr>
            <a:xfrm>
              <a:off x="0" y="0"/>
              <a:ext cx="5016842" cy="620417"/>
            </a:xfrm>
            <a:custGeom>
              <a:avLst/>
              <a:gdLst/>
              <a:ahLst/>
              <a:cxnLst/>
              <a:rect l="l" t="t" r="r" b="b"/>
              <a:pathLst>
                <a:path w="5016842" h="620417">
                  <a:moveTo>
                    <a:pt x="0" y="0"/>
                  </a:moveTo>
                  <a:lnTo>
                    <a:pt x="5016842" y="0"/>
                  </a:lnTo>
                  <a:lnTo>
                    <a:pt x="5016842" y="620417"/>
                  </a:lnTo>
                  <a:lnTo>
                    <a:pt x="0" y="620417"/>
                  </a:lnTo>
                  <a:close/>
                </a:path>
              </a:pathLst>
            </a:custGeom>
            <a:solidFill>
              <a:srgbClr val="1C5739"/>
            </a:solidFill>
          </p:spPr>
        </p:sp>
        <p:sp>
          <p:nvSpPr>
            <p:cNvPr id="4" name="TextBox 4"/>
            <p:cNvSpPr txBox="1"/>
            <p:nvPr/>
          </p:nvSpPr>
          <p:spPr>
            <a:xfrm>
              <a:off x="0" y="-19050"/>
              <a:ext cx="5016842" cy="639467"/>
            </a:xfrm>
            <a:prstGeom prst="rect">
              <a:avLst/>
            </a:prstGeom>
          </p:spPr>
          <p:txBody>
            <a:bodyPr lIns="50800" tIns="50800" rIns="50800" bIns="50800" rtlCol="0" anchor="ctr"/>
            <a:lstStyle/>
            <a:p>
              <a:pPr algn="ctr">
                <a:lnSpc>
                  <a:spcPts val="2859"/>
                </a:lnSpc>
              </a:pPr>
              <a:endParaRPr/>
            </a:p>
          </p:txBody>
        </p:sp>
      </p:grpSp>
      <p:sp>
        <p:nvSpPr>
          <p:cNvPr id="5" name="TextBox 5"/>
          <p:cNvSpPr txBox="1"/>
          <p:nvPr/>
        </p:nvSpPr>
        <p:spPr>
          <a:xfrm>
            <a:off x="2463230" y="552867"/>
            <a:ext cx="13361541" cy="1222514"/>
          </a:xfrm>
          <a:prstGeom prst="rect">
            <a:avLst/>
          </a:prstGeom>
        </p:spPr>
        <p:txBody>
          <a:bodyPr lIns="0" tIns="0" rIns="0" bIns="0" rtlCol="0" anchor="t">
            <a:spAutoFit/>
          </a:bodyPr>
          <a:lstStyle/>
          <a:p>
            <a:pPr algn="ctr">
              <a:lnSpc>
                <a:spcPts val="10886"/>
              </a:lnSpc>
            </a:pPr>
            <a:r>
              <a:rPr lang="en-US" sz="4850" dirty="0">
                <a:solidFill>
                  <a:srgbClr val="FFFFFF"/>
                </a:solidFill>
                <a:latin typeface="Poppins Bold" panose="020B0604020202020204" charset="0"/>
                <a:ea typeface="Poppins"/>
                <a:cs typeface="Poppins Bold" panose="020B0604020202020204" charset="0"/>
                <a:sym typeface="Poppins"/>
              </a:rPr>
              <a:t>Certificates and Patents</a:t>
            </a:r>
          </a:p>
        </p:txBody>
      </p:sp>
      <p:sp>
        <p:nvSpPr>
          <p:cNvPr id="6" name="Freeform 6"/>
          <p:cNvSpPr/>
          <p:nvPr/>
        </p:nvSpPr>
        <p:spPr>
          <a:xfrm>
            <a:off x="15408481" y="-2153153"/>
            <a:ext cx="4116356" cy="4116356"/>
          </a:xfrm>
          <a:custGeom>
            <a:avLst/>
            <a:gdLst/>
            <a:ahLst/>
            <a:cxnLst/>
            <a:rect l="l" t="t" r="r" b="b"/>
            <a:pathLst>
              <a:path w="4116356" h="4116356">
                <a:moveTo>
                  <a:pt x="0" y="0"/>
                </a:moveTo>
                <a:lnTo>
                  <a:pt x="4116355" y="0"/>
                </a:lnTo>
                <a:lnTo>
                  <a:pt x="4116355" y="4116356"/>
                </a:lnTo>
                <a:lnTo>
                  <a:pt x="0" y="4116356"/>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7" name="Freeform 7"/>
          <p:cNvSpPr/>
          <p:nvPr/>
        </p:nvSpPr>
        <p:spPr>
          <a:xfrm>
            <a:off x="-2602379" y="0"/>
            <a:ext cx="3256087" cy="3256087"/>
          </a:xfrm>
          <a:custGeom>
            <a:avLst/>
            <a:gdLst/>
            <a:ahLst/>
            <a:cxnLst/>
            <a:rect l="l" t="t" r="r" b="b"/>
            <a:pathLst>
              <a:path w="3256087" h="3256087">
                <a:moveTo>
                  <a:pt x="0" y="0"/>
                </a:moveTo>
                <a:lnTo>
                  <a:pt x="3256087" y="0"/>
                </a:lnTo>
                <a:lnTo>
                  <a:pt x="3256087" y="3256087"/>
                </a:lnTo>
                <a:lnTo>
                  <a:pt x="0" y="3256087"/>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grpSp>
        <p:nvGrpSpPr>
          <p:cNvPr id="8" name="Group 8"/>
          <p:cNvGrpSpPr/>
          <p:nvPr/>
        </p:nvGrpSpPr>
        <p:grpSpPr>
          <a:xfrm>
            <a:off x="1726171" y="2946414"/>
            <a:ext cx="6952834" cy="4394173"/>
            <a:chOff x="0" y="0"/>
            <a:chExt cx="5604681" cy="3542144"/>
          </a:xfrm>
        </p:grpSpPr>
        <p:sp>
          <p:nvSpPr>
            <p:cNvPr id="9" name="Freeform 9"/>
            <p:cNvSpPr/>
            <p:nvPr/>
          </p:nvSpPr>
          <p:spPr>
            <a:xfrm>
              <a:off x="0" y="0"/>
              <a:ext cx="5604681" cy="3542143"/>
            </a:xfrm>
            <a:custGeom>
              <a:avLst/>
              <a:gdLst/>
              <a:ahLst/>
              <a:cxnLst/>
              <a:rect l="l" t="t" r="r" b="b"/>
              <a:pathLst>
                <a:path w="5604681" h="3542143">
                  <a:moveTo>
                    <a:pt x="5240131" y="3542143"/>
                  </a:moveTo>
                  <a:lnTo>
                    <a:pt x="364550" y="3542143"/>
                  </a:lnTo>
                  <a:cubicBezTo>
                    <a:pt x="163265" y="3542143"/>
                    <a:pt x="0" y="3386842"/>
                    <a:pt x="0" y="3196439"/>
                  </a:cubicBezTo>
                  <a:lnTo>
                    <a:pt x="0" y="346768"/>
                  </a:lnTo>
                  <a:cubicBezTo>
                    <a:pt x="0" y="155301"/>
                    <a:pt x="163265" y="0"/>
                    <a:pt x="364550" y="0"/>
                  </a:cubicBezTo>
                  <a:lnTo>
                    <a:pt x="5240131" y="0"/>
                  </a:lnTo>
                  <a:cubicBezTo>
                    <a:pt x="5441416" y="0"/>
                    <a:pt x="5604681" y="155301"/>
                    <a:pt x="5604681" y="346768"/>
                  </a:cubicBezTo>
                  <a:lnTo>
                    <a:pt x="5604681" y="3196439"/>
                  </a:lnTo>
                  <a:cubicBezTo>
                    <a:pt x="5604681" y="3386842"/>
                    <a:pt x="5441416" y="3542143"/>
                    <a:pt x="5240131" y="3542143"/>
                  </a:cubicBezTo>
                  <a:close/>
                </a:path>
              </a:pathLst>
            </a:custGeom>
            <a:blipFill>
              <a:blip r:embed="rId4"/>
              <a:stretch>
                <a:fillRect t="-5936" b="-5936"/>
              </a:stretch>
            </a:blipFill>
          </p:spPr>
        </p:sp>
      </p:grpSp>
      <p:grpSp>
        <p:nvGrpSpPr>
          <p:cNvPr id="10" name="Group 10"/>
          <p:cNvGrpSpPr/>
          <p:nvPr/>
        </p:nvGrpSpPr>
        <p:grpSpPr>
          <a:xfrm>
            <a:off x="9365510" y="2946414"/>
            <a:ext cx="6952834" cy="4394173"/>
            <a:chOff x="0" y="0"/>
            <a:chExt cx="5604681" cy="3542144"/>
          </a:xfrm>
        </p:grpSpPr>
        <p:sp>
          <p:nvSpPr>
            <p:cNvPr id="11" name="Freeform 11"/>
            <p:cNvSpPr/>
            <p:nvPr/>
          </p:nvSpPr>
          <p:spPr>
            <a:xfrm>
              <a:off x="0" y="0"/>
              <a:ext cx="5604681" cy="3542143"/>
            </a:xfrm>
            <a:custGeom>
              <a:avLst/>
              <a:gdLst/>
              <a:ahLst/>
              <a:cxnLst/>
              <a:rect l="l" t="t" r="r" b="b"/>
              <a:pathLst>
                <a:path w="5604681" h="3542143">
                  <a:moveTo>
                    <a:pt x="5240131" y="3542143"/>
                  </a:moveTo>
                  <a:lnTo>
                    <a:pt x="364550" y="3542143"/>
                  </a:lnTo>
                  <a:cubicBezTo>
                    <a:pt x="163265" y="3542143"/>
                    <a:pt x="0" y="3386842"/>
                    <a:pt x="0" y="3196439"/>
                  </a:cubicBezTo>
                  <a:lnTo>
                    <a:pt x="0" y="346768"/>
                  </a:lnTo>
                  <a:cubicBezTo>
                    <a:pt x="0" y="155301"/>
                    <a:pt x="163265" y="0"/>
                    <a:pt x="364550" y="0"/>
                  </a:cubicBezTo>
                  <a:lnTo>
                    <a:pt x="5240131" y="0"/>
                  </a:lnTo>
                  <a:cubicBezTo>
                    <a:pt x="5441416" y="0"/>
                    <a:pt x="5604681" y="155301"/>
                    <a:pt x="5604681" y="346768"/>
                  </a:cubicBezTo>
                  <a:lnTo>
                    <a:pt x="5604681" y="3196439"/>
                  </a:lnTo>
                  <a:cubicBezTo>
                    <a:pt x="5604681" y="3386842"/>
                    <a:pt x="5441416" y="3542143"/>
                    <a:pt x="5240131" y="3542143"/>
                  </a:cubicBezTo>
                  <a:close/>
                </a:path>
              </a:pathLst>
            </a:custGeom>
            <a:blipFill>
              <a:blip r:embed="rId5"/>
              <a:stretch>
                <a:fillRect t="-62902" b="-62902"/>
              </a:stretch>
            </a:blipFill>
          </p:spPr>
        </p:sp>
      </p:grpSp>
      <p:sp>
        <p:nvSpPr>
          <p:cNvPr id="12" name="TextBox 12"/>
          <p:cNvSpPr txBox="1"/>
          <p:nvPr/>
        </p:nvSpPr>
        <p:spPr>
          <a:xfrm>
            <a:off x="3434910" y="7893036"/>
            <a:ext cx="3404629" cy="862330"/>
          </a:xfrm>
          <a:prstGeom prst="rect">
            <a:avLst/>
          </a:prstGeom>
        </p:spPr>
        <p:txBody>
          <a:bodyPr lIns="0" tIns="0" rIns="0" bIns="0" rtlCol="0" anchor="t">
            <a:spAutoFit/>
          </a:bodyPr>
          <a:lstStyle/>
          <a:p>
            <a:pPr algn="ctr">
              <a:lnSpc>
                <a:spcPts val="3379"/>
              </a:lnSpc>
              <a:spcBef>
                <a:spcPct val="0"/>
              </a:spcBef>
            </a:pPr>
            <a:r>
              <a:rPr lang="en-US" sz="2599" b="1">
                <a:solidFill>
                  <a:srgbClr val="000000"/>
                </a:solidFill>
                <a:latin typeface="Poppins Semi-Bold"/>
                <a:ea typeface="Poppins Semi-Bold"/>
                <a:cs typeface="Poppins Semi-Bold"/>
                <a:sym typeface="Poppins Semi-Bold"/>
              </a:rPr>
              <a:t>BioTornado </a:t>
            </a:r>
          </a:p>
          <a:p>
            <a:pPr algn="ctr">
              <a:lnSpc>
                <a:spcPts val="3379"/>
              </a:lnSpc>
              <a:spcBef>
                <a:spcPct val="0"/>
              </a:spcBef>
            </a:pPr>
            <a:r>
              <a:rPr lang="en-US" sz="2599" b="1">
                <a:solidFill>
                  <a:srgbClr val="000000"/>
                </a:solidFill>
                <a:latin typeface="Poppins Semi-Bold"/>
                <a:ea typeface="Poppins Semi-Bold"/>
                <a:cs typeface="Poppins Semi-Bold"/>
                <a:sym typeface="Poppins Semi-Bold"/>
              </a:rPr>
              <a:t>EU patent certificate</a:t>
            </a:r>
          </a:p>
        </p:txBody>
      </p:sp>
      <p:sp>
        <p:nvSpPr>
          <p:cNvPr id="13" name="TextBox 13"/>
          <p:cNvSpPr txBox="1"/>
          <p:nvPr/>
        </p:nvSpPr>
        <p:spPr>
          <a:xfrm>
            <a:off x="9498465" y="7912086"/>
            <a:ext cx="6819880" cy="862330"/>
          </a:xfrm>
          <a:prstGeom prst="rect">
            <a:avLst/>
          </a:prstGeom>
        </p:spPr>
        <p:txBody>
          <a:bodyPr lIns="0" tIns="0" rIns="0" bIns="0" rtlCol="0" anchor="t">
            <a:spAutoFit/>
          </a:bodyPr>
          <a:lstStyle/>
          <a:p>
            <a:pPr algn="ctr">
              <a:lnSpc>
                <a:spcPts val="3379"/>
              </a:lnSpc>
            </a:pPr>
            <a:r>
              <a:rPr lang="en-US" sz="2599" b="1">
                <a:solidFill>
                  <a:srgbClr val="000000"/>
                </a:solidFill>
                <a:latin typeface="Poppins Semi-Bold"/>
                <a:ea typeface="Poppins Semi-Bold"/>
                <a:cs typeface="Poppins Semi-Bold"/>
                <a:sym typeface="Poppins Semi-Bold"/>
              </a:rPr>
              <a:t>BioTornado</a:t>
            </a:r>
          </a:p>
          <a:p>
            <a:pPr algn="ctr">
              <a:lnSpc>
                <a:spcPts val="3379"/>
              </a:lnSpc>
              <a:spcBef>
                <a:spcPct val="0"/>
              </a:spcBef>
            </a:pPr>
            <a:r>
              <a:rPr lang="en-US" sz="2599" b="1">
                <a:solidFill>
                  <a:srgbClr val="000000"/>
                </a:solidFill>
                <a:latin typeface="Poppins Semi-Bold"/>
                <a:ea typeface="Poppins Semi-Bold"/>
                <a:cs typeface="Poppins Semi-Bold"/>
                <a:sym typeface="Poppins Semi-Bold"/>
              </a:rPr>
              <a:t>Performance results certificate</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DFBFB"/>
        </a:solidFill>
        <a:effectLst/>
      </p:bgPr>
    </p:bg>
    <p:spTree>
      <p:nvGrpSpPr>
        <p:cNvPr id="1" name=""/>
        <p:cNvGrpSpPr/>
        <p:nvPr/>
      </p:nvGrpSpPr>
      <p:grpSpPr>
        <a:xfrm>
          <a:off x="0" y="0"/>
          <a:ext cx="0" cy="0"/>
          <a:chOff x="0" y="0"/>
          <a:chExt cx="0" cy="0"/>
        </a:xfrm>
      </p:grpSpPr>
      <p:grpSp>
        <p:nvGrpSpPr>
          <p:cNvPr id="2" name="Group 2"/>
          <p:cNvGrpSpPr/>
          <p:nvPr/>
        </p:nvGrpSpPr>
        <p:grpSpPr>
          <a:xfrm>
            <a:off x="-528002" y="0"/>
            <a:ext cx="19048322" cy="2355645"/>
            <a:chOff x="0" y="0"/>
            <a:chExt cx="5016842" cy="620417"/>
          </a:xfrm>
        </p:grpSpPr>
        <p:sp>
          <p:nvSpPr>
            <p:cNvPr id="3" name="Freeform 3"/>
            <p:cNvSpPr/>
            <p:nvPr/>
          </p:nvSpPr>
          <p:spPr>
            <a:xfrm>
              <a:off x="0" y="0"/>
              <a:ext cx="5016842" cy="620417"/>
            </a:xfrm>
            <a:custGeom>
              <a:avLst/>
              <a:gdLst/>
              <a:ahLst/>
              <a:cxnLst/>
              <a:rect l="l" t="t" r="r" b="b"/>
              <a:pathLst>
                <a:path w="5016842" h="620417">
                  <a:moveTo>
                    <a:pt x="0" y="0"/>
                  </a:moveTo>
                  <a:lnTo>
                    <a:pt x="5016842" y="0"/>
                  </a:lnTo>
                  <a:lnTo>
                    <a:pt x="5016842" y="620417"/>
                  </a:lnTo>
                  <a:lnTo>
                    <a:pt x="0" y="620417"/>
                  </a:lnTo>
                  <a:close/>
                </a:path>
              </a:pathLst>
            </a:custGeom>
            <a:solidFill>
              <a:srgbClr val="1C5739"/>
            </a:solidFill>
          </p:spPr>
        </p:sp>
        <p:sp>
          <p:nvSpPr>
            <p:cNvPr id="4" name="TextBox 4"/>
            <p:cNvSpPr txBox="1"/>
            <p:nvPr/>
          </p:nvSpPr>
          <p:spPr>
            <a:xfrm>
              <a:off x="0" y="-19050"/>
              <a:ext cx="5016842" cy="639467"/>
            </a:xfrm>
            <a:prstGeom prst="rect">
              <a:avLst/>
            </a:prstGeom>
          </p:spPr>
          <p:txBody>
            <a:bodyPr lIns="50800" tIns="50800" rIns="50800" bIns="50800" rtlCol="0" anchor="ctr"/>
            <a:lstStyle/>
            <a:p>
              <a:pPr algn="ctr">
                <a:lnSpc>
                  <a:spcPts val="2859"/>
                </a:lnSpc>
              </a:pPr>
              <a:endParaRPr/>
            </a:p>
          </p:txBody>
        </p:sp>
      </p:grpSp>
      <p:sp>
        <p:nvSpPr>
          <p:cNvPr id="5" name="TextBox 5"/>
          <p:cNvSpPr txBox="1"/>
          <p:nvPr/>
        </p:nvSpPr>
        <p:spPr>
          <a:xfrm>
            <a:off x="2488059" y="552867"/>
            <a:ext cx="13361541" cy="1222514"/>
          </a:xfrm>
          <a:prstGeom prst="rect">
            <a:avLst/>
          </a:prstGeom>
        </p:spPr>
        <p:txBody>
          <a:bodyPr lIns="0" tIns="0" rIns="0" bIns="0" rtlCol="0" anchor="t">
            <a:spAutoFit/>
          </a:bodyPr>
          <a:lstStyle/>
          <a:p>
            <a:pPr algn="ctr">
              <a:lnSpc>
                <a:spcPts val="10886"/>
              </a:lnSpc>
            </a:pPr>
            <a:r>
              <a:rPr lang="en-US" sz="4850" dirty="0">
                <a:solidFill>
                  <a:srgbClr val="FFFFFF"/>
                </a:solidFill>
                <a:latin typeface="Poppins Bold" panose="020B0604020202020204" charset="0"/>
                <a:ea typeface="Poppins"/>
                <a:cs typeface="Poppins Bold" panose="020B0604020202020204" charset="0"/>
                <a:sym typeface="Poppins"/>
              </a:rPr>
              <a:t>Certificates and Patents</a:t>
            </a:r>
          </a:p>
        </p:txBody>
      </p:sp>
      <p:sp>
        <p:nvSpPr>
          <p:cNvPr id="6" name="Freeform 6"/>
          <p:cNvSpPr/>
          <p:nvPr/>
        </p:nvSpPr>
        <p:spPr>
          <a:xfrm>
            <a:off x="15408481" y="-2153153"/>
            <a:ext cx="4116356" cy="4116356"/>
          </a:xfrm>
          <a:custGeom>
            <a:avLst/>
            <a:gdLst/>
            <a:ahLst/>
            <a:cxnLst/>
            <a:rect l="l" t="t" r="r" b="b"/>
            <a:pathLst>
              <a:path w="4116356" h="4116356">
                <a:moveTo>
                  <a:pt x="0" y="0"/>
                </a:moveTo>
                <a:lnTo>
                  <a:pt x="4116355" y="0"/>
                </a:lnTo>
                <a:lnTo>
                  <a:pt x="4116355" y="4116356"/>
                </a:lnTo>
                <a:lnTo>
                  <a:pt x="0" y="4116356"/>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7" name="Freeform 7"/>
          <p:cNvSpPr/>
          <p:nvPr/>
        </p:nvSpPr>
        <p:spPr>
          <a:xfrm>
            <a:off x="-2602379" y="0"/>
            <a:ext cx="3256087" cy="3256087"/>
          </a:xfrm>
          <a:custGeom>
            <a:avLst/>
            <a:gdLst/>
            <a:ahLst/>
            <a:cxnLst/>
            <a:rect l="l" t="t" r="r" b="b"/>
            <a:pathLst>
              <a:path w="3256087" h="3256087">
                <a:moveTo>
                  <a:pt x="0" y="0"/>
                </a:moveTo>
                <a:lnTo>
                  <a:pt x="3256087" y="0"/>
                </a:lnTo>
                <a:lnTo>
                  <a:pt x="3256087" y="3256087"/>
                </a:lnTo>
                <a:lnTo>
                  <a:pt x="0" y="3256087"/>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grpSp>
        <p:nvGrpSpPr>
          <p:cNvPr id="8" name="Group 8"/>
          <p:cNvGrpSpPr/>
          <p:nvPr/>
        </p:nvGrpSpPr>
        <p:grpSpPr>
          <a:xfrm>
            <a:off x="1726171" y="2946414"/>
            <a:ext cx="6952834" cy="4394173"/>
            <a:chOff x="0" y="0"/>
            <a:chExt cx="5604681" cy="3542144"/>
          </a:xfrm>
        </p:grpSpPr>
        <p:sp>
          <p:nvSpPr>
            <p:cNvPr id="9" name="Freeform 9"/>
            <p:cNvSpPr/>
            <p:nvPr/>
          </p:nvSpPr>
          <p:spPr>
            <a:xfrm>
              <a:off x="0" y="0"/>
              <a:ext cx="5604681" cy="3542143"/>
            </a:xfrm>
            <a:custGeom>
              <a:avLst/>
              <a:gdLst/>
              <a:ahLst/>
              <a:cxnLst/>
              <a:rect l="l" t="t" r="r" b="b"/>
              <a:pathLst>
                <a:path w="5604681" h="3542143">
                  <a:moveTo>
                    <a:pt x="5240131" y="3542143"/>
                  </a:moveTo>
                  <a:lnTo>
                    <a:pt x="364550" y="3542143"/>
                  </a:lnTo>
                  <a:cubicBezTo>
                    <a:pt x="163265" y="3542143"/>
                    <a:pt x="0" y="3386842"/>
                    <a:pt x="0" y="3196439"/>
                  </a:cubicBezTo>
                  <a:lnTo>
                    <a:pt x="0" y="346768"/>
                  </a:lnTo>
                  <a:cubicBezTo>
                    <a:pt x="0" y="155301"/>
                    <a:pt x="163265" y="0"/>
                    <a:pt x="364550" y="0"/>
                  </a:cubicBezTo>
                  <a:lnTo>
                    <a:pt x="5240131" y="0"/>
                  </a:lnTo>
                  <a:cubicBezTo>
                    <a:pt x="5441416" y="0"/>
                    <a:pt x="5604681" y="155301"/>
                    <a:pt x="5604681" y="346768"/>
                  </a:cubicBezTo>
                  <a:lnTo>
                    <a:pt x="5604681" y="3196439"/>
                  </a:lnTo>
                  <a:cubicBezTo>
                    <a:pt x="5604681" y="3386842"/>
                    <a:pt x="5441416" y="3542143"/>
                    <a:pt x="5240131" y="3542143"/>
                  </a:cubicBezTo>
                  <a:close/>
                </a:path>
              </a:pathLst>
            </a:custGeom>
            <a:blipFill>
              <a:blip r:embed="rId4"/>
              <a:stretch>
                <a:fillRect b="-104790"/>
              </a:stretch>
            </a:blipFill>
          </p:spPr>
        </p:sp>
      </p:grpSp>
      <p:grpSp>
        <p:nvGrpSpPr>
          <p:cNvPr id="10" name="Group 10"/>
          <p:cNvGrpSpPr/>
          <p:nvPr/>
        </p:nvGrpSpPr>
        <p:grpSpPr>
          <a:xfrm>
            <a:off x="9365510" y="2946414"/>
            <a:ext cx="6952834" cy="4394173"/>
            <a:chOff x="0" y="0"/>
            <a:chExt cx="5604681" cy="3542144"/>
          </a:xfrm>
        </p:grpSpPr>
        <p:sp>
          <p:nvSpPr>
            <p:cNvPr id="11" name="Freeform 11"/>
            <p:cNvSpPr/>
            <p:nvPr/>
          </p:nvSpPr>
          <p:spPr>
            <a:xfrm>
              <a:off x="0" y="0"/>
              <a:ext cx="5604681" cy="3542143"/>
            </a:xfrm>
            <a:custGeom>
              <a:avLst/>
              <a:gdLst/>
              <a:ahLst/>
              <a:cxnLst/>
              <a:rect l="l" t="t" r="r" b="b"/>
              <a:pathLst>
                <a:path w="5604681" h="3542143">
                  <a:moveTo>
                    <a:pt x="5240131" y="3542143"/>
                  </a:moveTo>
                  <a:lnTo>
                    <a:pt x="364550" y="3542143"/>
                  </a:lnTo>
                  <a:cubicBezTo>
                    <a:pt x="163265" y="3542143"/>
                    <a:pt x="0" y="3386842"/>
                    <a:pt x="0" y="3196439"/>
                  </a:cubicBezTo>
                  <a:lnTo>
                    <a:pt x="0" y="346768"/>
                  </a:lnTo>
                  <a:cubicBezTo>
                    <a:pt x="0" y="155301"/>
                    <a:pt x="163265" y="0"/>
                    <a:pt x="364550" y="0"/>
                  </a:cubicBezTo>
                  <a:lnTo>
                    <a:pt x="5240131" y="0"/>
                  </a:lnTo>
                  <a:cubicBezTo>
                    <a:pt x="5441416" y="0"/>
                    <a:pt x="5604681" y="155301"/>
                    <a:pt x="5604681" y="346768"/>
                  </a:cubicBezTo>
                  <a:lnTo>
                    <a:pt x="5604681" y="3196439"/>
                  </a:lnTo>
                  <a:cubicBezTo>
                    <a:pt x="5604681" y="3386842"/>
                    <a:pt x="5441416" y="3542143"/>
                    <a:pt x="5240131" y="3542143"/>
                  </a:cubicBezTo>
                  <a:close/>
                </a:path>
              </a:pathLst>
            </a:custGeom>
            <a:blipFill>
              <a:blip r:embed="rId5"/>
              <a:stretch>
                <a:fillRect t="-22444" b="-39786"/>
              </a:stretch>
            </a:blipFill>
          </p:spPr>
        </p:sp>
      </p:grpSp>
      <p:sp>
        <p:nvSpPr>
          <p:cNvPr id="12" name="TextBox 12"/>
          <p:cNvSpPr txBox="1"/>
          <p:nvPr/>
        </p:nvSpPr>
        <p:spPr>
          <a:xfrm>
            <a:off x="1830322" y="7893036"/>
            <a:ext cx="6613805" cy="862330"/>
          </a:xfrm>
          <a:prstGeom prst="rect">
            <a:avLst/>
          </a:prstGeom>
        </p:spPr>
        <p:txBody>
          <a:bodyPr lIns="0" tIns="0" rIns="0" bIns="0" rtlCol="0" anchor="t">
            <a:spAutoFit/>
          </a:bodyPr>
          <a:lstStyle/>
          <a:p>
            <a:pPr algn="ctr">
              <a:lnSpc>
                <a:spcPts val="3379"/>
              </a:lnSpc>
              <a:spcBef>
                <a:spcPct val="0"/>
              </a:spcBef>
            </a:pPr>
            <a:r>
              <a:rPr lang="en-US" sz="2599" b="1" dirty="0" err="1">
                <a:solidFill>
                  <a:srgbClr val="000000"/>
                </a:solidFill>
                <a:latin typeface="Poppins Semi-Bold"/>
                <a:ea typeface="Poppins Semi-Bold"/>
                <a:cs typeface="Poppins Semi-Bold"/>
                <a:sym typeface="Poppins Semi-Bold"/>
              </a:rPr>
              <a:t>BioTornado</a:t>
            </a:r>
            <a:endParaRPr lang="en-US" sz="2599" b="1" dirty="0">
              <a:solidFill>
                <a:srgbClr val="000000"/>
              </a:solidFill>
              <a:latin typeface="Poppins Semi-Bold"/>
              <a:ea typeface="Poppins Semi-Bold"/>
              <a:cs typeface="Poppins Semi-Bold"/>
              <a:sym typeface="Poppins Semi-Bold"/>
            </a:endParaRPr>
          </a:p>
          <a:p>
            <a:pPr algn="ctr">
              <a:lnSpc>
                <a:spcPts val="3379"/>
              </a:lnSpc>
              <a:spcBef>
                <a:spcPct val="0"/>
              </a:spcBef>
            </a:pPr>
            <a:r>
              <a:rPr lang="en-US" sz="2599" b="1" dirty="0">
                <a:solidFill>
                  <a:srgbClr val="000000"/>
                </a:solidFill>
                <a:latin typeface="Poppins Semi-Bold"/>
                <a:ea typeface="Poppins Semi-Bold"/>
                <a:cs typeface="Poppins Semi-Bold"/>
                <a:sym typeface="Poppins Semi-Bold"/>
              </a:rPr>
              <a:t>EU declaration of </a:t>
            </a:r>
            <a:r>
              <a:rPr lang="en-US" sz="2599" b="1" dirty="0" err="1">
                <a:solidFill>
                  <a:srgbClr val="000000"/>
                </a:solidFill>
                <a:latin typeface="Poppins Semi-Bold"/>
                <a:ea typeface="Poppins Semi-Bold"/>
                <a:cs typeface="Poppins Semi-Bold"/>
                <a:sym typeface="Poppins Semi-Bold"/>
              </a:rPr>
              <a:t>comformity</a:t>
            </a:r>
            <a:endParaRPr lang="en-US" sz="2599" b="1" dirty="0">
              <a:solidFill>
                <a:srgbClr val="000000"/>
              </a:solidFill>
              <a:latin typeface="Poppins Semi-Bold"/>
              <a:ea typeface="Poppins Semi-Bold"/>
              <a:cs typeface="Poppins Semi-Bold"/>
              <a:sym typeface="Poppins Semi-Bold"/>
            </a:endParaRPr>
          </a:p>
        </p:txBody>
      </p:sp>
      <p:sp>
        <p:nvSpPr>
          <p:cNvPr id="13" name="TextBox 13"/>
          <p:cNvSpPr txBox="1"/>
          <p:nvPr/>
        </p:nvSpPr>
        <p:spPr>
          <a:xfrm>
            <a:off x="9498465" y="7912086"/>
            <a:ext cx="6819880" cy="862330"/>
          </a:xfrm>
          <a:prstGeom prst="rect">
            <a:avLst/>
          </a:prstGeom>
        </p:spPr>
        <p:txBody>
          <a:bodyPr lIns="0" tIns="0" rIns="0" bIns="0" rtlCol="0" anchor="t">
            <a:spAutoFit/>
          </a:bodyPr>
          <a:lstStyle/>
          <a:p>
            <a:pPr algn="ctr">
              <a:lnSpc>
                <a:spcPts val="3379"/>
              </a:lnSpc>
            </a:pPr>
            <a:r>
              <a:rPr lang="en-US" sz="2599" b="1">
                <a:solidFill>
                  <a:srgbClr val="000000"/>
                </a:solidFill>
                <a:latin typeface="Poppins Semi-Bold"/>
                <a:ea typeface="Poppins Semi-Bold"/>
                <a:cs typeface="Poppins Semi-Bold"/>
                <a:sym typeface="Poppins Semi-Bold"/>
              </a:rPr>
              <a:t>BioTornado</a:t>
            </a:r>
          </a:p>
          <a:p>
            <a:pPr algn="ctr">
              <a:lnSpc>
                <a:spcPts val="3379"/>
              </a:lnSpc>
              <a:spcBef>
                <a:spcPct val="0"/>
              </a:spcBef>
            </a:pPr>
            <a:r>
              <a:rPr lang="en-US" sz="2599" b="1">
                <a:solidFill>
                  <a:srgbClr val="000000"/>
                </a:solidFill>
                <a:latin typeface="Poppins Semi-Bold"/>
                <a:ea typeface="Poppins Semi-Bold"/>
                <a:cs typeface="Poppins Semi-Bold"/>
                <a:sym typeface="Poppins Semi-Bold"/>
              </a:rPr>
              <a:t>CE marking  certificate</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stretch>
              <a:fillRect t="-38888" b="-38888"/>
            </a:stretch>
          </a:blipFill>
        </p:spPr>
      </p:sp>
      <p:grpSp>
        <p:nvGrpSpPr>
          <p:cNvPr id="3" name="Group 3"/>
          <p:cNvGrpSpPr/>
          <p:nvPr/>
        </p:nvGrpSpPr>
        <p:grpSpPr>
          <a:xfrm>
            <a:off x="9684427" y="0"/>
            <a:ext cx="8603573" cy="10287000"/>
            <a:chOff x="0" y="0"/>
            <a:chExt cx="8603361" cy="10286746"/>
          </a:xfrm>
        </p:grpSpPr>
        <p:sp>
          <p:nvSpPr>
            <p:cNvPr id="4" name="Freeform 4"/>
            <p:cNvSpPr/>
            <p:nvPr/>
          </p:nvSpPr>
          <p:spPr>
            <a:xfrm>
              <a:off x="-2794" y="-127"/>
              <a:ext cx="8606155" cy="10286873"/>
            </a:xfrm>
            <a:custGeom>
              <a:avLst/>
              <a:gdLst/>
              <a:ahLst/>
              <a:cxnLst/>
              <a:rect l="l" t="t" r="r" b="b"/>
              <a:pathLst>
                <a:path w="8606155" h="10286873">
                  <a:moveTo>
                    <a:pt x="8606155" y="10251440"/>
                  </a:moveTo>
                  <a:cubicBezTo>
                    <a:pt x="8606155" y="10284587"/>
                    <a:pt x="8595487" y="10286873"/>
                    <a:pt x="8567674" y="10286873"/>
                  </a:cubicBezTo>
                  <a:cubicBezTo>
                    <a:pt x="5713095" y="10286238"/>
                    <a:pt x="2858643" y="10286238"/>
                    <a:pt x="4064" y="10286238"/>
                  </a:cubicBezTo>
                  <a:cubicBezTo>
                    <a:pt x="0" y="10272395"/>
                    <a:pt x="6350" y="10259822"/>
                    <a:pt x="9271" y="10246995"/>
                  </a:cubicBezTo>
                  <a:cubicBezTo>
                    <a:pt x="134747" y="9685401"/>
                    <a:pt x="260350" y="9123934"/>
                    <a:pt x="386207" y="8562467"/>
                  </a:cubicBezTo>
                  <a:cubicBezTo>
                    <a:pt x="565658" y="7761986"/>
                    <a:pt x="745490" y="6961632"/>
                    <a:pt x="924814" y="6161151"/>
                  </a:cubicBezTo>
                  <a:cubicBezTo>
                    <a:pt x="1146302" y="5172583"/>
                    <a:pt x="1367282" y="4184015"/>
                    <a:pt x="1588643" y="3195574"/>
                  </a:cubicBezTo>
                  <a:cubicBezTo>
                    <a:pt x="1813560" y="2191385"/>
                    <a:pt x="2038604" y="1187323"/>
                    <a:pt x="2264156" y="183261"/>
                  </a:cubicBezTo>
                  <a:cubicBezTo>
                    <a:pt x="2277872" y="122174"/>
                    <a:pt x="2286635" y="59690"/>
                    <a:pt x="2308860" y="635"/>
                  </a:cubicBezTo>
                  <a:cubicBezTo>
                    <a:pt x="4395216" y="635"/>
                    <a:pt x="6481572" y="635"/>
                    <a:pt x="8567928" y="0"/>
                  </a:cubicBezTo>
                  <a:cubicBezTo>
                    <a:pt x="8596249" y="0"/>
                    <a:pt x="8605901" y="3429"/>
                    <a:pt x="8605901" y="35814"/>
                  </a:cubicBezTo>
                  <a:cubicBezTo>
                    <a:pt x="8605139" y="3441065"/>
                    <a:pt x="8605139" y="6846316"/>
                    <a:pt x="8606155" y="10251440"/>
                  </a:cubicBezTo>
                  <a:close/>
                </a:path>
              </a:pathLst>
            </a:custGeom>
            <a:blipFill>
              <a:blip r:embed="rId3"/>
              <a:stretch>
                <a:fillRect t="-2271" b="-2271"/>
              </a:stretch>
            </a:blipFill>
          </p:spPr>
        </p:sp>
      </p:grpSp>
      <p:grpSp>
        <p:nvGrpSpPr>
          <p:cNvPr id="5" name="Group 5"/>
          <p:cNvGrpSpPr/>
          <p:nvPr/>
        </p:nvGrpSpPr>
        <p:grpSpPr>
          <a:xfrm rot="826432">
            <a:off x="-18353104" y="-3567159"/>
            <a:ext cx="21026341" cy="12831921"/>
            <a:chOff x="0" y="0"/>
            <a:chExt cx="5537802" cy="3379601"/>
          </a:xfrm>
        </p:grpSpPr>
        <p:sp>
          <p:nvSpPr>
            <p:cNvPr id="6" name="Freeform 6"/>
            <p:cNvSpPr/>
            <p:nvPr/>
          </p:nvSpPr>
          <p:spPr>
            <a:xfrm>
              <a:off x="0" y="0"/>
              <a:ext cx="5537802" cy="3379601"/>
            </a:xfrm>
            <a:custGeom>
              <a:avLst/>
              <a:gdLst/>
              <a:ahLst/>
              <a:cxnLst/>
              <a:rect l="l" t="t" r="r" b="b"/>
              <a:pathLst>
                <a:path w="5537802" h="3379601">
                  <a:moveTo>
                    <a:pt x="0" y="0"/>
                  </a:moveTo>
                  <a:lnTo>
                    <a:pt x="5537802" y="0"/>
                  </a:lnTo>
                  <a:lnTo>
                    <a:pt x="5537802" y="3379601"/>
                  </a:lnTo>
                  <a:lnTo>
                    <a:pt x="0" y="3379601"/>
                  </a:lnTo>
                  <a:close/>
                </a:path>
              </a:pathLst>
            </a:custGeom>
            <a:solidFill>
              <a:srgbClr val="1C5739"/>
            </a:solidFill>
          </p:spPr>
        </p:sp>
        <p:sp>
          <p:nvSpPr>
            <p:cNvPr id="7" name="TextBox 7"/>
            <p:cNvSpPr txBox="1"/>
            <p:nvPr/>
          </p:nvSpPr>
          <p:spPr>
            <a:xfrm>
              <a:off x="0" y="-38100"/>
              <a:ext cx="5537802" cy="3417701"/>
            </a:xfrm>
            <a:prstGeom prst="rect">
              <a:avLst/>
            </a:prstGeom>
          </p:spPr>
          <p:txBody>
            <a:bodyPr lIns="50800" tIns="50800" rIns="50800" bIns="50800" rtlCol="0" anchor="ctr"/>
            <a:lstStyle/>
            <a:p>
              <a:pPr algn="ctr">
                <a:lnSpc>
                  <a:spcPts val="2859"/>
                </a:lnSpc>
              </a:pPr>
              <a:endParaRPr/>
            </a:p>
          </p:txBody>
        </p:sp>
      </p:grpSp>
      <p:grpSp>
        <p:nvGrpSpPr>
          <p:cNvPr id="8" name="Group 8"/>
          <p:cNvGrpSpPr/>
          <p:nvPr/>
        </p:nvGrpSpPr>
        <p:grpSpPr>
          <a:xfrm rot="773821">
            <a:off x="10036024" y="4365564"/>
            <a:ext cx="313833" cy="8482349"/>
            <a:chOff x="0" y="0"/>
            <a:chExt cx="82656" cy="2234034"/>
          </a:xfrm>
        </p:grpSpPr>
        <p:sp>
          <p:nvSpPr>
            <p:cNvPr id="9" name="Freeform 9"/>
            <p:cNvSpPr/>
            <p:nvPr/>
          </p:nvSpPr>
          <p:spPr>
            <a:xfrm>
              <a:off x="0" y="0"/>
              <a:ext cx="82656" cy="2234034"/>
            </a:xfrm>
            <a:custGeom>
              <a:avLst/>
              <a:gdLst/>
              <a:ahLst/>
              <a:cxnLst/>
              <a:rect l="l" t="t" r="r" b="b"/>
              <a:pathLst>
                <a:path w="82656" h="2234034">
                  <a:moveTo>
                    <a:pt x="0" y="0"/>
                  </a:moveTo>
                  <a:lnTo>
                    <a:pt x="82656" y="0"/>
                  </a:lnTo>
                  <a:lnTo>
                    <a:pt x="82656" y="2234034"/>
                  </a:lnTo>
                  <a:lnTo>
                    <a:pt x="0" y="2234034"/>
                  </a:lnTo>
                  <a:close/>
                </a:path>
              </a:pathLst>
            </a:custGeom>
            <a:solidFill>
              <a:srgbClr val="1C5739"/>
            </a:solidFill>
          </p:spPr>
        </p:sp>
        <p:sp>
          <p:nvSpPr>
            <p:cNvPr id="10" name="TextBox 10"/>
            <p:cNvSpPr txBox="1"/>
            <p:nvPr/>
          </p:nvSpPr>
          <p:spPr>
            <a:xfrm>
              <a:off x="0" y="-38100"/>
              <a:ext cx="82656" cy="2272134"/>
            </a:xfrm>
            <a:prstGeom prst="rect">
              <a:avLst/>
            </a:prstGeom>
          </p:spPr>
          <p:txBody>
            <a:bodyPr lIns="50800" tIns="50800" rIns="50800" bIns="50800" rtlCol="0" anchor="ctr"/>
            <a:lstStyle/>
            <a:p>
              <a:pPr algn="ctr">
                <a:lnSpc>
                  <a:spcPts val="2859"/>
                </a:lnSpc>
              </a:pPr>
              <a:endParaRPr/>
            </a:p>
          </p:txBody>
        </p:sp>
      </p:grpSp>
      <p:grpSp>
        <p:nvGrpSpPr>
          <p:cNvPr id="11" name="Group 11"/>
          <p:cNvGrpSpPr/>
          <p:nvPr/>
        </p:nvGrpSpPr>
        <p:grpSpPr>
          <a:xfrm rot="773821">
            <a:off x="3741572" y="-4834013"/>
            <a:ext cx="313833" cy="8482349"/>
            <a:chOff x="0" y="0"/>
            <a:chExt cx="82656" cy="2234034"/>
          </a:xfrm>
        </p:grpSpPr>
        <p:sp>
          <p:nvSpPr>
            <p:cNvPr id="12" name="Freeform 12"/>
            <p:cNvSpPr/>
            <p:nvPr/>
          </p:nvSpPr>
          <p:spPr>
            <a:xfrm>
              <a:off x="0" y="0"/>
              <a:ext cx="82656" cy="2234034"/>
            </a:xfrm>
            <a:custGeom>
              <a:avLst/>
              <a:gdLst/>
              <a:ahLst/>
              <a:cxnLst/>
              <a:rect l="l" t="t" r="r" b="b"/>
              <a:pathLst>
                <a:path w="82656" h="2234034">
                  <a:moveTo>
                    <a:pt x="0" y="0"/>
                  </a:moveTo>
                  <a:lnTo>
                    <a:pt x="82656" y="0"/>
                  </a:lnTo>
                  <a:lnTo>
                    <a:pt x="82656" y="2234034"/>
                  </a:lnTo>
                  <a:lnTo>
                    <a:pt x="0" y="2234034"/>
                  </a:lnTo>
                  <a:close/>
                </a:path>
              </a:pathLst>
            </a:custGeom>
            <a:solidFill>
              <a:srgbClr val="397D5A"/>
            </a:solidFill>
          </p:spPr>
        </p:sp>
        <p:sp>
          <p:nvSpPr>
            <p:cNvPr id="13" name="TextBox 13"/>
            <p:cNvSpPr txBox="1"/>
            <p:nvPr/>
          </p:nvSpPr>
          <p:spPr>
            <a:xfrm>
              <a:off x="0" y="-38100"/>
              <a:ext cx="82656" cy="2272134"/>
            </a:xfrm>
            <a:prstGeom prst="rect">
              <a:avLst/>
            </a:prstGeom>
          </p:spPr>
          <p:txBody>
            <a:bodyPr lIns="50800" tIns="50800" rIns="50800" bIns="50800" rtlCol="0" anchor="ctr"/>
            <a:lstStyle/>
            <a:p>
              <a:pPr algn="ctr">
                <a:lnSpc>
                  <a:spcPts val="2859"/>
                </a:lnSpc>
              </a:pPr>
              <a:endParaRPr/>
            </a:p>
          </p:txBody>
        </p:sp>
      </p:grpSp>
      <p:sp>
        <p:nvSpPr>
          <p:cNvPr id="14" name="Freeform 14"/>
          <p:cNvSpPr/>
          <p:nvPr/>
        </p:nvSpPr>
        <p:spPr>
          <a:xfrm>
            <a:off x="3944387" y="6080587"/>
            <a:ext cx="384955" cy="384955"/>
          </a:xfrm>
          <a:custGeom>
            <a:avLst/>
            <a:gdLst/>
            <a:ahLst/>
            <a:cxnLst/>
            <a:rect l="l" t="t" r="r" b="b"/>
            <a:pathLst>
              <a:path w="384955" h="384955">
                <a:moveTo>
                  <a:pt x="0" y="0"/>
                </a:moveTo>
                <a:lnTo>
                  <a:pt x="384955" y="0"/>
                </a:lnTo>
                <a:lnTo>
                  <a:pt x="384955" y="384955"/>
                </a:lnTo>
                <a:lnTo>
                  <a:pt x="0" y="384955"/>
                </a:lnTo>
                <a:lnTo>
                  <a:pt x="0" y="0"/>
                </a:lnTo>
                <a:close/>
              </a:path>
            </a:pathLst>
          </a:custGeom>
          <a:blipFill>
            <a:blip r:embed="rId4" cstate="print">
              <a:extLst>
                <a:ext uri="{96DAC541-7B7A-43D3-8B79-37D633B846F1}">
                  <asvg:svgBlip xmlns="" xmlns:asvg="http://schemas.microsoft.com/office/drawing/2016/SVG/main" r:embed="rId5"/>
                </a:ext>
              </a:extLst>
            </a:blip>
            <a:stretch>
              <a:fillRect/>
            </a:stretch>
          </a:blipFill>
        </p:spPr>
      </p:sp>
      <p:sp>
        <p:nvSpPr>
          <p:cNvPr id="15" name="Freeform 15"/>
          <p:cNvSpPr/>
          <p:nvPr/>
        </p:nvSpPr>
        <p:spPr>
          <a:xfrm>
            <a:off x="3944387" y="6592357"/>
            <a:ext cx="384783" cy="384955"/>
          </a:xfrm>
          <a:custGeom>
            <a:avLst/>
            <a:gdLst/>
            <a:ahLst/>
            <a:cxnLst/>
            <a:rect l="l" t="t" r="r" b="b"/>
            <a:pathLst>
              <a:path w="384783" h="384955">
                <a:moveTo>
                  <a:pt x="0" y="0"/>
                </a:moveTo>
                <a:lnTo>
                  <a:pt x="384783" y="0"/>
                </a:lnTo>
                <a:lnTo>
                  <a:pt x="384783" y="384955"/>
                </a:lnTo>
                <a:lnTo>
                  <a:pt x="0" y="384955"/>
                </a:lnTo>
                <a:lnTo>
                  <a:pt x="0" y="0"/>
                </a:lnTo>
                <a:close/>
              </a:path>
            </a:pathLst>
          </a:custGeom>
          <a:blipFill>
            <a:blip r:embed="rId6" cstate="print">
              <a:extLst>
                <a:ext uri="{96DAC541-7B7A-43D3-8B79-37D633B846F1}">
                  <asvg:svgBlip xmlns="" xmlns:asvg="http://schemas.microsoft.com/office/drawing/2016/SVG/main" r:embed="rId7"/>
                </a:ext>
              </a:extLst>
            </a:blip>
            <a:stretch>
              <a:fillRect/>
            </a:stretch>
          </a:blipFill>
        </p:spPr>
      </p:sp>
      <p:sp>
        <p:nvSpPr>
          <p:cNvPr id="16" name="Freeform 16"/>
          <p:cNvSpPr/>
          <p:nvPr/>
        </p:nvSpPr>
        <p:spPr>
          <a:xfrm>
            <a:off x="3944387" y="5595688"/>
            <a:ext cx="384955" cy="384955"/>
          </a:xfrm>
          <a:custGeom>
            <a:avLst/>
            <a:gdLst/>
            <a:ahLst/>
            <a:cxnLst/>
            <a:rect l="l" t="t" r="r" b="b"/>
            <a:pathLst>
              <a:path w="384955" h="384955">
                <a:moveTo>
                  <a:pt x="0" y="0"/>
                </a:moveTo>
                <a:lnTo>
                  <a:pt x="384955" y="0"/>
                </a:lnTo>
                <a:lnTo>
                  <a:pt x="384955" y="384955"/>
                </a:lnTo>
                <a:lnTo>
                  <a:pt x="0" y="384955"/>
                </a:lnTo>
                <a:lnTo>
                  <a:pt x="0" y="0"/>
                </a:lnTo>
                <a:close/>
              </a:path>
            </a:pathLst>
          </a:custGeom>
          <a:blipFill>
            <a:blip r:embed="rId8" cstate="print">
              <a:extLst>
                <a:ext uri="{96DAC541-7B7A-43D3-8B79-37D633B846F1}">
                  <asvg:svgBlip xmlns="" xmlns:asvg="http://schemas.microsoft.com/office/drawing/2016/SVG/main" r:embed="rId9"/>
                </a:ext>
              </a:extLst>
            </a:blip>
            <a:stretch>
              <a:fillRect/>
            </a:stretch>
          </a:blipFill>
        </p:spPr>
      </p:sp>
      <p:sp>
        <p:nvSpPr>
          <p:cNvPr id="17" name="Freeform 17"/>
          <p:cNvSpPr/>
          <p:nvPr/>
        </p:nvSpPr>
        <p:spPr>
          <a:xfrm>
            <a:off x="3814549" y="2362200"/>
            <a:ext cx="3172910" cy="2596905"/>
          </a:xfrm>
          <a:custGeom>
            <a:avLst/>
            <a:gdLst/>
            <a:ahLst/>
            <a:cxnLst/>
            <a:rect l="l" t="t" r="r" b="b"/>
            <a:pathLst>
              <a:path w="3172910" h="2596905">
                <a:moveTo>
                  <a:pt x="0" y="0"/>
                </a:moveTo>
                <a:lnTo>
                  <a:pt x="3172910" y="0"/>
                </a:lnTo>
                <a:lnTo>
                  <a:pt x="3172910" y="2596905"/>
                </a:lnTo>
                <a:lnTo>
                  <a:pt x="0" y="2596905"/>
                </a:lnTo>
                <a:lnTo>
                  <a:pt x="0" y="0"/>
                </a:lnTo>
                <a:close/>
              </a:path>
            </a:pathLst>
          </a:custGeom>
          <a:blipFill>
            <a:blip r:embed="rId10"/>
            <a:stretch>
              <a:fillRect/>
            </a:stretch>
          </a:blipFill>
        </p:spPr>
      </p:sp>
      <p:sp>
        <p:nvSpPr>
          <p:cNvPr id="18" name="TextBox 18"/>
          <p:cNvSpPr txBox="1"/>
          <p:nvPr/>
        </p:nvSpPr>
        <p:spPr>
          <a:xfrm>
            <a:off x="4479637" y="6596445"/>
            <a:ext cx="5857379" cy="375855"/>
          </a:xfrm>
          <a:prstGeom prst="rect">
            <a:avLst/>
          </a:prstGeom>
        </p:spPr>
        <p:txBody>
          <a:bodyPr lIns="0" tIns="0" rIns="0" bIns="0" rtlCol="0" anchor="t">
            <a:spAutoFit/>
          </a:bodyPr>
          <a:lstStyle/>
          <a:p>
            <a:pPr algn="l">
              <a:lnSpc>
                <a:spcPts val="2908"/>
              </a:lnSpc>
            </a:pPr>
            <a:r>
              <a:rPr lang="en-US" sz="2077" dirty="0">
                <a:solidFill>
                  <a:srgbClr val="000000"/>
                </a:solidFill>
                <a:latin typeface="Poppins"/>
                <a:ea typeface="Poppins"/>
                <a:cs typeface="Poppins"/>
                <a:sym typeface="Poppins"/>
              </a:rPr>
              <a:t>www.biotornado.com </a:t>
            </a:r>
          </a:p>
        </p:txBody>
      </p:sp>
      <p:sp>
        <p:nvSpPr>
          <p:cNvPr id="19" name="TextBox 19"/>
          <p:cNvSpPr txBox="1"/>
          <p:nvPr/>
        </p:nvSpPr>
        <p:spPr>
          <a:xfrm>
            <a:off x="4479637" y="6057900"/>
            <a:ext cx="5857379" cy="375855"/>
          </a:xfrm>
          <a:prstGeom prst="rect">
            <a:avLst/>
          </a:prstGeom>
        </p:spPr>
        <p:txBody>
          <a:bodyPr lIns="0" tIns="0" rIns="0" bIns="0" rtlCol="0" anchor="t">
            <a:spAutoFit/>
          </a:bodyPr>
          <a:lstStyle/>
          <a:p>
            <a:pPr algn="l">
              <a:lnSpc>
                <a:spcPts val="2908"/>
              </a:lnSpc>
            </a:pPr>
            <a:r>
              <a:rPr lang="en-US" sz="2077" dirty="0">
                <a:solidFill>
                  <a:srgbClr val="000000"/>
                </a:solidFill>
                <a:latin typeface="Poppins"/>
                <a:ea typeface="Poppins"/>
                <a:cs typeface="Poppins"/>
                <a:sym typeface="Poppins"/>
              </a:rPr>
              <a:t>info@biotornado.com </a:t>
            </a:r>
          </a:p>
        </p:txBody>
      </p:sp>
      <p:sp>
        <p:nvSpPr>
          <p:cNvPr id="20" name="TextBox 20"/>
          <p:cNvSpPr txBox="1"/>
          <p:nvPr/>
        </p:nvSpPr>
        <p:spPr>
          <a:xfrm>
            <a:off x="2351255" y="8164843"/>
            <a:ext cx="7333172" cy="441895"/>
          </a:xfrm>
          <a:prstGeom prst="rect">
            <a:avLst/>
          </a:prstGeom>
        </p:spPr>
        <p:txBody>
          <a:bodyPr lIns="0" tIns="0" rIns="0" bIns="0" rtlCol="0" anchor="t">
            <a:spAutoFit/>
          </a:bodyPr>
          <a:lstStyle/>
          <a:p>
            <a:pPr algn="l">
              <a:lnSpc>
                <a:spcPts val="3468"/>
              </a:lnSpc>
            </a:pPr>
            <a:r>
              <a:rPr lang="en-US" sz="2477" b="1">
                <a:solidFill>
                  <a:srgbClr val="000000"/>
                </a:solidFill>
                <a:latin typeface="Poppins Bold"/>
                <a:ea typeface="Poppins Bold"/>
                <a:cs typeface="Poppins Bold"/>
                <a:sym typeface="Poppins Bold"/>
              </a:rPr>
              <a:t>Explore our domestic wastewater solutions</a:t>
            </a:r>
          </a:p>
        </p:txBody>
      </p:sp>
      <p:sp>
        <p:nvSpPr>
          <p:cNvPr id="21" name="TextBox 21"/>
          <p:cNvSpPr txBox="1"/>
          <p:nvPr/>
        </p:nvSpPr>
        <p:spPr>
          <a:xfrm>
            <a:off x="4479637" y="5605845"/>
            <a:ext cx="4681143" cy="375855"/>
          </a:xfrm>
          <a:prstGeom prst="rect">
            <a:avLst/>
          </a:prstGeom>
        </p:spPr>
        <p:txBody>
          <a:bodyPr lIns="0" tIns="0" rIns="0" bIns="0" rtlCol="0" anchor="t">
            <a:spAutoFit/>
          </a:bodyPr>
          <a:lstStyle/>
          <a:p>
            <a:pPr algn="l">
              <a:lnSpc>
                <a:spcPts val="2908"/>
              </a:lnSpc>
            </a:pPr>
            <a:r>
              <a:rPr lang="en-US" sz="2077" dirty="0">
                <a:solidFill>
                  <a:srgbClr val="000000"/>
                </a:solidFill>
                <a:latin typeface="Poppins"/>
                <a:ea typeface="Poppins"/>
                <a:cs typeface="Poppins"/>
                <a:sym typeface="Poppins"/>
              </a:rPr>
              <a:t>+370 608 27 584 | +370 647 14207 </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6460702" y="-3182020"/>
            <a:ext cx="4687320" cy="4687320"/>
          </a:xfrm>
          <a:custGeom>
            <a:avLst/>
            <a:gdLst/>
            <a:ahLst/>
            <a:cxnLst/>
            <a:rect l="l" t="t" r="r" b="b"/>
            <a:pathLst>
              <a:path w="4687320" h="4687320">
                <a:moveTo>
                  <a:pt x="0" y="0"/>
                </a:moveTo>
                <a:lnTo>
                  <a:pt x="4687319" y="0"/>
                </a:lnTo>
                <a:lnTo>
                  <a:pt x="4687319" y="4687319"/>
                </a:lnTo>
                <a:lnTo>
                  <a:pt x="0" y="4687319"/>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a:off x="-1560220" y="-2730369"/>
            <a:ext cx="4687320" cy="4687320"/>
          </a:xfrm>
          <a:custGeom>
            <a:avLst/>
            <a:gdLst/>
            <a:ahLst/>
            <a:cxnLst/>
            <a:rect l="l" t="t" r="r" b="b"/>
            <a:pathLst>
              <a:path w="4687320" h="4687320">
                <a:moveTo>
                  <a:pt x="0" y="0"/>
                </a:moveTo>
                <a:lnTo>
                  <a:pt x="4687320" y="0"/>
                </a:lnTo>
                <a:lnTo>
                  <a:pt x="4687320" y="4687320"/>
                </a:lnTo>
                <a:lnTo>
                  <a:pt x="0" y="468732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grpSp>
        <p:nvGrpSpPr>
          <p:cNvPr id="4" name="Group 4"/>
          <p:cNvGrpSpPr/>
          <p:nvPr/>
        </p:nvGrpSpPr>
        <p:grpSpPr>
          <a:xfrm rot="-10800000">
            <a:off x="1222891" y="2926685"/>
            <a:ext cx="941135" cy="1543050"/>
            <a:chOff x="0" y="0"/>
            <a:chExt cx="1452240" cy="2381040"/>
          </a:xfrm>
        </p:grpSpPr>
        <p:sp>
          <p:nvSpPr>
            <p:cNvPr id="5" name="Freeform 5"/>
            <p:cNvSpPr/>
            <p:nvPr/>
          </p:nvSpPr>
          <p:spPr>
            <a:xfrm>
              <a:off x="-19685" y="-19812"/>
              <a:ext cx="1474216" cy="2444877"/>
            </a:xfrm>
            <a:custGeom>
              <a:avLst/>
              <a:gdLst/>
              <a:ahLst/>
              <a:cxnLst/>
              <a:rect l="l" t="t" r="r" b="b"/>
              <a:pathLst>
                <a:path w="1474216" h="2444877">
                  <a:moveTo>
                    <a:pt x="78994" y="1078484"/>
                  </a:moveTo>
                  <a:lnTo>
                    <a:pt x="1078611" y="78994"/>
                  </a:lnTo>
                  <a:cubicBezTo>
                    <a:pt x="1158240" y="0"/>
                    <a:pt x="1287145" y="0"/>
                    <a:pt x="1366774" y="78994"/>
                  </a:cubicBezTo>
                  <a:lnTo>
                    <a:pt x="1474216" y="186436"/>
                  </a:lnTo>
                  <a:lnTo>
                    <a:pt x="582549" y="1078484"/>
                  </a:lnTo>
                  <a:cubicBezTo>
                    <a:pt x="502920" y="1157986"/>
                    <a:pt x="502920" y="1287018"/>
                    <a:pt x="582549" y="1366520"/>
                  </a:cubicBezTo>
                  <a:lnTo>
                    <a:pt x="1474216" y="2257933"/>
                  </a:lnTo>
                  <a:lnTo>
                    <a:pt x="1366774" y="2365375"/>
                  </a:lnTo>
                  <a:cubicBezTo>
                    <a:pt x="1287145" y="2444877"/>
                    <a:pt x="1158240" y="2444877"/>
                    <a:pt x="1078611" y="2365375"/>
                  </a:cubicBezTo>
                  <a:lnTo>
                    <a:pt x="78994" y="1366012"/>
                  </a:lnTo>
                  <a:cubicBezTo>
                    <a:pt x="0" y="1286510"/>
                    <a:pt x="0" y="1158113"/>
                    <a:pt x="78994" y="1078484"/>
                  </a:cubicBezTo>
                  <a:close/>
                </a:path>
              </a:pathLst>
            </a:custGeom>
            <a:solidFill>
              <a:srgbClr val="1C5739"/>
            </a:solidFill>
          </p:spPr>
        </p:sp>
      </p:grpSp>
      <p:grpSp>
        <p:nvGrpSpPr>
          <p:cNvPr id="6" name="Group 6"/>
          <p:cNvGrpSpPr/>
          <p:nvPr/>
        </p:nvGrpSpPr>
        <p:grpSpPr>
          <a:xfrm>
            <a:off x="15949672" y="2936662"/>
            <a:ext cx="941135" cy="1543050"/>
            <a:chOff x="0" y="0"/>
            <a:chExt cx="1452240" cy="2381040"/>
          </a:xfrm>
        </p:grpSpPr>
        <p:sp>
          <p:nvSpPr>
            <p:cNvPr id="7" name="Freeform 7"/>
            <p:cNvSpPr/>
            <p:nvPr/>
          </p:nvSpPr>
          <p:spPr>
            <a:xfrm>
              <a:off x="-19685" y="-19812"/>
              <a:ext cx="1474216" cy="2444877"/>
            </a:xfrm>
            <a:custGeom>
              <a:avLst/>
              <a:gdLst/>
              <a:ahLst/>
              <a:cxnLst/>
              <a:rect l="l" t="t" r="r" b="b"/>
              <a:pathLst>
                <a:path w="1474216" h="2444877">
                  <a:moveTo>
                    <a:pt x="78994" y="1078484"/>
                  </a:moveTo>
                  <a:lnTo>
                    <a:pt x="1078611" y="78994"/>
                  </a:lnTo>
                  <a:cubicBezTo>
                    <a:pt x="1158240" y="0"/>
                    <a:pt x="1287145" y="0"/>
                    <a:pt x="1366774" y="78994"/>
                  </a:cubicBezTo>
                  <a:lnTo>
                    <a:pt x="1474216" y="186436"/>
                  </a:lnTo>
                  <a:lnTo>
                    <a:pt x="582549" y="1078484"/>
                  </a:lnTo>
                  <a:cubicBezTo>
                    <a:pt x="502920" y="1157986"/>
                    <a:pt x="502920" y="1287018"/>
                    <a:pt x="582549" y="1366520"/>
                  </a:cubicBezTo>
                  <a:lnTo>
                    <a:pt x="1474216" y="2257933"/>
                  </a:lnTo>
                  <a:lnTo>
                    <a:pt x="1366774" y="2365375"/>
                  </a:lnTo>
                  <a:cubicBezTo>
                    <a:pt x="1287145" y="2444877"/>
                    <a:pt x="1158240" y="2444877"/>
                    <a:pt x="1078611" y="2365375"/>
                  </a:cubicBezTo>
                  <a:lnTo>
                    <a:pt x="78994" y="1366012"/>
                  </a:lnTo>
                  <a:cubicBezTo>
                    <a:pt x="0" y="1286510"/>
                    <a:pt x="0" y="1158113"/>
                    <a:pt x="78994" y="1078484"/>
                  </a:cubicBezTo>
                  <a:close/>
                </a:path>
              </a:pathLst>
            </a:custGeom>
            <a:solidFill>
              <a:srgbClr val="009245"/>
            </a:solidFill>
          </p:spPr>
        </p:sp>
      </p:grpSp>
      <p:grpSp>
        <p:nvGrpSpPr>
          <p:cNvPr id="8" name="Group 8"/>
          <p:cNvGrpSpPr/>
          <p:nvPr/>
        </p:nvGrpSpPr>
        <p:grpSpPr>
          <a:xfrm rot="-10800000">
            <a:off x="1222891" y="4673797"/>
            <a:ext cx="941135" cy="1543050"/>
            <a:chOff x="0" y="0"/>
            <a:chExt cx="1452240" cy="2381040"/>
          </a:xfrm>
        </p:grpSpPr>
        <p:sp>
          <p:nvSpPr>
            <p:cNvPr id="9" name="Freeform 9"/>
            <p:cNvSpPr/>
            <p:nvPr/>
          </p:nvSpPr>
          <p:spPr>
            <a:xfrm>
              <a:off x="-19685" y="-19812"/>
              <a:ext cx="1474216" cy="2444877"/>
            </a:xfrm>
            <a:custGeom>
              <a:avLst/>
              <a:gdLst/>
              <a:ahLst/>
              <a:cxnLst/>
              <a:rect l="l" t="t" r="r" b="b"/>
              <a:pathLst>
                <a:path w="1474216" h="2444877">
                  <a:moveTo>
                    <a:pt x="78994" y="1078484"/>
                  </a:moveTo>
                  <a:lnTo>
                    <a:pt x="1078611" y="78994"/>
                  </a:lnTo>
                  <a:cubicBezTo>
                    <a:pt x="1158240" y="0"/>
                    <a:pt x="1287145" y="0"/>
                    <a:pt x="1366774" y="78994"/>
                  </a:cubicBezTo>
                  <a:lnTo>
                    <a:pt x="1474216" y="186436"/>
                  </a:lnTo>
                  <a:lnTo>
                    <a:pt x="582549" y="1078484"/>
                  </a:lnTo>
                  <a:cubicBezTo>
                    <a:pt x="502920" y="1157986"/>
                    <a:pt x="502920" y="1287018"/>
                    <a:pt x="582549" y="1366520"/>
                  </a:cubicBezTo>
                  <a:lnTo>
                    <a:pt x="1474216" y="2257933"/>
                  </a:lnTo>
                  <a:lnTo>
                    <a:pt x="1366774" y="2365375"/>
                  </a:lnTo>
                  <a:cubicBezTo>
                    <a:pt x="1287145" y="2444877"/>
                    <a:pt x="1158240" y="2444877"/>
                    <a:pt x="1078611" y="2365375"/>
                  </a:cubicBezTo>
                  <a:lnTo>
                    <a:pt x="78994" y="1366012"/>
                  </a:lnTo>
                  <a:cubicBezTo>
                    <a:pt x="0" y="1286510"/>
                    <a:pt x="0" y="1158113"/>
                    <a:pt x="78994" y="1078484"/>
                  </a:cubicBezTo>
                  <a:close/>
                </a:path>
              </a:pathLst>
            </a:custGeom>
            <a:solidFill>
              <a:srgbClr val="009245"/>
            </a:solidFill>
          </p:spPr>
        </p:sp>
      </p:grpSp>
      <p:grpSp>
        <p:nvGrpSpPr>
          <p:cNvPr id="10" name="Group 10"/>
          <p:cNvGrpSpPr/>
          <p:nvPr/>
        </p:nvGrpSpPr>
        <p:grpSpPr>
          <a:xfrm rot="-10800000">
            <a:off x="1222891" y="6434107"/>
            <a:ext cx="941135" cy="1543050"/>
            <a:chOff x="0" y="0"/>
            <a:chExt cx="1452240" cy="2381040"/>
          </a:xfrm>
        </p:grpSpPr>
        <p:sp>
          <p:nvSpPr>
            <p:cNvPr id="11" name="Freeform 11"/>
            <p:cNvSpPr/>
            <p:nvPr/>
          </p:nvSpPr>
          <p:spPr>
            <a:xfrm>
              <a:off x="-19685" y="-19812"/>
              <a:ext cx="1474216" cy="2444877"/>
            </a:xfrm>
            <a:custGeom>
              <a:avLst/>
              <a:gdLst/>
              <a:ahLst/>
              <a:cxnLst/>
              <a:rect l="l" t="t" r="r" b="b"/>
              <a:pathLst>
                <a:path w="1474216" h="2444877">
                  <a:moveTo>
                    <a:pt x="78994" y="1078484"/>
                  </a:moveTo>
                  <a:lnTo>
                    <a:pt x="1078611" y="78994"/>
                  </a:lnTo>
                  <a:cubicBezTo>
                    <a:pt x="1158240" y="0"/>
                    <a:pt x="1287145" y="0"/>
                    <a:pt x="1366774" y="78994"/>
                  </a:cubicBezTo>
                  <a:lnTo>
                    <a:pt x="1474216" y="186436"/>
                  </a:lnTo>
                  <a:lnTo>
                    <a:pt x="582549" y="1078484"/>
                  </a:lnTo>
                  <a:cubicBezTo>
                    <a:pt x="502920" y="1157986"/>
                    <a:pt x="502920" y="1287018"/>
                    <a:pt x="582549" y="1366520"/>
                  </a:cubicBezTo>
                  <a:lnTo>
                    <a:pt x="1474216" y="2257933"/>
                  </a:lnTo>
                  <a:lnTo>
                    <a:pt x="1366774" y="2365375"/>
                  </a:lnTo>
                  <a:cubicBezTo>
                    <a:pt x="1287145" y="2444877"/>
                    <a:pt x="1158240" y="2444877"/>
                    <a:pt x="1078611" y="2365375"/>
                  </a:cubicBezTo>
                  <a:lnTo>
                    <a:pt x="78994" y="1366012"/>
                  </a:lnTo>
                  <a:cubicBezTo>
                    <a:pt x="0" y="1286510"/>
                    <a:pt x="0" y="1158113"/>
                    <a:pt x="78994" y="1078484"/>
                  </a:cubicBezTo>
                  <a:close/>
                </a:path>
              </a:pathLst>
            </a:custGeom>
            <a:solidFill>
              <a:srgbClr val="1C5739"/>
            </a:solidFill>
          </p:spPr>
        </p:sp>
      </p:grpSp>
      <p:grpSp>
        <p:nvGrpSpPr>
          <p:cNvPr id="12" name="Group 12"/>
          <p:cNvGrpSpPr/>
          <p:nvPr/>
        </p:nvGrpSpPr>
        <p:grpSpPr>
          <a:xfrm rot="-10800000">
            <a:off x="1222891" y="8213466"/>
            <a:ext cx="941135" cy="1543050"/>
            <a:chOff x="0" y="0"/>
            <a:chExt cx="1452240" cy="2381040"/>
          </a:xfrm>
        </p:grpSpPr>
        <p:sp>
          <p:nvSpPr>
            <p:cNvPr id="13" name="Freeform 13"/>
            <p:cNvSpPr/>
            <p:nvPr/>
          </p:nvSpPr>
          <p:spPr>
            <a:xfrm>
              <a:off x="-19685" y="-19812"/>
              <a:ext cx="1474216" cy="2444877"/>
            </a:xfrm>
            <a:custGeom>
              <a:avLst/>
              <a:gdLst/>
              <a:ahLst/>
              <a:cxnLst/>
              <a:rect l="l" t="t" r="r" b="b"/>
              <a:pathLst>
                <a:path w="1474216" h="2444877">
                  <a:moveTo>
                    <a:pt x="78994" y="1078484"/>
                  </a:moveTo>
                  <a:lnTo>
                    <a:pt x="1078611" y="78994"/>
                  </a:lnTo>
                  <a:cubicBezTo>
                    <a:pt x="1158240" y="0"/>
                    <a:pt x="1287145" y="0"/>
                    <a:pt x="1366774" y="78994"/>
                  </a:cubicBezTo>
                  <a:lnTo>
                    <a:pt x="1474216" y="186436"/>
                  </a:lnTo>
                  <a:lnTo>
                    <a:pt x="582549" y="1078484"/>
                  </a:lnTo>
                  <a:cubicBezTo>
                    <a:pt x="502920" y="1157986"/>
                    <a:pt x="502920" y="1287018"/>
                    <a:pt x="582549" y="1366520"/>
                  </a:cubicBezTo>
                  <a:lnTo>
                    <a:pt x="1474216" y="2257933"/>
                  </a:lnTo>
                  <a:lnTo>
                    <a:pt x="1366774" y="2365375"/>
                  </a:lnTo>
                  <a:cubicBezTo>
                    <a:pt x="1287145" y="2444877"/>
                    <a:pt x="1158240" y="2444877"/>
                    <a:pt x="1078611" y="2365375"/>
                  </a:cubicBezTo>
                  <a:lnTo>
                    <a:pt x="78994" y="1366012"/>
                  </a:lnTo>
                  <a:cubicBezTo>
                    <a:pt x="0" y="1286510"/>
                    <a:pt x="0" y="1158113"/>
                    <a:pt x="78994" y="1078484"/>
                  </a:cubicBezTo>
                  <a:close/>
                </a:path>
              </a:pathLst>
            </a:custGeom>
            <a:solidFill>
              <a:srgbClr val="009245"/>
            </a:solidFill>
          </p:spPr>
        </p:sp>
      </p:grpSp>
      <p:grpSp>
        <p:nvGrpSpPr>
          <p:cNvPr id="14" name="Group 14"/>
          <p:cNvGrpSpPr/>
          <p:nvPr/>
        </p:nvGrpSpPr>
        <p:grpSpPr>
          <a:xfrm>
            <a:off x="1482632" y="2918976"/>
            <a:ext cx="7298974" cy="1543050"/>
            <a:chOff x="0" y="0"/>
            <a:chExt cx="1922363" cy="406400"/>
          </a:xfrm>
        </p:grpSpPr>
        <p:sp>
          <p:nvSpPr>
            <p:cNvPr id="15" name="Freeform 15"/>
            <p:cNvSpPr/>
            <p:nvPr/>
          </p:nvSpPr>
          <p:spPr>
            <a:xfrm>
              <a:off x="0" y="0"/>
              <a:ext cx="1922363" cy="406400"/>
            </a:xfrm>
            <a:custGeom>
              <a:avLst/>
              <a:gdLst/>
              <a:ahLst/>
              <a:cxnLst/>
              <a:rect l="l" t="t" r="r" b="b"/>
              <a:pathLst>
                <a:path w="1922363" h="406400">
                  <a:moveTo>
                    <a:pt x="0" y="0"/>
                  </a:moveTo>
                  <a:lnTo>
                    <a:pt x="1719163" y="0"/>
                  </a:lnTo>
                  <a:lnTo>
                    <a:pt x="1922363" y="203200"/>
                  </a:lnTo>
                  <a:lnTo>
                    <a:pt x="1719163" y="406400"/>
                  </a:lnTo>
                  <a:lnTo>
                    <a:pt x="0" y="406400"/>
                  </a:lnTo>
                  <a:lnTo>
                    <a:pt x="203200" y="203200"/>
                  </a:lnTo>
                  <a:lnTo>
                    <a:pt x="0" y="0"/>
                  </a:lnTo>
                  <a:close/>
                </a:path>
              </a:pathLst>
            </a:custGeom>
            <a:solidFill>
              <a:srgbClr val="1C5739"/>
            </a:solidFill>
          </p:spPr>
        </p:sp>
        <p:sp>
          <p:nvSpPr>
            <p:cNvPr id="16" name="TextBox 16"/>
            <p:cNvSpPr txBox="1"/>
            <p:nvPr/>
          </p:nvSpPr>
          <p:spPr>
            <a:xfrm>
              <a:off x="177800" y="-38100"/>
              <a:ext cx="1668363" cy="444500"/>
            </a:xfrm>
            <a:prstGeom prst="rect">
              <a:avLst/>
            </a:prstGeom>
          </p:spPr>
          <p:txBody>
            <a:bodyPr lIns="50800" tIns="50800" rIns="50800" bIns="50800" rtlCol="0" anchor="ctr"/>
            <a:lstStyle/>
            <a:p>
              <a:pPr algn="ctr">
                <a:lnSpc>
                  <a:spcPts val="2340"/>
                </a:lnSpc>
              </a:pPr>
              <a:endParaRPr/>
            </a:p>
          </p:txBody>
        </p:sp>
      </p:grpSp>
      <p:grpSp>
        <p:nvGrpSpPr>
          <p:cNvPr id="17" name="Group 17"/>
          <p:cNvGrpSpPr/>
          <p:nvPr/>
        </p:nvGrpSpPr>
        <p:grpSpPr>
          <a:xfrm rot="-10800000">
            <a:off x="9292672" y="2936662"/>
            <a:ext cx="7332232" cy="1543050"/>
            <a:chOff x="0" y="0"/>
            <a:chExt cx="1931123" cy="406400"/>
          </a:xfrm>
        </p:grpSpPr>
        <p:sp>
          <p:nvSpPr>
            <p:cNvPr id="18" name="Freeform 18"/>
            <p:cNvSpPr/>
            <p:nvPr/>
          </p:nvSpPr>
          <p:spPr>
            <a:xfrm>
              <a:off x="0" y="0"/>
              <a:ext cx="1931123" cy="406400"/>
            </a:xfrm>
            <a:custGeom>
              <a:avLst/>
              <a:gdLst/>
              <a:ahLst/>
              <a:cxnLst/>
              <a:rect l="l" t="t" r="r" b="b"/>
              <a:pathLst>
                <a:path w="1931123" h="406400">
                  <a:moveTo>
                    <a:pt x="0" y="0"/>
                  </a:moveTo>
                  <a:lnTo>
                    <a:pt x="1727923" y="0"/>
                  </a:lnTo>
                  <a:lnTo>
                    <a:pt x="1931123" y="203200"/>
                  </a:lnTo>
                  <a:lnTo>
                    <a:pt x="1727923" y="406400"/>
                  </a:lnTo>
                  <a:lnTo>
                    <a:pt x="0" y="406400"/>
                  </a:lnTo>
                  <a:lnTo>
                    <a:pt x="203200" y="203200"/>
                  </a:lnTo>
                  <a:lnTo>
                    <a:pt x="0" y="0"/>
                  </a:lnTo>
                  <a:close/>
                </a:path>
              </a:pathLst>
            </a:custGeom>
            <a:solidFill>
              <a:srgbClr val="009245"/>
            </a:solidFill>
          </p:spPr>
        </p:sp>
        <p:sp>
          <p:nvSpPr>
            <p:cNvPr id="19" name="TextBox 19"/>
            <p:cNvSpPr txBox="1"/>
            <p:nvPr/>
          </p:nvSpPr>
          <p:spPr>
            <a:xfrm>
              <a:off x="177800" y="-38100"/>
              <a:ext cx="1677123" cy="444500"/>
            </a:xfrm>
            <a:prstGeom prst="rect">
              <a:avLst/>
            </a:prstGeom>
          </p:spPr>
          <p:txBody>
            <a:bodyPr lIns="50800" tIns="50800" rIns="50800" bIns="50800" rtlCol="0" anchor="ctr"/>
            <a:lstStyle/>
            <a:p>
              <a:pPr algn="ctr">
                <a:lnSpc>
                  <a:spcPts val="2340"/>
                </a:lnSpc>
              </a:pPr>
              <a:endParaRPr/>
            </a:p>
          </p:txBody>
        </p:sp>
      </p:grpSp>
      <p:grpSp>
        <p:nvGrpSpPr>
          <p:cNvPr id="20" name="Group 20"/>
          <p:cNvGrpSpPr/>
          <p:nvPr/>
        </p:nvGrpSpPr>
        <p:grpSpPr>
          <a:xfrm>
            <a:off x="1482632" y="4666088"/>
            <a:ext cx="7298974" cy="1543050"/>
            <a:chOff x="0" y="0"/>
            <a:chExt cx="1922363" cy="406400"/>
          </a:xfrm>
        </p:grpSpPr>
        <p:sp>
          <p:nvSpPr>
            <p:cNvPr id="21" name="Freeform 21"/>
            <p:cNvSpPr/>
            <p:nvPr/>
          </p:nvSpPr>
          <p:spPr>
            <a:xfrm>
              <a:off x="0" y="0"/>
              <a:ext cx="1922363" cy="406400"/>
            </a:xfrm>
            <a:custGeom>
              <a:avLst/>
              <a:gdLst/>
              <a:ahLst/>
              <a:cxnLst/>
              <a:rect l="l" t="t" r="r" b="b"/>
              <a:pathLst>
                <a:path w="1922363" h="406400">
                  <a:moveTo>
                    <a:pt x="0" y="0"/>
                  </a:moveTo>
                  <a:lnTo>
                    <a:pt x="1719163" y="0"/>
                  </a:lnTo>
                  <a:lnTo>
                    <a:pt x="1922363" y="203200"/>
                  </a:lnTo>
                  <a:lnTo>
                    <a:pt x="1719163" y="406400"/>
                  </a:lnTo>
                  <a:lnTo>
                    <a:pt x="0" y="406400"/>
                  </a:lnTo>
                  <a:lnTo>
                    <a:pt x="203200" y="203200"/>
                  </a:lnTo>
                  <a:lnTo>
                    <a:pt x="0" y="0"/>
                  </a:lnTo>
                  <a:close/>
                </a:path>
              </a:pathLst>
            </a:custGeom>
            <a:solidFill>
              <a:srgbClr val="009245"/>
            </a:solidFill>
          </p:spPr>
        </p:sp>
        <p:sp>
          <p:nvSpPr>
            <p:cNvPr id="22" name="TextBox 22"/>
            <p:cNvSpPr txBox="1"/>
            <p:nvPr/>
          </p:nvSpPr>
          <p:spPr>
            <a:xfrm>
              <a:off x="177800" y="-38100"/>
              <a:ext cx="1668363" cy="444500"/>
            </a:xfrm>
            <a:prstGeom prst="rect">
              <a:avLst/>
            </a:prstGeom>
          </p:spPr>
          <p:txBody>
            <a:bodyPr lIns="50800" tIns="50800" rIns="50800" bIns="50800" rtlCol="0" anchor="ctr"/>
            <a:lstStyle/>
            <a:p>
              <a:pPr algn="ctr">
                <a:lnSpc>
                  <a:spcPts val="2340"/>
                </a:lnSpc>
              </a:pPr>
              <a:endParaRPr/>
            </a:p>
          </p:txBody>
        </p:sp>
      </p:grpSp>
      <p:grpSp>
        <p:nvGrpSpPr>
          <p:cNvPr id="23" name="Group 23"/>
          <p:cNvGrpSpPr/>
          <p:nvPr/>
        </p:nvGrpSpPr>
        <p:grpSpPr>
          <a:xfrm>
            <a:off x="1482632" y="6426397"/>
            <a:ext cx="7298974" cy="1543050"/>
            <a:chOff x="0" y="0"/>
            <a:chExt cx="1922363" cy="406400"/>
          </a:xfrm>
        </p:grpSpPr>
        <p:sp>
          <p:nvSpPr>
            <p:cNvPr id="24" name="Freeform 24"/>
            <p:cNvSpPr/>
            <p:nvPr/>
          </p:nvSpPr>
          <p:spPr>
            <a:xfrm>
              <a:off x="0" y="0"/>
              <a:ext cx="1922363" cy="406400"/>
            </a:xfrm>
            <a:custGeom>
              <a:avLst/>
              <a:gdLst/>
              <a:ahLst/>
              <a:cxnLst/>
              <a:rect l="l" t="t" r="r" b="b"/>
              <a:pathLst>
                <a:path w="1922363" h="406400">
                  <a:moveTo>
                    <a:pt x="0" y="0"/>
                  </a:moveTo>
                  <a:lnTo>
                    <a:pt x="1719163" y="0"/>
                  </a:lnTo>
                  <a:lnTo>
                    <a:pt x="1922363" y="203200"/>
                  </a:lnTo>
                  <a:lnTo>
                    <a:pt x="1719163" y="406400"/>
                  </a:lnTo>
                  <a:lnTo>
                    <a:pt x="0" y="406400"/>
                  </a:lnTo>
                  <a:lnTo>
                    <a:pt x="203200" y="203200"/>
                  </a:lnTo>
                  <a:lnTo>
                    <a:pt x="0" y="0"/>
                  </a:lnTo>
                  <a:close/>
                </a:path>
              </a:pathLst>
            </a:custGeom>
            <a:solidFill>
              <a:srgbClr val="1C5739"/>
            </a:solidFill>
          </p:spPr>
        </p:sp>
        <p:sp>
          <p:nvSpPr>
            <p:cNvPr id="25" name="TextBox 25"/>
            <p:cNvSpPr txBox="1"/>
            <p:nvPr/>
          </p:nvSpPr>
          <p:spPr>
            <a:xfrm>
              <a:off x="177800" y="-38100"/>
              <a:ext cx="1668363" cy="444500"/>
            </a:xfrm>
            <a:prstGeom prst="rect">
              <a:avLst/>
            </a:prstGeom>
          </p:spPr>
          <p:txBody>
            <a:bodyPr lIns="50800" tIns="50800" rIns="50800" bIns="50800" rtlCol="0" anchor="ctr"/>
            <a:lstStyle/>
            <a:p>
              <a:pPr algn="ctr">
                <a:lnSpc>
                  <a:spcPts val="2340"/>
                </a:lnSpc>
              </a:pPr>
              <a:endParaRPr/>
            </a:p>
          </p:txBody>
        </p:sp>
      </p:grpSp>
      <p:grpSp>
        <p:nvGrpSpPr>
          <p:cNvPr id="26" name="Group 26"/>
          <p:cNvGrpSpPr/>
          <p:nvPr/>
        </p:nvGrpSpPr>
        <p:grpSpPr>
          <a:xfrm>
            <a:off x="1482632" y="8205757"/>
            <a:ext cx="7298974" cy="1543050"/>
            <a:chOff x="0" y="0"/>
            <a:chExt cx="1922363" cy="406400"/>
          </a:xfrm>
        </p:grpSpPr>
        <p:sp>
          <p:nvSpPr>
            <p:cNvPr id="27" name="Freeform 27"/>
            <p:cNvSpPr/>
            <p:nvPr/>
          </p:nvSpPr>
          <p:spPr>
            <a:xfrm>
              <a:off x="0" y="0"/>
              <a:ext cx="1922363" cy="406400"/>
            </a:xfrm>
            <a:custGeom>
              <a:avLst/>
              <a:gdLst/>
              <a:ahLst/>
              <a:cxnLst/>
              <a:rect l="l" t="t" r="r" b="b"/>
              <a:pathLst>
                <a:path w="1922363" h="406400">
                  <a:moveTo>
                    <a:pt x="0" y="0"/>
                  </a:moveTo>
                  <a:lnTo>
                    <a:pt x="1719163" y="0"/>
                  </a:lnTo>
                  <a:lnTo>
                    <a:pt x="1922363" y="203200"/>
                  </a:lnTo>
                  <a:lnTo>
                    <a:pt x="1719163" y="406400"/>
                  </a:lnTo>
                  <a:lnTo>
                    <a:pt x="0" y="406400"/>
                  </a:lnTo>
                  <a:lnTo>
                    <a:pt x="203200" y="203200"/>
                  </a:lnTo>
                  <a:lnTo>
                    <a:pt x="0" y="0"/>
                  </a:lnTo>
                  <a:close/>
                </a:path>
              </a:pathLst>
            </a:custGeom>
            <a:solidFill>
              <a:srgbClr val="009245"/>
            </a:solidFill>
          </p:spPr>
        </p:sp>
        <p:sp>
          <p:nvSpPr>
            <p:cNvPr id="28" name="TextBox 28"/>
            <p:cNvSpPr txBox="1"/>
            <p:nvPr/>
          </p:nvSpPr>
          <p:spPr>
            <a:xfrm>
              <a:off x="177800" y="-38100"/>
              <a:ext cx="1668363" cy="444500"/>
            </a:xfrm>
            <a:prstGeom prst="rect">
              <a:avLst/>
            </a:prstGeom>
          </p:spPr>
          <p:txBody>
            <a:bodyPr lIns="50800" tIns="50800" rIns="50800" bIns="50800" rtlCol="0" anchor="ctr"/>
            <a:lstStyle/>
            <a:p>
              <a:pPr algn="ctr">
                <a:lnSpc>
                  <a:spcPts val="2340"/>
                </a:lnSpc>
              </a:pPr>
              <a:endParaRPr/>
            </a:p>
          </p:txBody>
        </p:sp>
      </p:grpSp>
      <p:sp>
        <p:nvSpPr>
          <p:cNvPr id="29" name="TextBox 29"/>
          <p:cNvSpPr txBox="1"/>
          <p:nvPr/>
        </p:nvSpPr>
        <p:spPr>
          <a:xfrm>
            <a:off x="2355574" y="3102623"/>
            <a:ext cx="4685211" cy="1085469"/>
          </a:xfrm>
          <a:prstGeom prst="rect">
            <a:avLst/>
          </a:prstGeom>
        </p:spPr>
        <p:txBody>
          <a:bodyPr lIns="0" tIns="0" rIns="0" bIns="0" rtlCol="0" anchor="t">
            <a:spAutoFit/>
          </a:bodyPr>
          <a:lstStyle/>
          <a:p>
            <a:pPr marL="0" lvl="0" indent="0" algn="l">
              <a:lnSpc>
                <a:spcPts val="2897"/>
              </a:lnSpc>
            </a:pPr>
            <a:r>
              <a:rPr lang="en-US" sz="2099">
                <a:solidFill>
                  <a:srgbClr val="FFFFFF"/>
                </a:solidFill>
                <a:latin typeface="Poppins"/>
                <a:ea typeface="Poppins"/>
                <a:cs typeface="Poppins"/>
                <a:sym typeface="Poppins"/>
              </a:rPr>
              <a:t>BioTornado meets and exceeds the existing treatment requirements of EU standards.</a:t>
            </a:r>
          </a:p>
        </p:txBody>
      </p:sp>
      <p:sp>
        <p:nvSpPr>
          <p:cNvPr id="30" name="TextBox 30"/>
          <p:cNvSpPr txBox="1"/>
          <p:nvPr/>
        </p:nvSpPr>
        <p:spPr>
          <a:xfrm>
            <a:off x="2355574" y="4849735"/>
            <a:ext cx="5746690" cy="1085469"/>
          </a:xfrm>
          <a:prstGeom prst="rect">
            <a:avLst/>
          </a:prstGeom>
        </p:spPr>
        <p:txBody>
          <a:bodyPr lIns="0" tIns="0" rIns="0" bIns="0" rtlCol="0" anchor="t">
            <a:spAutoFit/>
          </a:bodyPr>
          <a:lstStyle/>
          <a:p>
            <a:pPr marL="0" lvl="0" indent="0" algn="l">
              <a:lnSpc>
                <a:spcPts val="2897"/>
              </a:lnSpc>
            </a:pPr>
            <a:r>
              <a:rPr lang="en-US" sz="2099">
                <a:solidFill>
                  <a:srgbClr val="FFFFFF"/>
                </a:solidFill>
                <a:latin typeface="Poppins"/>
                <a:ea typeface="Poppins"/>
                <a:cs typeface="Poppins"/>
                <a:sym typeface="Poppins"/>
              </a:rPr>
              <a:t>The highest category of plastic is used in production, ensuring the best quality and long term durability.</a:t>
            </a:r>
          </a:p>
        </p:txBody>
      </p:sp>
      <p:sp>
        <p:nvSpPr>
          <p:cNvPr id="31" name="TextBox 31"/>
          <p:cNvSpPr txBox="1"/>
          <p:nvPr/>
        </p:nvSpPr>
        <p:spPr>
          <a:xfrm>
            <a:off x="2355574" y="6610045"/>
            <a:ext cx="5086335" cy="1085469"/>
          </a:xfrm>
          <a:prstGeom prst="rect">
            <a:avLst/>
          </a:prstGeom>
        </p:spPr>
        <p:txBody>
          <a:bodyPr lIns="0" tIns="0" rIns="0" bIns="0" rtlCol="0" anchor="t">
            <a:spAutoFit/>
          </a:bodyPr>
          <a:lstStyle/>
          <a:p>
            <a:pPr marL="0" lvl="0" indent="0" algn="l">
              <a:lnSpc>
                <a:spcPts val="2897"/>
              </a:lnSpc>
            </a:pPr>
            <a:r>
              <a:rPr lang="en-US" sz="2099">
                <a:solidFill>
                  <a:srgbClr val="FFFFFF"/>
                </a:solidFill>
                <a:latin typeface="Poppins"/>
                <a:ea typeface="Poppins"/>
                <a:cs typeface="Poppins"/>
                <a:sym typeface="Poppins"/>
              </a:rPr>
              <a:t>BioTornado is suitable for all soil types. Our units B4S - B6S are ideal for areas with high groundwater levels.</a:t>
            </a:r>
          </a:p>
        </p:txBody>
      </p:sp>
      <p:sp>
        <p:nvSpPr>
          <p:cNvPr id="32" name="TextBox 32"/>
          <p:cNvSpPr txBox="1"/>
          <p:nvPr/>
        </p:nvSpPr>
        <p:spPr>
          <a:xfrm>
            <a:off x="2355574" y="8389404"/>
            <a:ext cx="5086335" cy="1447419"/>
          </a:xfrm>
          <a:prstGeom prst="rect">
            <a:avLst/>
          </a:prstGeom>
        </p:spPr>
        <p:txBody>
          <a:bodyPr lIns="0" tIns="0" rIns="0" bIns="0" rtlCol="0" anchor="t">
            <a:spAutoFit/>
          </a:bodyPr>
          <a:lstStyle/>
          <a:p>
            <a:pPr algn="l">
              <a:lnSpc>
                <a:spcPts val="2897"/>
              </a:lnSpc>
            </a:pPr>
            <a:r>
              <a:rPr lang="en-US" sz="2099">
                <a:solidFill>
                  <a:srgbClr val="FFFFFF"/>
                </a:solidFill>
                <a:latin typeface="Poppins"/>
                <a:ea typeface="Poppins"/>
                <a:cs typeface="Poppins"/>
                <a:sym typeface="Poppins"/>
              </a:rPr>
              <a:t>The unique mechanism of the </a:t>
            </a:r>
          </a:p>
          <a:p>
            <a:pPr algn="l">
              <a:lnSpc>
                <a:spcPts val="2897"/>
              </a:lnSpc>
            </a:pPr>
            <a:r>
              <a:rPr lang="en-US" sz="2099" b="1">
                <a:solidFill>
                  <a:srgbClr val="FFFFFF"/>
                </a:solidFill>
                <a:latin typeface="Poppins Bold"/>
                <a:ea typeface="Poppins Bold"/>
                <a:cs typeface="Poppins Bold"/>
                <a:sym typeface="Poppins Bold"/>
              </a:rPr>
              <a:t>8-Compartment</a:t>
            </a:r>
            <a:r>
              <a:rPr lang="en-US" sz="2099">
                <a:solidFill>
                  <a:srgbClr val="FFFFFF"/>
                </a:solidFill>
                <a:latin typeface="Poppins"/>
                <a:ea typeface="Poppins"/>
                <a:cs typeface="Poppins"/>
                <a:sym typeface="Poppins"/>
              </a:rPr>
              <a:t> BioTornado ensures the highest efficiency.</a:t>
            </a:r>
          </a:p>
          <a:p>
            <a:pPr marL="0" lvl="0" indent="0" algn="l">
              <a:lnSpc>
                <a:spcPts val="2897"/>
              </a:lnSpc>
            </a:pPr>
            <a:endParaRPr lang="en-US" sz="2099">
              <a:solidFill>
                <a:srgbClr val="FFFFFF"/>
              </a:solidFill>
              <a:latin typeface="Poppins"/>
              <a:ea typeface="Poppins"/>
              <a:cs typeface="Poppins"/>
              <a:sym typeface="Poppins"/>
            </a:endParaRPr>
          </a:p>
        </p:txBody>
      </p:sp>
      <p:sp>
        <p:nvSpPr>
          <p:cNvPr id="33" name="TextBox 33"/>
          <p:cNvSpPr txBox="1"/>
          <p:nvPr/>
        </p:nvSpPr>
        <p:spPr>
          <a:xfrm>
            <a:off x="1165035" y="3669255"/>
            <a:ext cx="455600" cy="192360"/>
          </a:xfrm>
          <a:prstGeom prst="rect">
            <a:avLst/>
          </a:prstGeom>
        </p:spPr>
        <p:txBody>
          <a:bodyPr wrap="square" lIns="0" tIns="0" rIns="0" bIns="0" rtlCol="0" anchor="t">
            <a:spAutoFit/>
          </a:bodyPr>
          <a:lstStyle/>
          <a:p>
            <a:pPr algn="ctr">
              <a:lnSpc>
                <a:spcPts val="1499"/>
              </a:lnSpc>
            </a:pPr>
            <a:r>
              <a:rPr lang="en-US" sz="2999" b="1" dirty="0">
                <a:solidFill>
                  <a:srgbClr val="000000"/>
                </a:solidFill>
                <a:latin typeface="Poppins Ultra-Bold"/>
                <a:ea typeface="Poppins Ultra-Bold"/>
                <a:cs typeface="Poppins Ultra-Bold"/>
                <a:sym typeface="Poppins Ultra-Bold"/>
              </a:rPr>
              <a:t>01</a:t>
            </a:r>
          </a:p>
        </p:txBody>
      </p:sp>
      <p:sp>
        <p:nvSpPr>
          <p:cNvPr id="34" name="TextBox 34"/>
          <p:cNvSpPr txBox="1"/>
          <p:nvPr/>
        </p:nvSpPr>
        <p:spPr>
          <a:xfrm>
            <a:off x="16413420" y="3695700"/>
            <a:ext cx="585229" cy="192360"/>
          </a:xfrm>
          <a:prstGeom prst="rect">
            <a:avLst/>
          </a:prstGeom>
        </p:spPr>
        <p:txBody>
          <a:bodyPr wrap="square" lIns="0" tIns="0" rIns="0" bIns="0" rtlCol="0" anchor="t">
            <a:spAutoFit/>
          </a:bodyPr>
          <a:lstStyle/>
          <a:p>
            <a:pPr algn="ctr">
              <a:lnSpc>
                <a:spcPts val="1499"/>
              </a:lnSpc>
            </a:pPr>
            <a:r>
              <a:rPr lang="en-US" sz="2999" b="1" dirty="0">
                <a:solidFill>
                  <a:srgbClr val="000000"/>
                </a:solidFill>
                <a:latin typeface="Poppins Ultra-Bold"/>
                <a:ea typeface="Poppins Ultra-Bold"/>
                <a:cs typeface="Poppins Ultra-Bold"/>
                <a:sym typeface="Poppins Ultra-Bold"/>
              </a:rPr>
              <a:t>05</a:t>
            </a:r>
          </a:p>
        </p:txBody>
      </p:sp>
      <p:sp>
        <p:nvSpPr>
          <p:cNvPr id="35" name="TextBox 35"/>
          <p:cNvSpPr txBox="1"/>
          <p:nvPr/>
        </p:nvSpPr>
        <p:spPr>
          <a:xfrm>
            <a:off x="990600" y="5448300"/>
            <a:ext cx="664729" cy="192360"/>
          </a:xfrm>
          <a:prstGeom prst="rect">
            <a:avLst/>
          </a:prstGeom>
        </p:spPr>
        <p:txBody>
          <a:bodyPr wrap="square" lIns="0" tIns="0" rIns="0" bIns="0" rtlCol="0" anchor="t">
            <a:spAutoFit/>
          </a:bodyPr>
          <a:lstStyle/>
          <a:p>
            <a:pPr algn="ctr">
              <a:lnSpc>
                <a:spcPts val="1499"/>
              </a:lnSpc>
            </a:pPr>
            <a:r>
              <a:rPr lang="en-US" sz="2999" b="1" dirty="0">
                <a:solidFill>
                  <a:srgbClr val="000000"/>
                </a:solidFill>
                <a:latin typeface="Poppins Ultra-Bold"/>
                <a:ea typeface="Poppins Ultra-Bold"/>
                <a:cs typeface="Poppins Ultra-Bold"/>
                <a:sym typeface="Poppins Ultra-Bold"/>
              </a:rPr>
              <a:t>02</a:t>
            </a:r>
          </a:p>
        </p:txBody>
      </p:sp>
      <p:sp>
        <p:nvSpPr>
          <p:cNvPr id="36" name="TextBox 36"/>
          <p:cNvSpPr txBox="1"/>
          <p:nvPr/>
        </p:nvSpPr>
        <p:spPr>
          <a:xfrm>
            <a:off x="1117439" y="7200900"/>
            <a:ext cx="482761" cy="266549"/>
          </a:xfrm>
          <a:prstGeom prst="rect">
            <a:avLst/>
          </a:prstGeom>
        </p:spPr>
        <p:txBody>
          <a:bodyPr lIns="0" tIns="0" rIns="0" bIns="0" rtlCol="0" anchor="t">
            <a:spAutoFit/>
          </a:bodyPr>
          <a:lstStyle/>
          <a:p>
            <a:pPr algn="ctr">
              <a:lnSpc>
                <a:spcPts val="1499"/>
              </a:lnSpc>
            </a:pPr>
            <a:r>
              <a:rPr lang="en-US" sz="2999" b="1" dirty="0">
                <a:solidFill>
                  <a:srgbClr val="000000"/>
                </a:solidFill>
                <a:latin typeface="Poppins Ultra-Bold"/>
                <a:ea typeface="Poppins Ultra-Bold"/>
                <a:cs typeface="Poppins Ultra-Bold"/>
                <a:sym typeface="Poppins Ultra-Bold"/>
              </a:rPr>
              <a:t>03</a:t>
            </a:r>
          </a:p>
        </p:txBody>
      </p:sp>
      <p:sp>
        <p:nvSpPr>
          <p:cNvPr id="37" name="TextBox 37"/>
          <p:cNvSpPr txBox="1"/>
          <p:nvPr/>
        </p:nvSpPr>
        <p:spPr>
          <a:xfrm>
            <a:off x="988509" y="8989740"/>
            <a:ext cx="611691" cy="192360"/>
          </a:xfrm>
          <a:prstGeom prst="rect">
            <a:avLst/>
          </a:prstGeom>
        </p:spPr>
        <p:txBody>
          <a:bodyPr wrap="square" lIns="0" tIns="0" rIns="0" bIns="0" rtlCol="0" anchor="t">
            <a:spAutoFit/>
          </a:bodyPr>
          <a:lstStyle/>
          <a:p>
            <a:pPr algn="ctr">
              <a:lnSpc>
                <a:spcPts val="1499"/>
              </a:lnSpc>
            </a:pPr>
            <a:r>
              <a:rPr lang="en-US" sz="2999" b="1" dirty="0">
                <a:solidFill>
                  <a:srgbClr val="000000"/>
                </a:solidFill>
                <a:latin typeface="Poppins Ultra-Bold"/>
                <a:ea typeface="Poppins Ultra-Bold"/>
                <a:cs typeface="Poppins Ultra-Bold"/>
                <a:sym typeface="Poppins Ultra-Bold"/>
              </a:rPr>
              <a:t>04</a:t>
            </a:r>
          </a:p>
        </p:txBody>
      </p:sp>
      <p:grpSp>
        <p:nvGrpSpPr>
          <p:cNvPr id="38" name="Group 38"/>
          <p:cNvGrpSpPr/>
          <p:nvPr/>
        </p:nvGrpSpPr>
        <p:grpSpPr>
          <a:xfrm>
            <a:off x="15978247" y="4666088"/>
            <a:ext cx="941135" cy="1543050"/>
            <a:chOff x="0" y="0"/>
            <a:chExt cx="1452240" cy="2381040"/>
          </a:xfrm>
        </p:grpSpPr>
        <p:sp>
          <p:nvSpPr>
            <p:cNvPr id="39" name="Freeform 39"/>
            <p:cNvSpPr/>
            <p:nvPr/>
          </p:nvSpPr>
          <p:spPr>
            <a:xfrm>
              <a:off x="-19685" y="-19812"/>
              <a:ext cx="1474216" cy="2444877"/>
            </a:xfrm>
            <a:custGeom>
              <a:avLst/>
              <a:gdLst/>
              <a:ahLst/>
              <a:cxnLst/>
              <a:rect l="l" t="t" r="r" b="b"/>
              <a:pathLst>
                <a:path w="1474216" h="2444877">
                  <a:moveTo>
                    <a:pt x="78994" y="1078484"/>
                  </a:moveTo>
                  <a:lnTo>
                    <a:pt x="1078611" y="78994"/>
                  </a:lnTo>
                  <a:cubicBezTo>
                    <a:pt x="1158240" y="0"/>
                    <a:pt x="1287145" y="0"/>
                    <a:pt x="1366774" y="78994"/>
                  </a:cubicBezTo>
                  <a:lnTo>
                    <a:pt x="1474216" y="186436"/>
                  </a:lnTo>
                  <a:lnTo>
                    <a:pt x="582549" y="1078484"/>
                  </a:lnTo>
                  <a:cubicBezTo>
                    <a:pt x="502920" y="1157986"/>
                    <a:pt x="502920" y="1287018"/>
                    <a:pt x="582549" y="1366520"/>
                  </a:cubicBezTo>
                  <a:lnTo>
                    <a:pt x="1474216" y="2257933"/>
                  </a:lnTo>
                  <a:lnTo>
                    <a:pt x="1366774" y="2365375"/>
                  </a:lnTo>
                  <a:cubicBezTo>
                    <a:pt x="1287145" y="2444877"/>
                    <a:pt x="1158240" y="2444877"/>
                    <a:pt x="1078611" y="2365375"/>
                  </a:cubicBezTo>
                  <a:lnTo>
                    <a:pt x="78994" y="1366012"/>
                  </a:lnTo>
                  <a:cubicBezTo>
                    <a:pt x="0" y="1286510"/>
                    <a:pt x="0" y="1158113"/>
                    <a:pt x="78994" y="1078484"/>
                  </a:cubicBezTo>
                  <a:close/>
                </a:path>
              </a:pathLst>
            </a:custGeom>
            <a:solidFill>
              <a:srgbClr val="1C5739"/>
            </a:solidFill>
          </p:spPr>
        </p:sp>
      </p:grpSp>
      <p:grpSp>
        <p:nvGrpSpPr>
          <p:cNvPr id="40" name="Group 40"/>
          <p:cNvGrpSpPr/>
          <p:nvPr/>
        </p:nvGrpSpPr>
        <p:grpSpPr>
          <a:xfrm rot="-10800000">
            <a:off x="9323325" y="4666088"/>
            <a:ext cx="7339675" cy="1543050"/>
            <a:chOff x="0" y="0"/>
            <a:chExt cx="1933083" cy="406400"/>
          </a:xfrm>
        </p:grpSpPr>
        <p:sp>
          <p:nvSpPr>
            <p:cNvPr id="41" name="Freeform 41"/>
            <p:cNvSpPr/>
            <p:nvPr/>
          </p:nvSpPr>
          <p:spPr>
            <a:xfrm>
              <a:off x="0" y="0"/>
              <a:ext cx="1933083" cy="406400"/>
            </a:xfrm>
            <a:custGeom>
              <a:avLst/>
              <a:gdLst/>
              <a:ahLst/>
              <a:cxnLst/>
              <a:rect l="l" t="t" r="r" b="b"/>
              <a:pathLst>
                <a:path w="1933083" h="406400">
                  <a:moveTo>
                    <a:pt x="0" y="0"/>
                  </a:moveTo>
                  <a:lnTo>
                    <a:pt x="1729883" y="0"/>
                  </a:lnTo>
                  <a:lnTo>
                    <a:pt x="1933083" y="203200"/>
                  </a:lnTo>
                  <a:lnTo>
                    <a:pt x="1729883" y="406400"/>
                  </a:lnTo>
                  <a:lnTo>
                    <a:pt x="0" y="406400"/>
                  </a:lnTo>
                  <a:lnTo>
                    <a:pt x="203200" y="203200"/>
                  </a:lnTo>
                  <a:lnTo>
                    <a:pt x="0" y="0"/>
                  </a:lnTo>
                  <a:close/>
                </a:path>
              </a:pathLst>
            </a:custGeom>
            <a:solidFill>
              <a:srgbClr val="1C5739"/>
            </a:solidFill>
          </p:spPr>
        </p:sp>
        <p:sp>
          <p:nvSpPr>
            <p:cNvPr id="42" name="TextBox 42"/>
            <p:cNvSpPr txBox="1"/>
            <p:nvPr/>
          </p:nvSpPr>
          <p:spPr>
            <a:xfrm>
              <a:off x="177800" y="-38100"/>
              <a:ext cx="1679083" cy="444500"/>
            </a:xfrm>
            <a:prstGeom prst="rect">
              <a:avLst/>
            </a:prstGeom>
          </p:spPr>
          <p:txBody>
            <a:bodyPr lIns="50800" tIns="50800" rIns="50800" bIns="50800" rtlCol="0" anchor="ctr"/>
            <a:lstStyle/>
            <a:p>
              <a:pPr algn="ctr">
                <a:lnSpc>
                  <a:spcPts val="2340"/>
                </a:lnSpc>
              </a:pPr>
              <a:endParaRPr/>
            </a:p>
          </p:txBody>
        </p:sp>
      </p:grpSp>
      <p:sp>
        <p:nvSpPr>
          <p:cNvPr id="43" name="TextBox 43"/>
          <p:cNvSpPr txBox="1"/>
          <p:nvPr/>
        </p:nvSpPr>
        <p:spPr>
          <a:xfrm>
            <a:off x="9807215" y="4757214"/>
            <a:ext cx="5940904" cy="1276350"/>
          </a:xfrm>
          <a:prstGeom prst="rect">
            <a:avLst/>
          </a:prstGeom>
        </p:spPr>
        <p:txBody>
          <a:bodyPr lIns="0" tIns="0" rIns="0" bIns="0" rtlCol="0" anchor="t">
            <a:spAutoFit/>
          </a:bodyPr>
          <a:lstStyle/>
          <a:p>
            <a:pPr marL="0" lvl="0" indent="0" algn="r">
              <a:lnSpc>
                <a:spcPts val="2519"/>
              </a:lnSpc>
            </a:pPr>
            <a:r>
              <a:rPr lang="en-US" sz="2099">
                <a:solidFill>
                  <a:srgbClr val="FFFFFF"/>
                </a:solidFill>
                <a:latin typeface="Poppins"/>
                <a:ea typeface="Poppins"/>
                <a:cs typeface="Poppins"/>
                <a:sym typeface="Poppins"/>
              </a:rPr>
              <a:t>We believe in the sustainable use of resources and have successfully incorporated the concept of 100% plastic reuse in our manufacturing process.</a:t>
            </a:r>
          </a:p>
        </p:txBody>
      </p:sp>
      <p:sp>
        <p:nvSpPr>
          <p:cNvPr id="44" name="TextBox 44"/>
          <p:cNvSpPr txBox="1"/>
          <p:nvPr/>
        </p:nvSpPr>
        <p:spPr>
          <a:xfrm>
            <a:off x="10233313" y="3131198"/>
            <a:ext cx="5514805" cy="1276350"/>
          </a:xfrm>
          <a:prstGeom prst="rect">
            <a:avLst/>
          </a:prstGeom>
        </p:spPr>
        <p:txBody>
          <a:bodyPr lIns="0" tIns="0" rIns="0" bIns="0" rtlCol="0" anchor="t">
            <a:spAutoFit/>
          </a:bodyPr>
          <a:lstStyle/>
          <a:p>
            <a:pPr marL="0" lvl="0" indent="0" algn="r">
              <a:lnSpc>
                <a:spcPts val="2519"/>
              </a:lnSpc>
            </a:pPr>
            <a:r>
              <a:rPr lang="en-US" sz="2099">
                <a:solidFill>
                  <a:srgbClr val="FFFFFF"/>
                </a:solidFill>
                <a:latin typeface="Poppins"/>
                <a:ea typeface="Poppins"/>
                <a:cs typeface="Poppins"/>
                <a:sym typeface="Poppins"/>
              </a:rPr>
              <a:t>BioTornado offers a </a:t>
            </a:r>
            <a:r>
              <a:rPr lang="en-US" sz="2099" b="1">
                <a:solidFill>
                  <a:srgbClr val="FFFFFF"/>
                </a:solidFill>
                <a:latin typeface="Poppins Bold"/>
                <a:ea typeface="Poppins Bold"/>
                <a:cs typeface="Poppins Bold"/>
                <a:sym typeface="Poppins Bold"/>
              </a:rPr>
              <a:t>10-year</a:t>
            </a:r>
            <a:r>
              <a:rPr lang="en-US" sz="2099">
                <a:solidFill>
                  <a:srgbClr val="FFFFFF"/>
                </a:solidFill>
                <a:latin typeface="Poppins"/>
                <a:ea typeface="Poppins"/>
                <a:cs typeface="Poppins"/>
                <a:sym typeface="Poppins"/>
              </a:rPr>
              <a:t> warranty with the highest performance, ensuring it will last for decades! It is EU certified and CE marked.</a:t>
            </a:r>
          </a:p>
        </p:txBody>
      </p:sp>
      <p:sp>
        <p:nvSpPr>
          <p:cNvPr id="45" name="TextBox 45"/>
          <p:cNvSpPr txBox="1"/>
          <p:nvPr/>
        </p:nvSpPr>
        <p:spPr>
          <a:xfrm>
            <a:off x="16459200" y="5448300"/>
            <a:ext cx="492249" cy="266549"/>
          </a:xfrm>
          <a:prstGeom prst="rect">
            <a:avLst/>
          </a:prstGeom>
        </p:spPr>
        <p:txBody>
          <a:bodyPr lIns="0" tIns="0" rIns="0" bIns="0" rtlCol="0" anchor="t">
            <a:spAutoFit/>
          </a:bodyPr>
          <a:lstStyle/>
          <a:p>
            <a:pPr algn="ctr">
              <a:lnSpc>
                <a:spcPts val="1499"/>
              </a:lnSpc>
            </a:pPr>
            <a:r>
              <a:rPr lang="en-US" sz="2999" b="1" dirty="0">
                <a:solidFill>
                  <a:srgbClr val="000000"/>
                </a:solidFill>
                <a:latin typeface="Poppins Ultra-Bold"/>
                <a:ea typeface="Poppins Ultra-Bold"/>
                <a:cs typeface="Poppins Ultra-Bold"/>
                <a:sym typeface="Poppins Ultra-Bold"/>
              </a:rPr>
              <a:t>06</a:t>
            </a:r>
          </a:p>
        </p:txBody>
      </p:sp>
      <p:grpSp>
        <p:nvGrpSpPr>
          <p:cNvPr id="46" name="Group 46"/>
          <p:cNvGrpSpPr/>
          <p:nvPr/>
        </p:nvGrpSpPr>
        <p:grpSpPr>
          <a:xfrm>
            <a:off x="16006822" y="6395514"/>
            <a:ext cx="941135" cy="1543050"/>
            <a:chOff x="0" y="0"/>
            <a:chExt cx="1452240" cy="2381040"/>
          </a:xfrm>
        </p:grpSpPr>
        <p:sp>
          <p:nvSpPr>
            <p:cNvPr id="47" name="Freeform 47"/>
            <p:cNvSpPr/>
            <p:nvPr/>
          </p:nvSpPr>
          <p:spPr>
            <a:xfrm>
              <a:off x="-19685" y="-19812"/>
              <a:ext cx="1474216" cy="2444877"/>
            </a:xfrm>
            <a:custGeom>
              <a:avLst/>
              <a:gdLst/>
              <a:ahLst/>
              <a:cxnLst/>
              <a:rect l="l" t="t" r="r" b="b"/>
              <a:pathLst>
                <a:path w="1474216" h="2444877">
                  <a:moveTo>
                    <a:pt x="78994" y="1078484"/>
                  </a:moveTo>
                  <a:lnTo>
                    <a:pt x="1078611" y="78994"/>
                  </a:lnTo>
                  <a:cubicBezTo>
                    <a:pt x="1158240" y="0"/>
                    <a:pt x="1287145" y="0"/>
                    <a:pt x="1366774" y="78994"/>
                  </a:cubicBezTo>
                  <a:lnTo>
                    <a:pt x="1474216" y="186436"/>
                  </a:lnTo>
                  <a:lnTo>
                    <a:pt x="582549" y="1078484"/>
                  </a:lnTo>
                  <a:cubicBezTo>
                    <a:pt x="502920" y="1157986"/>
                    <a:pt x="502920" y="1287018"/>
                    <a:pt x="582549" y="1366520"/>
                  </a:cubicBezTo>
                  <a:lnTo>
                    <a:pt x="1474216" y="2257933"/>
                  </a:lnTo>
                  <a:lnTo>
                    <a:pt x="1366774" y="2365375"/>
                  </a:lnTo>
                  <a:cubicBezTo>
                    <a:pt x="1287145" y="2444877"/>
                    <a:pt x="1158240" y="2444877"/>
                    <a:pt x="1078611" y="2365375"/>
                  </a:cubicBezTo>
                  <a:lnTo>
                    <a:pt x="78994" y="1366012"/>
                  </a:lnTo>
                  <a:cubicBezTo>
                    <a:pt x="0" y="1286510"/>
                    <a:pt x="0" y="1158113"/>
                    <a:pt x="78994" y="1078484"/>
                  </a:cubicBezTo>
                  <a:close/>
                </a:path>
              </a:pathLst>
            </a:custGeom>
            <a:solidFill>
              <a:srgbClr val="009245"/>
            </a:solidFill>
          </p:spPr>
        </p:sp>
      </p:grpSp>
      <p:grpSp>
        <p:nvGrpSpPr>
          <p:cNvPr id="48" name="Group 48"/>
          <p:cNvGrpSpPr/>
          <p:nvPr/>
        </p:nvGrpSpPr>
        <p:grpSpPr>
          <a:xfrm rot="-10800000">
            <a:off x="9358941" y="6395514"/>
            <a:ext cx="7332232" cy="1543050"/>
            <a:chOff x="0" y="0"/>
            <a:chExt cx="1931123" cy="406400"/>
          </a:xfrm>
        </p:grpSpPr>
        <p:sp>
          <p:nvSpPr>
            <p:cNvPr id="49" name="Freeform 49"/>
            <p:cNvSpPr/>
            <p:nvPr/>
          </p:nvSpPr>
          <p:spPr>
            <a:xfrm>
              <a:off x="0" y="0"/>
              <a:ext cx="1931123" cy="406400"/>
            </a:xfrm>
            <a:custGeom>
              <a:avLst/>
              <a:gdLst/>
              <a:ahLst/>
              <a:cxnLst/>
              <a:rect l="l" t="t" r="r" b="b"/>
              <a:pathLst>
                <a:path w="1931123" h="406400">
                  <a:moveTo>
                    <a:pt x="0" y="0"/>
                  </a:moveTo>
                  <a:lnTo>
                    <a:pt x="1727923" y="0"/>
                  </a:lnTo>
                  <a:lnTo>
                    <a:pt x="1931123" y="203200"/>
                  </a:lnTo>
                  <a:lnTo>
                    <a:pt x="1727923" y="406400"/>
                  </a:lnTo>
                  <a:lnTo>
                    <a:pt x="0" y="406400"/>
                  </a:lnTo>
                  <a:lnTo>
                    <a:pt x="203200" y="203200"/>
                  </a:lnTo>
                  <a:lnTo>
                    <a:pt x="0" y="0"/>
                  </a:lnTo>
                  <a:close/>
                </a:path>
              </a:pathLst>
            </a:custGeom>
            <a:solidFill>
              <a:srgbClr val="009245"/>
            </a:solidFill>
          </p:spPr>
        </p:sp>
        <p:sp>
          <p:nvSpPr>
            <p:cNvPr id="50" name="TextBox 50"/>
            <p:cNvSpPr txBox="1"/>
            <p:nvPr/>
          </p:nvSpPr>
          <p:spPr>
            <a:xfrm>
              <a:off x="177800" y="-38100"/>
              <a:ext cx="1677123" cy="444500"/>
            </a:xfrm>
            <a:prstGeom prst="rect">
              <a:avLst/>
            </a:prstGeom>
          </p:spPr>
          <p:txBody>
            <a:bodyPr lIns="50800" tIns="50800" rIns="50800" bIns="50800" rtlCol="0" anchor="ctr"/>
            <a:lstStyle/>
            <a:p>
              <a:pPr algn="ctr">
                <a:lnSpc>
                  <a:spcPts val="2340"/>
                </a:lnSpc>
              </a:pPr>
              <a:endParaRPr/>
            </a:p>
          </p:txBody>
        </p:sp>
      </p:grpSp>
      <p:sp>
        <p:nvSpPr>
          <p:cNvPr id="51" name="TextBox 51"/>
          <p:cNvSpPr txBox="1"/>
          <p:nvPr/>
        </p:nvSpPr>
        <p:spPr>
          <a:xfrm>
            <a:off x="11062907" y="6579161"/>
            <a:ext cx="4685211" cy="1085469"/>
          </a:xfrm>
          <a:prstGeom prst="rect">
            <a:avLst/>
          </a:prstGeom>
        </p:spPr>
        <p:txBody>
          <a:bodyPr lIns="0" tIns="0" rIns="0" bIns="0" rtlCol="0" anchor="t">
            <a:spAutoFit/>
          </a:bodyPr>
          <a:lstStyle/>
          <a:p>
            <a:pPr marL="0" lvl="0" indent="0" algn="r">
              <a:lnSpc>
                <a:spcPts val="2897"/>
              </a:lnSpc>
            </a:pPr>
            <a:r>
              <a:rPr lang="en-US" sz="2099">
                <a:solidFill>
                  <a:srgbClr val="FFFFFF"/>
                </a:solidFill>
                <a:latin typeface="Poppins"/>
                <a:ea typeface="Poppins"/>
                <a:cs typeface="Poppins"/>
                <a:sym typeface="Poppins"/>
              </a:rPr>
              <a:t>We offer a wide range of BioTornado products catering to capacities from </a:t>
            </a:r>
            <a:r>
              <a:rPr lang="en-US" sz="2099" b="1">
                <a:solidFill>
                  <a:srgbClr val="FFFFFF"/>
                </a:solidFill>
                <a:latin typeface="Poppins Bold"/>
                <a:ea typeface="Poppins Bold"/>
                <a:cs typeface="Poppins Bold"/>
                <a:sym typeface="Poppins Bold"/>
              </a:rPr>
              <a:t>4</a:t>
            </a:r>
            <a:r>
              <a:rPr lang="en-US" sz="2099">
                <a:solidFill>
                  <a:srgbClr val="FFFFFF"/>
                </a:solidFill>
                <a:latin typeface="Poppins"/>
                <a:ea typeface="Poppins"/>
                <a:cs typeface="Poppins"/>
                <a:sym typeface="Poppins"/>
              </a:rPr>
              <a:t> to </a:t>
            </a:r>
            <a:r>
              <a:rPr lang="en-US" sz="2099" b="1">
                <a:solidFill>
                  <a:srgbClr val="FFFFFF"/>
                </a:solidFill>
                <a:latin typeface="Poppins Bold"/>
                <a:ea typeface="Poppins Bold"/>
                <a:cs typeface="Poppins Bold"/>
                <a:sym typeface="Poppins Bold"/>
              </a:rPr>
              <a:t>50 residents</a:t>
            </a:r>
            <a:r>
              <a:rPr lang="en-US" sz="2099">
                <a:solidFill>
                  <a:srgbClr val="FFFFFF"/>
                </a:solidFill>
                <a:latin typeface="Poppins"/>
                <a:ea typeface="Poppins"/>
                <a:cs typeface="Poppins"/>
                <a:sym typeface="Poppins"/>
              </a:rPr>
              <a:t>.</a:t>
            </a:r>
          </a:p>
        </p:txBody>
      </p:sp>
      <p:sp>
        <p:nvSpPr>
          <p:cNvPr id="52" name="TextBox 52"/>
          <p:cNvSpPr txBox="1"/>
          <p:nvPr/>
        </p:nvSpPr>
        <p:spPr>
          <a:xfrm>
            <a:off x="16535400" y="7162951"/>
            <a:ext cx="449461" cy="266549"/>
          </a:xfrm>
          <a:prstGeom prst="rect">
            <a:avLst/>
          </a:prstGeom>
        </p:spPr>
        <p:txBody>
          <a:bodyPr lIns="0" tIns="0" rIns="0" bIns="0" rtlCol="0" anchor="t">
            <a:spAutoFit/>
          </a:bodyPr>
          <a:lstStyle/>
          <a:p>
            <a:pPr algn="ctr">
              <a:lnSpc>
                <a:spcPts val="1499"/>
              </a:lnSpc>
            </a:pPr>
            <a:r>
              <a:rPr lang="en-US" sz="2999" b="1" dirty="0">
                <a:solidFill>
                  <a:srgbClr val="000000"/>
                </a:solidFill>
                <a:latin typeface="Poppins Ultra-Bold"/>
                <a:ea typeface="Poppins Ultra-Bold"/>
                <a:cs typeface="Poppins Ultra-Bold"/>
                <a:sym typeface="Poppins Ultra-Bold"/>
              </a:rPr>
              <a:t>07</a:t>
            </a:r>
          </a:p>
        </p:txBody>
      </p:sp>
      <p:grpSp>
        <p:nvGrpSpPr>
          <p:cNvPr id="53" name="Group 53"/>
          <p:cNvGrpSpPr/>
          <p:nvPr/>
        </p:nvGrpSpPr>
        <p:grpSpPr>
          <a:xfrm>
            <a:off x="16035397" y="8124940"/>
            <a:ext cx="941135" cy="1543050"/>
            <a:chOff x="0" y="0"/>
            <a:chExt cx="1452240" cy="2381040"/>
          </a:xfrm>
        </p:grpSpPr>
        <p:sp>
          <p:nvSpPr>
            <p:cNvPr id="54" name="Freeform 54"/>
            <p:cNvSpPr/>
            <p:nvPr/>
          </p:nvSpPr>
          <p:spPr>
            <a:xfrm>
              <a:off x="-19685" y="-19812"/>
              <a:ext cx="1474216" cy="2444877"/>
            </a:xfrm>
            <a:custGeom>
              <a:avLst/>
              <a:gdLst/>
              <a:ahLst/>
              <a:cxnLst/>
              <a:rect l="l" t="t" r="r" b="b"/>
              <a:pathLst>
                <a:path w="1474216" h="2444877">
                  <a:moveTo>
                    <a:pt x="78994" y="1078484"/>
                  </a:moveTo>
                  <a:lnTo>
                    <a:pt x="1078611" y="78994"/>
                  </a:lnTo>
                  <a:cubicBezTo>
                    <a:pt x="1158240" y="0"/>
                    <a:pt x="1287145" y="0"/>
                    <a:pt x="1366774" y="78994"/>
                  </a:cubicBezTo>
                  <a:lnTo>
                    <a:pt x="1474216" y="186436"/>
                  </a:lnTo>
                  <a:lnTo>
                    <a:pt x="582549" y="1078484"/>
                  </a:lnTo>
                  <a:cubicBezTo>
                    <a:pt x="502920" y="1157986"/>
                    <a:pt x="502920" y="1287018"/>
                    <a:pt x="582549" y="1366520"/>
                  </a:cubicBezTo>
                  <a:lnTo>
                    <a:pt x="1474216" y="2257933"/>
                  </a:lnTo>
                  <a:lnTo>
                    <a:pt x="1366774" y="2365375"/>
                  </a:lnTo>
                  <a:cubicBezTo>
                    <a:pt x="1287145" y="2444877"/>
                    <a:pt x="1158240" y="2444877"/>
                    <a:pt x="1078611" y="2365375"/>
                  </a:cubicBezTo>
                  <a:lnTo>
                    <a:pt x="78994" y="1366012"/>
                  </a:lnTo>
                  <a:cubicBezTo>
                    <a:pt x="0" y="1286510"/>
                    <a:pt x="0" y="1158113"/>
                    <a:pt x="78994" y="1078484"/>
                  </a:cubicBezTo>
                  <a:close/>
                </a:path>
              </a:pathLst>
            </a:custGeom>
            <a:solidFill>
              <a:srgbClr val="1C5739"/>
            </a:solidFill>
          </p:spPr>
        </p:sp>
      </p:grpSp>
      <p:grpSp>
        <p:nvGrpSpPr>
          <p:cNvPr id="55" name="Group 55"/>
          <p:cNvGrpSpPr/>
          <p:nvPr/>
        </p:nvGrpSpPr>
        <p:grpSpPr>
          <a:xfrm rot="-10800000">
            <a:off x="9392075" y="8124940"/>
            <a:ext cx="7332232" cy="1543050"/>
            <a:chOff x="0" y="0"/>
            <a:chExt cx="1931123" cy="406400"/>
          </a:xfrm>
        </p:grpSpPr>
        <p:sp>
          <p:nvSpPr>
            <p:cNvPr id="56" name="Freeform 56"/>
            <p:cNvSpPr/>
            <p:nvPr/>
          </p:nvSpPr>
          <p:spPr>
            <a:xfrm>
              <a:off x="0" y="0"/>
              <a:ext cx="1931123" cy="406400"/>
            </a:xfrm>
            <a:custGeom>
              <a:avLst/>
              <a:gdLst/>
              <a:ahLst/>
              <a:cxnLst/>
              <a:rect l="l" t="t" r="r" b="b"/>
              <a:pathLst>
                <a:path w="1931123" h="406400">
                  <a:moveTo>
                    <a:pt x="0" y="0"/>
                  </a:moveTo>
                  <a:lnTo>
                    <a:pt x="1727923" y="0"/>
                  </a:lnTo>
                  <a:lnTo>
                    <a:pt x="1931123" y="203200"/>
                  </a:lnTo>
                  <a:lnTo>
                    <a:pt x="1727923" y="406400"/>
                  </a:lnTo>
                  <a:lnTo>
                    <a:pt x="0" y="406400"/>
                  </a:lnTo>
                  <a:lnTo>
                    <a:pt x="203200" y="203200"/>
                  </a:lnTo>
                  <a:lnTo>
                    <a:pt x="0" y="0"/>
                  </a:lnTo>
                  <a:close/>
                </a:path>
              </a:pathLst>
            </a:custGeom>
            <a:solidFill>
              <a:srgbClr val="1C5739"/>
            </a:solidFill>
          </p:spPr>
        </p:sp>
        <p:sp>
          <p:nvSpPr>
            <p:cNvPr id="57" name="TextBox 57"/>
            <p:cNvSpPr txBox="1"/>
            <p:nvPr/>
          </p:nvSpPr>
          <p:spPr>
            <a:xfrm>
              <a:off x="177800" y="-38100"/>
              <a:ext cx="1677123" cy="444500"/>
            </a:xfrm>
            <a:prstGeom prst="rect">
              <a:avLst/>
            </a:prstGeom>
          </p:spPr>
          <p:txBody>
            <a:bodyPr lIns="50800" tIns="50800" rIns="50800" bIns="50800" rtlCol="0" anchor="ctr"/>
            <a:lstStyle/>
            <a:p>
              <a:pPr algn="ctr">
                <a:lnSpc>
                  <a:spcPts val="2340"/>
                </a:lnSpc>
              </a:pPr>
              <a:endParaRPr/>
            </a:p>
          </p:txBody>
        </p:sp>
      </p:grpSp>
      <p:sp>
        <p:nvSpPr>
          <p:cNvPr id="58" name="TextBox 58"/>
          <p:cNvSpPr txBox="1"/>
          <p:nvPr/>
        </p:nvSpPr>
        <p:spPr>
          <a:xfrm>
            <a:off x="10515956" y="8499289"/>
            <a:ext cx="5260737" cy="723519"/>
          </a:xfrm>
          <a:prstGeom prst="rect">
            <a:avLst/>
          </a:prstGeom>
        </p:spPr>
        <p:txBody>
          <a:bodyPr lIns="0" tIns="0" rIns="0" bIns="0" rtlCol="0" anchor="t">
            <a:spAutoFit/>
          </a:bodyPr>
          <a:lstStyle/>
          <a:p>
            <a:pPr marL="0" lvl="0" indent="0" algn="r">
              <a:lnSpc>
                <a:spcPts val="2897"/>
              </a:lnSpc>
            </a:pPr>
            <a:r>
              <a:rPr lang="en-US" sz="2099">
                <a:solidFill>
                  <a:srgbClr val="FFFFFF"/>
                </a:solidFill>
                <a:latin typeface="Poppins"/>
                <a:ea typeface="Poppins"/>
                <a:cs typeface="Poppins"/>
                <a:sym typeface="Poppins"/>
              </a:rPr>
              <a:t>The payout remains the same, with no increase.</a:t>
            </a:r>
          </a:p>
        </p:txBody>
      </p:sp>
      <p:sp>
        <p:nvSpPr>
          <p:cNvPr id="59" name="TextBox 59"/>
          <p:cNvSpPr txBox="1"/>
          <p:nvPr/>
        </p:nvSpPr>
        <p:spPr>
          <a:xfrm>
            <a:off x="16499518" y="8913540"/>
            <a:ext cx="569282" cy="192360"/>
          </a:xfrm>
          <a:prstGeom prst="rect">
            <a:avLst/>
          </a:prstGeom>
        </p:spPr>
        <p:txBody>
          <a:bodyPr wrap="square" lIns="0" tIns="0" rIns="0" bIns="0" rtlCol="0" anchor="t">
            <a:spAutoFit/>
          </a:bodyPr>
          <a:lstStyle/>
          <a:p>
            <a:pPr algn="ctr">
              <a:lnSpc>
                <a:spcPts val="1499"/>
              </a:lnSpc>
            </a:pPr>
            <a:r>
              <a:rPr lang="en-US" sz="2999" b="1" dirty="0">
                <a:solidFill>
                  <a:srgbClr val="000000"/>
                </a:solidFill>
                <a:latin typeface="Poppins Ultra-Bold"/>
                <a:ea typeface="Poppins Ultra-Bold"/>
                <a:cs typeface="Poppins Ultra-Bold"/>
                <a:sym typeface="Poppins Ultra-Bold"/>
              </a:rPr>
              <a:t>08</a:t>
            </a:r>
          </a:p>
        </p:txBody>
      </p:sp>
      <p:grpSp>
        <p:nvGrpSpPr>
          <p:cNvPr id="60" name="Group 60"/>
          <p:cNvGrpSpPr/>
          <p:nvPr/>
        </p:nvGrpSpPr>
        <p:grpSpPr>
          <a:xfrm>
            <a:off x="4741512" y="-6271369"/>
            <a:ext cx="8637895" cy="8637895"/>
            <a:chOff x="0" y="0"/>
            <a:chExt cx="812800" cy="812800"/>
          </a:xfrm>
        </p:grpSpPr>
        <p:sp>
          <p:nvSpPr>
            <p:cNvPr id="61" name="Freeform 6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C5739"/>
            </a:solidFill>
            <a:ln cap="sq">
              <a:noFill/>
              <a:prstDash val="solid"/>
              <a:miter/>
            </a:ln>
          </p:spPr>
        </p:sp>
        <p:sp>
          <p:nvSpPr>
            <p:cNvPr id="62" name="TextBox 62"/>
            <p:cNvSpPr txBox="1"/>
            <p:nvPr/>
          </p:nvSpPr>
          <p:spPr>
            <a:xfrm>
              <a:off x="76200" y="38100"/>
              <a:ext cx="660400" cy="698500"/>
            </a:xfrm>
            <a:prstGeom prst="rect">
              <a:avLst/>
            </a:prstGeom>
          </p:spPr>
          <p:txBody>
            <a:bodyPr lIns="50800" tIns="50800" rIns="50800" bIns="50800" rtlCol="0" anchor="ctr"/>
            <a:lstStyle/>
            <a:p>
              <a:pPr marL="0" lvl="0" indent="0" algn="ctr">
                <a:lnSpc>
                  <a:spcPts val="2859"/>
                </a:lnSpc>
                <a:spcBef>
                  <a:spcPct val="0"/>
                </a:spcBef>
              </a:pPr>
              <a:endParaRPr/>
            </a:p>
          </p:txBody>
        </p:sp>
      </p:grpSp>
      <p:sp>
        <p:nvSpPr>
          <p:cNvPr id="63" name="TextBox 63"/>
          <p:cNvSpPr txBox="1"/>
          <p:nvPr/>
        </p:nvSpPr>
        <p:spPr>
          <a:xfrm>
            <a:off x="6220663" y="471448"/>
            <a:ext cx="5605439" cy="557252"/>
          </a:xfrm>
          <a:prstGeom prst="rect">
            <a:avLst/>
          </a:prstGeom>
        </p:spPr>
        <p:txBody>
          <a:bodyPr lIns="0" tIns="0" rIns="0" bIns="0" rtlCol="0" anchor="t">
            <a:spAutoFit/>
          </a:bodyPr>
          <a:lstStyle/>
          <a:p>
            <a:pPr marL="0" lvl="0" indent="0" algn="ctr">
              <a:lnSpc>
                <a:spcPts val="2973"/>
              </a:lnSpc>
            </a:pPr>
            <a:r>
              <a:rPr lang="en-US" sz="5946" b="1" dirty="0">
                <a:solidFill>
                  <a:srgbClr val="FFFFFF"/>
                </a:solidFill>
                <a:latin typeface="Poppins Bold"/>
                <a:ea typeface="Poppins Bold"/>
                <a:cs typeface="Poppins Bold"/>
                <a:sym typeface="Poppins Bold"/>
              </a:rPr>
              <a:t>Core Benefits</a:t>
            </a:r>
          </a:p>
        </p:txBody>
      </p:sp>
      <p:sp>
        <p:nvSpPr>
          <p:cNvPr id="64" name="TextBox 64"/>
          <p:cNvSpPr txBox="1"/>
          <p:nvPr/>
        </p:nvSpPr>
        <p:spPr>
          <a:xfrm>
            <a:off x="6163513" y="980987"/>
            <a:ext cx="5774843" cy="733513"/>
          </a:xfrm>
          <a:prstGeom prst="rect">
            <a:avLst/>
          </a:prstGeom>
        </p:spPr>
        <p:txBody>
          <a:bodyPr lIns="0" tIns="0" rIns="0" bIns="0" rtlCol="0" anchor="t">
            <a:spAutoFit/>
          </a:bodyPr>
          <a:lstStyle/>
          <a:p>
            <a:pPr lvl="0" algn="ctr">
              <a:lnSpc>
                <a:spcPts val="2869"/>
              </a:lnSpc>
              <a:spcBef>
                <a:spcPct val="0"/>
              </a:spcBef>
            </a:pPr>
            <a:r>
              <a:rPr lang="en-US" sz="2079" dirty="0">
                <a:solidFill>
                  <a:srgbClr val="FFFFFF"/>
                </a:solidFill>
                <a:latin typeface="Poppins"/>
                <a:ea typeface="Poppins"/>
                <a:cs typeface="Poppins"/>
                <a:sym typeface="Poppins"/>
              </a:rPr>
              <a:t>Top performing wastewater treatment </a:t>
            </a:r>
            <a:r>
              <a:rPr lang="en-US" sz="2079" dirty="0" smtClean="0">
                <a:solidFill>
                  <a:srgbClr val="FFFFFF"/>
                </a:solidFill>
                <a:latin typeface="Poppins"/>
                <a:ea typeface="Poppins"/>
                <a:cs typeface="Poppins"/>
                <a:sym typeface="Poppins"/>
              </a:rPr>
              <a:t>Technology </a:t>
            </a:r>
            <a:r>
              <a:rPr lang="en-US" sz="2079" dirty="0">
                <a:solidFill>
                  <a:srgbClr val="FFFFFF"/>
                </a:solidFill>
                <a:latin typeface="Poppins"/>
                <a:ea typeface="Poppins"/>
                <a:cs typeface="Poppins"/>
                <a:sym typeface="Poppins"/>
              </a:rPr>
              <a:t>in the entire EU</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6460702" y="-3182020"/>
            <a:ext cx="4687320" cy="4687320"/>
          </a:xfrm>
          <a:custGeom>
            <a:avLst/>
            <a:gdLst/>
            <a:ahLst/>
            <a:cxnLst/>
            <a:rect l="l" t="t" r="r" b="b"/>
            <a:pathLst>
              <a:path w="4687320" h="4687320">
                <a:moveTo>
                  <a:pt x="0" y="0"/>
                </a:moveTo>
                <a:lnTo>
                  <a:pt x="4687319" y="0"/>
                </a:lnTo>
                <a:lnTo>
                  <a:pt x="4687319" y="4687319"/>
                </a:lnTo>
                <a:lnTo>
                  <a:pt x="0" y="4687319"/>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a:off x="-1560220" y="-2730369"/>
            <a:ext cx="4687320" cy="4687320"/>
          </a:xfrm>
          <a:custGeom>
            <a:avLst/>
            <a:gdLst/>
            <a:ahLst/>
            <a:cxnLst/>
            <a:rect l="l" t="t" r="r" b="b"/>
            <a:pathLst>
              <a:path w="4687320" h="4687320">
                <a:moveTo>
                  <a:pt x="0" y="0"/>
                </a:moveTo>
                <a:lnTo>
                  <a:pt x="4687320" y="0"/>
                </a:lnTo>
                <a:lnTo>
                  <a:pt x="4687320" y="4687320"/>
                </a:lnTo>
                <a:lnTo>
                  <a:pt x="0" y="468732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grpSp>
        <p:nvGrpSpPr>
          <p:cNvPr id="4" name="Group 4"/>
          <p:cNvGrpSpPr/>
          <p:nvPr/>
        </p:nvGrpSpPr>
        <p:grpSpPr>
          <a:xfrm>
            <a:off x="4741512" y="-6366619"/>
            <a:ext cx="8637895" cy="8637895"/>
            <a:chOff x="0" y="0"/>
            <a:chExt cx="812800" cy="812800"/>
          </a:xfrm>
        </p:grpSpPr>
        <p:sp>
          <p:nvSpPr>
            <p:cNvPr id="5" name="Freeform 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C5739"/>
            </a:solidFill>
            <a:ln cap="sq">
              <a:noFill/>
              <a:prstDash val="solid"/>
              <a:miter/>
            </a:ln>
          </p:spPr>
        </p:sp>
        <p:sp>
          <p:nvSpPr>
            <p:cNvPr id="6" name="TextBox 6"/>
            <p:cNvSpPr txBox="1"/>
            <p:nvPr/>
          </p:nvSpPr>
          <p:spPr>
            <a:xfrm>
              <a:off x="76200" y="38100"/>
              <a:ext cx="660400" cy="698500"/>
            </a:xfrm>
            <a:prstGeom prst="rect">
              <a:avLst/>
            </a:prstGeom>
          </p:spPr>
          <p:txBody>
            <a:bodyPr lIns="50800" tIns="50800" rIns="50800" bIns="50800" rtlCol="0" anchor="ctr"/>
            <a:lstStyle/>
            <a:p>
              <a:pPr marL="0" lvl="0" indent="0" algn="ctr">
                <a:lnSpc>
                  <a:spcPts val="2859"/>
                </a:lnSpc>
                <a:spcBef>
                  <a:spcPct val="0"/>
                </a:spcBef>
              </a:pPr>
              <a:endParaRPr/>
            </a:p>
          </p:txBody>
        </p:sp>
      </p:grpSp>
      <p:grpSp>
        <p:nvGrpSpPr>
          <p:cNvPr id="7" name="Group 7"/>
          <p:cNvGrpSpPr/>
          <p:nvPr/>
        </p:nvGrpSpPr>
        <p:grpSpPr>
          <a:xfrm rot="-10800000">
            <a:off x="651094" y="2736185"/>
            <a:ext cx="941135" cy="1543050"/>
            <a:chOff x="0" y="0"/>
            <a:chExt cx="1452240" cy="2381040"/>
          </a:xfrm>
        </p:grpSpPr>
        <p:sp>
          <p:nvSpPr>
            <p:cNvPr id="8" name="Freeform 8"/>
            <p:cNvSpPr/>
            <p:nvPr/>
          </p:nvSpPr>
          <p:spPr>
            <a:xfrm>
              <a:off x="-19685" y="-19812"/>
              <a:ext cx="1474216" cy="2444877"/>
            </a:xfrm>
            <a:custGeom>
              <a:avLst/>
              <a:gdLst/>
              <a:ahLst/>
              <a:cxnLst/>
              <a:rect l="l" t="t" r="r" b="b"/>
              <a:pathLst>
                <a:path w="1474216" h="2444877">
                  <a:moveTo>
                    <a:pt x="78994" y="1078484"/>
                  </a:moveTo>
                  <a:lnTo>
                    <a:pt x="1078611" y="78994"/>
                  </a:lnTo>
                  <a:cubicBezTo>
                    <a:pt x="1158240" y="0"/>
                    <a:pt x="1287145" y="0"/>
                    <a:pt x="1366774" y="78994"/>
                  </a:cubicBezTo>
                  <a:lnTo>
                    <a:pt x="1474216" y="186436"/>
                  </a:lnTo>
                  <a:lnTo>
                    <a:pt x="582549" y="1078484"/>
                  </a:lnTo>
                  <a:cubicBezTo>
                    <a:pt x="502920" y="1157986"/>
                    <a:pt x="502920" y="1287018"/>
                    <a:pt x="582549" y="1366520"/>
                  </a:cubicBezTo>
                  <a:lnTo>
                    <a:pt x="1474216" y="2257933"/>
                  </a:lnTo>
                  <a:lnTo>
                    <a:pt x="1366774" y="2365375"/>
                  </a:lnTo>
                  <a:cubicBezTo>
                    <a:pt x="1287145" y="2444877"/>
                    <a:pt x="1158240" y="2444877"/>
                    <a:pt x="1078611" y="2365375"/>
                  </a:cubicBezTo>
                  <a:lnTo>
                    <a:pt x="78994" y="1366012"/>
                  </a:lnTo>
                  <a:cubicBezTo>
                    <a:pt x="0" y="1286510"/>
                    <a:pt x="0" y="1158113"/>
                    <a:pt x="78994" y="1078484"/>
                  </a:cubicBezTo>
                  <a:close/>
                </a:path>
              </a:pathLst>
            </a:custGeom>
            <a:solidFill>
              <a:srgbClr val="1C5739"/>
            </a:solidFill>
          </p:spPr>
        </p:sp>
      </p:grpSp>
      <p:grpSp>
        <p:nvGrpSpPr>
          <p:cNvPr id="9" name="Group 9"/>
          <p:cNvGrpSpPr/>
          <p:nvPr/>
        </p:nvGrpSpPr>
        <p:grpSpPr>
          <a:xfrm>
            <a:off x="16711968" y="2748224"/>
            <a:ext cx="941135" cy="1543050"/>
            <a:chOff x="0" y="0"/>
            <a:chExt cx="1452240" cy="2381040"/>
          </a:xfrm>
        </p:grpSpPr>
        <p:sp>
          <p:nvSpPr>
            <p:cNvPr id="10" name="Freeform 10"/>
            <p:cNvSpPr/>
            <p:nvPr/>
          </p:nvSpPr>
          <p:spPr>
            <a:xfrm>
              <a:off x="-19685" y="-19812"/>
              <a:ext cx="1474216" cy="2444877"/>
            </a:xfrm>
            <a:custGeom>
              <a:avLst/>
              <a:gdLst/>
              <a:ahLst/>
              <a:cxnLst/>
              <a:rect l="l" t="t" r="r" b="b"/>
              <a:pathLst>
                <a:path w="1474216" h="2444877">
                  <a:moveTo>
                    <a:pt x="78994" y="1078484"/>
                  </a:moveTo>
                  <a:lnTo>
                    <a:pt x="1078611" y="78994"/>
                  </a:lnTo>
                  <a:cubicBezTo>
                    <a:pt x="1158240" y="0"/>
                    <a:pt x="1287145" y="0"/>
                    <a:pt x="1366774" y="78994"/>
                  </a:cubicBezTo>
                  <a:lnTo>
                    <a:pt x="1474216" y="186436"/>
                  </a:lnTo>
                  <a:lnTo>
                    <a:pt x="582549" y="1078484"/>
                  </a:lnTo>
                  <a:cubicBezTo>
                    <a:pt x="502920" y="1157986"/>
                    <a:pt x="502920" y="1287018"/>
                    <a:pt x="582549" y="1366520"/>
                  </a:cubicBezTo>
                  <a:lnTo>
                    <a:pt x="1474216" y="2257933"/>
                  </a:lnTo>
                  <a:lnTo>
                    <a:pt x="1366774" y="2365375"/>
                  </a:lnTo>
                  <a:cubicBezTo>
                    <a:pt x="1287145" y="2444877"/>
                    <a:pt x="1158240" y="2444877"/>
                    <a:pt x="1078611" y="2365375"/>
                  </a:cubicBezTo>
                  <a:lnTo>
                    <a:pt x="78994" y="1366012"/>
                  </a:lnTo>
                  <a:cubicBezTo>
                    <a:pt x="0" y="1286510"/>
                    <a:pt x="0" y="1158113"/>
                    <a:pt x="78994" y="1078484"/>
                  </a:cubicBezTo>
                  <a:close/>
                </a:path>
              </a:pathLst>
            </a:custGeom>
            <a:solidFill>
              <a:srgbClr val="009245"/>
            </a:solidFill>
          </p:spPr>
        </p:sp>
      </p:grpSp>
      <p:grpSp>
        <p:nvGrpSpPr>
          <p:cNvPr id="11" name="Group 11"/>
          <p:cNvGrpSpPr/>
          <p:nvPr/>
        </p:nvGrpSpPr>
        <p:grpSpPr>
          <a:xfrm rot="-10800000">
            <a:off x="651094" y="4483297"/>
            <a:ext cx="941135" cy="1543050"/>
            <a:chOff x="0" y="0"/>
            <a:chExt cx="1452240" cy="2381040"/>
          </a:xfrm>
        </p:grpSpPr>
        <p:sp>
          <p:nvSpPr>
            <p:cNvPr id="12" name="Freeform 12"/>
            <p:cNvSpPr/>
            <p:nvPr/>
          </p:nvSpPr>
          <p:spPr>
            <a:xfrm>
              <a:off x="-19685" y="-19812"/>
              <a:ext cx="1474216" cy="2444877"/>
            </a:xfrm>
            <a:custGeom>
              <a:avLst/>
              <a:gdLst/>
              <a:ahLst/>
              <a:cxnLst/>
              <a:rect l="l" t="t" r="r" b="b"/>
              <a:pathLst>
                <a:path w="1474216" h="2444877">
                  <a:moveTo>
                    <a:pt x="78994" y="1078484"/>
                  </a:moveTo>
                  <a:lnTo>
                    <a:pt x="1078611" y="78994"/>
                  </a:lnTo>
                  <a:cubicBezTo>
                    <a:pt x="1158240" y="0"/>
                    <a:pt x="1287145" y="0"/>
                    <a:pt x="1366774" y="78994"/>
                  </a:cubicBezTo>
                  <a:lnTo>
                    <a:pt x="1474216" y="186436"/>
                  </a:lnTo>
                  <a:lnTo>
                    <a:pt x="582549" y="1078484"/>
                  </a:lnTo>
                  <a:cubicBezTo>
                    <a:pt x="502920" y="1157986"/>
                    <a:pt x="502920" y="1287018"/>
                    <a:pt x="582549" y="1366520"/>
                  </a:cubicBezTo>
                  <a:lnTo>
                    <a:pt x="1474216" y="2257933"/>
                  </a:lnTo>
                  <a:lnTo>
                    <a:pt x="1366774" y="2365375"/>
                  </a:lnTo>
                  <a:cubicBezTo>
                    <a:pt x="1287145" y="2444877"/>
                    <a:pt x="1158240" y="2444877"/>
                    <a:pt x="1078611" y="2365375"/>
                  </a:cubicBezTo>
                  <a:lnTo>
                    <a:pt x="78994" y="1366012"/>
                  </a:lnTo>
                  <a:cubicBezTo>
                    <a:pt x="0" y="1286510"/>
                    <a:pt x="0" y="1158113"/>
                    <a:pt x="78994" y="1078484"/>
                  </a:cubicBezTo>
                  <a:close/>
                </a:path>
              </a:pathLst>
            </a:custGeom>
            <a:solidFill>
              <a:srgbClr val="009245"/>
            </a:solidFill>
          </p:spPr>
        </p:sp>
      </p:grpSp>
      <p:grpSp>
        <p:nvGrpSpPr>
          <p:cNvPr id="13" name="Group 13"/>
          <p:cNvGrpSpPr/>
          <p:nvPr/>
        </p:nvGrpSpPr>
        <p:grpSpPr>
          <a:xfrm rot="-10800000">
            <a:off x="651094" y="6243607"/>
            <a:ext cx="941135" cy="1543050"/>
            <a:chOff x="0" y="0"/>
            <a:chExt cx="1452240" cy="2381040"/>
          </a:xfrm>
        </p:grpSpPr>
        <p:sp>
          <p:nvSpPr>
            <p:cNvPr id="14" name="Freeform 14"/>
            <p:cNvSpPr/>
            <p:nvPr/>
          </p:nvSpPr>
          <p:spPr>
            <a:xfrm>
              <a:off x="-19685" y="-19812"/>
              <a:ext cx="1474216" cy="2444877"/>
            </a:xfrm>
            <a:custGeom>
              <a:avLst/>
              <a:gdLst/>
              <a:ahLst/>
              <a:cxnLst/>
              <a:rect l="l" t="t" r="r" b="b"/>
              <a:pathLst>
                <a:path w="1474216" h="2444877">
                  <a:moveTo>
                    <a:pt x="78994" y="1078484"/>
                  </a:moveTo>
                  <a:lnTo>
                    <a:pt x="1078611" y="78994"/>
                  </a:lnTo>
                  <a:cubicBezTo>
                    <a:pt x="1158240" y="0"/>
                    <a:pt x="1287145" y="0"/>
                    <a:pt x="1366774" y="78994"/>
                  </a:cubicBezTo>
                  <a:lnTo>
                    <a:pt x="1474216" y="186436"/>
                  </a:lnTo>
                  <a:lnTo>
                    <a:pt x="582549" y="1078484"/>
                  </a:lnTo>
                  <a:cubicBezTo>
                    <a:pt x="502920" y="1157986"/>
                    <a:pt x="502920" y="1287018"/>
                    <a:pt x="582549" y="1366520"/>
                  </a:cubicBezTo>
                  <a:lnTo>
                    <a:pt x="1474216" y="2257933"/>
                  </a:lnTo>
                  <a:lnTo>
                    <a:pt x="1366774" y="2365375"/>
                  </a:lnTo>
                  <a:cubicBezTo>
                    <a:pt x="1287145" y="2444877"/>
                    <a:pt x="1158240" y="2444877"/>
                    <a:pt x="1078611" y="2365375"/>
                  </a:cubicBezTo>
                  <a:lnTo>
                    <a:pt x="78994" y="1366012"/>
                  </a:lnTo>
                  <a:cubicBezTo>
                    <a:pt x="0" y="1286510"/>
                    <a:pt x="0" y="1158113"/>
                    <a:pt x="78994" y="1078484"/>
                  </a:cubicBezTo>
                  <a:close/>
                </a:path>
              </a:pathLst>
            </a:custGeom>
            <a:solidFill>
              <a:srgbClr val="1C5739"/>
            </a:solidFill>
          </p:spPr>
        </p:sp>
      </p:grpSp>
      <p:grpSp>
        <p:nvGrpSpPr>
          <p:cNvPr id="15" name="Group 15"/>
          <p:cNvGrpSpPr/>
          <p:nvPr/>
        </p:nvGrpSpPr>
        <p:grpSpPr>
          <a:xfrm rot="-10800000">
            <a:off x="651094" y="8022966"/>
            <a:ext cx="941135" cy="1543050"/>
            <a:chOff x="0" y="0"/>
            <a:chExt cx="1452240" cy="2381040"/>
          </a:xfrm>
        </p:grpSpPr>
        <p:sp>
          <p:nvSpPr>
            <p:cNvPr id="16" name="Freeform 16"/>
            <p:cNvSpPr/>
            <p:nvPr/>
          </p:nvSpPr>
          <p:spPr>
            <a:xfrm>
              <a:off x="-19685" y="-19812"/>
              <a:ext cx="1474216" cy="2444877"/>
            </a:xfrm>
            <a:custGeom>
              <a:avLst/>
              <a:gdLst/>
              <a:ahLst/>
              <a:cxnLst/>
              <a:rect l="l" t="t" r="r" b="b"/>
              <a:pathLst>
                <a:path w="1474216" h="2444877">
                  <a:moveTo>
                    <a:pt x="78994" y="1078484"/>
                  </a:moveTo>
                  <a:lnTo>
                    <a:pt x="1078611" y="78994"/>
                  </a:lnTo>
                  <a:cubicBezTo>
                    <a:pt x="1158240" y="0"/>
                    <a:pt x="1287145" y="0"/>
                    <a:pt x="1366774" y="78994"/>
                  </a:cubicBezTo>
                  <a:lnTo>
                    <a:pt x="1474216" y="186436"/>
                  </a:lnTo>
                  <a:lnTo>
                    <a:pt x="582549" y="1078484"/>
                  </a:lnTo>
                  <a:cubicBezTo>
                    <a:pt x="502920" y="1157986"/>
                    <a:pt x="502920" y="1287018"/>
                    <a:pt x="582549" y="1366520"/>
                  </a:cubicBezTo>
                  <a:lnTo>
                    <a:pt x="1474216" y="2257933"/>
                  </a:lnTo>
                  <a:lnTo>
                    <a:pt x="1366774" y="2365375"/>
                  </a:lnTo>
                  <a:cubicBezTo>
                    <a:pt x="1287145" y="2444877"/>
                    <a:pt x="1158240" y="2444877"/>
                    <a:pt x="1078611" y="2365375"/>
                  </a:cubicBezTo>
                  <a:lnTo>
                    <a:pt x="78994" y="1366012"/>
                  </a:lnTo>
                  <a:cubicBezTo>
                    <a:pt x="0" y="1286510"/>
                    <a:pt x="0" y="1158113"/>
                    <a:pt x="78994" y="1078484"/>
                  </a:cubicBezTo>
                  <a:close/>
                </a:path>
              </a:pathLst>
            </a:custGeom>
            <a:solidFill>
              <a:srgbClr val="009245"/>
            </a:solidFill>
          </p:spPr>
        </p:sp>
      </p:grpSp>
      <p:grpSp>
        <p:nvGrpSpPr>
          <p:cNvPr id="17" name="Group 17"/>
          <p:cNvGrpSpPr/>
          <p:nvPr/>
        </p:nvGrpSpPr>
        <p:grpSpPr>
          <a:xfrm>
            <a:off x="910835" y="2728476"/>
            <a:ext cx="7013687" cy="1543050"/>
            <a:chOff x="0" y="0"/>
            <a:chExt cx="1847226" cy="406400"/>
          </a:xfrm>
        </p:grpSpPr>
        <p:sp>
          <p:nvSpPr>
            <p:cNvPr id="18" name="Freeform 18"/>
            <p:cNvSpPr/>
            <p:nvPr/>
          </p:nvSpPr>
          <p:spPr>
            <a:xfrm>
              <a:off x="0" y="0"/>
              <a:ext cx="1847226" cy="406400"/>
            </a:xfrm>
            <a:custGeom>
              <a:avLst/>
              <a:gdLst/>
              <a:ahLst/>
              <a:cxnLst/>
              <a:rect l="l" t="t" r="r" b="b"/>
              <a:pathLst>
                <a:path w="1847226" h="406400">
                  <a:moveTo>
                    <a:pt x="0" y="0"/>
                  </a:moveTo>
                  <a:lnTo>
                    <a:pt x="1644026" y="0"/>
                  </a:lnTo>
                  <a:lnTo>
                    <a:pt x="1847226" y="203200"/>
                  </a:lnTo>
                  <a:lnTo>
                    <a:pt x="1644026" y="406400"/>
                  </a:lnTo>
                  <a:lnTo>
                    <a:pt x="0" y="406400"/>
                  </a:lnTo>
                  <a:lnTo>
                    <a:pt x="203200" y="203200"/>
                  </a:lnTo>
                  <a:lnTo>
                    <a:pt x="0" y="0"/>
                  </a:lnTo>
                  <a:close/>
                </a:path>
              </a:pathLst>
            </a:custGeom>
            <a:solidFill>
              <a:srgbClr val="1C5739"/>
            </a:solidFill>
          </p:spPr>
        </p:sp>
        <p:sp>
          <p:nvSpPr>
            <p:cNvPr id="19" name="TextBox 19"/>
            <p:cNvSpPr txBox="1"/>
            <p:nvPr/>
          </p:nvSpPr>
          <p:spPr>
            <a:xfrm>
              <a:off x="177800" y="-38100"/>
              <a:ext cx="1593226" cy="444500"/>
            </a:xfrm>
            <a:prstGeom prst="rect">
              <a:avLst/>
            </a:prstGeom>
          </p:spPr>
          <p:txBody>
            <a:bodyPr lIns="50800" tIns="50800" rIns="50800" bIns="50800" rtlCol="0" anchor="ctr"/>
            <a:lstStyle/>
            <a:p>
              <a:pPr algn="ctr">
                <a:lnSpc>
                  <a:spcPts val="2340"/>
                </a:lnSpc>
              </a:pPr>
              <a:endParaRPr/>
            </a:p>
          </p:txBody>
        </p:sp>
      </p:grpSp>
      <p:grpSp>
        <p:nvGrpSpPr>
          <p:cNvPr id="20" name="Group 20"/>
          <p:cNvGrpSpPr/>
          <p:nvPr/>
        </p:nvGrpSpPr>
        <p:grpSpPr>
          <a:xfrm rot="-10800000">
            <a:off x="8132470" y="2748224"/>
            <a:ext cx="9229015" cy="1543050"/>
            <a:chOff x="0" y="0"/>
            <a:chExt cx="2430687" cy="406400"/>
          </a:xfrm>
        </p:grpSpPr>
        <p:sp>
          <p:nvSpPr>
            <p:cNvPr id="21" name="Freeform 21"/>
            <p:cNvSpPr/>
            <p:nvPr/>
          </p:nvSpPr>
          <p:spPr>
            <a:xfrm>
              <a:off x="0" y="0"/>
              <a:ext cx="2430687" cy="406400"/>
            </a:xfrm>
            <a:custGeom>
              <a:avLst/>
              <a:gdLst/>
              <a:ahLst/>
              <a:cxnLst/>
              <a:rect l="l" t="t" r="r" b="b"/>
              <a:pathLst>
                <a:path w="2430687" h="406400">
                  <a:moveTo>
                    <a:pt x="0" y="0"/>
                  </a:moveTo>
                  <a:lnTo>
                    <a:pt x="2227487" y="0"/>
                  </a:lnTo>
                  <a:lnTo>
                    <a:pt x="2430687" y="203200"/>
                  </a:lnTo>
                  <a:lnTo>
                    <a:pt x="2227487" y="406400"/>
                  </a:lnTo>
                  <a:lnTo>
                    <a:pt x="0" y="406400"/>
                  </a:lnTo>
                  <a:lnTo>
                    <a:pt x="203200" y="203200"/>
                  </a:lnTo>
                  <a:lnTo>
                    <a:pt x="0" y="0"/>
                  </a:lnTo>
                  <a:close/>
                </a:path>
              </a:pathLst>
            </a:custGeom>
            <a:solidFill>
              <a:srgbClr val="009245"/>
            </a:solidFill>
          </p:spPr>
        </p:sp>
        <p:sp>
          <p:nvSpPr>
            <p:cNvPr id="22" name="TextBox 22"/>
            <p:cNvSpPr txBox="1"/>
            <p:nvPr/>
          </p:nvSpPr>
          <p:spPr>
            <a:xfrm>
              <a:off x="177800" y="-38100"/>
              <a:ext cx="2176687" cy="444500"/>
            </a:xfrm>
            <a:prstGeom prst="rect">
              <a:avLst/>
            </a:prstGeom>
          </p:spPr>
          <p:txBody>
            <a:bodyPr lIns="50800" tIns="50800" rIns="50800" bIns="50800" rtlCol="0" anchor="ctr"/>
            <a:lstStyle/>
            <a:p>
              <a:pPr algn="ctr">
                <a:lnSpc>
                  <a:spcPts val="2340"/>
                </a:lnSpc>
              </a:pPr>
              <a:endParaRPr/>
            </a:p>
          </p:txBody>
        </p:sp>
      </p:grpSp>
      <p:grpSp>
        <p:nvGrpSpPr>
          <p:cNvPr id="23" name="Group 23"/>
          <p:cNvGrpSpPr/>
          <p:nvPr/>
        </p:nvGrpSpPr>
        <p:grpSpPr>
          <a:xfrm>
            <a:off x="910835" y="4475588"/>
            <a:ext cx="7013687" cy="1543050"/>
            <a:chOff x="0" y="0"/>
            <a:chExt cx="1847226" cy="406400"/>
          </a:xfrm>
        </p:grpSpPr>
        <p:sp>
          <p:nvSpPr>
            <p:cNvPr id="24" name="Freeform 24"/>
            <p:cNvSpPr/>
            <p:nvPr/>
          </p:nvSpPr>
          <p:spPr>
            <a:xfrm>
              <a:off x="0" y="0"/>
              <a:ext cx="1847226" cy="406400"/>
            </a:xfrm>
            <a:custGeom>
              <a:avLst/>
              <a:gdLst/>
              <a:ahLst/>
              <a:cxnLst/>
              <a:rect l="l" t="t" r="r" b="b"/>
              <a:pathLst>
                <a:path w="1847226" h="406400">
                  <a:moveTo>
                    <a:pt x="0" y="0"/>
                  </a:moveTo>
                  <a:lnTo>
                    <a:pt x="1644026" y="0"/>
                  </a:lnTo>
                  <a:lnTo>
                    <a:pt x="1847226" y="203200"/>
                  </a:lnTo>
                  <a:lnTo>
                    <a:pt x="1644026" y="406400"/>
                  </a:lnTo>
                  <a:lnTo>
                    <a:pt x="0" y="406400"/>
                  </a:lnTo>
                  <a:lnTo>
                    <a:pt x="203200" y="203200"/>
                  </a:lnTo>
                  <a:lnTo>
                    <a:pt x="0" y="0"/>
                  </a:lnTo>
                  <a:close/>
                </a:path>
              </a:pathLst>
            </a:custGeom>
            <a:solidFill>
              <a:srgbClr val="009245"/>
            </a:solidFill>
          </p:spPr>
        </p:sp>
        <p:sp>
          <p:nvSpPr>
            <p:cNvPr id="25" name="TextBox 25"/>
            <p:cNvSpPr txBox="1"/>
            <p:nvPr/>
          </p:nvSpPr>
          <p:spPr>
            <a:xfrm>
              <a:off x="177800" y="-38100"/>
              <a:ext cx="1593226" cy="444500"/>
            </a:xfrm>
            <a:prstGeom prst="rect">
              <a:avLst/>
            </a:prstGeom>
          </p:spPr>
          <p:txBody>
            <a:bodyPr lIns="50800" tIns="50800" rIns="50800" bIns="50800" rtlCol="0" anchor="ctr"/>
            <a:lstStyle/>
            <a:p>
              <a:pPr algn="ctr">
                <a:lnSpc>
                  <a:spcPts val="2340"/>
                </a:lnSpc>
              </a:pPr>
              <a:endParaRPr/>
            </a:p>
          </p:txBody>
        </p:sp>
      </p:grpSp>
      <p:grpSp>
        <p:nvGrpSpPr>
          <p:cNvPr id="26" name="Group 26"/>
          <p:cNvGrpSpPr/>
          <p:nvPr/>
        </p:nvGrpSpPr>
        <p:grpSpPr>
          <a:xfrm>
            <a:off x="910835" y="6235897"/>
            <a:ext cx="7013687" cy="1543050"/>
            <a:chOff x="0" y="0"/>
            <a:chExt cx="1847226" cy="406400"/>
          </a:xfrm>
        </p:grpSpPr>
        <p:sp>
          <p:nvSpPr>
            <p:cNvPr id="27" name="Freeform 27"/>
            <p:cNvSpPr/>
            <p:nvPr/>
          </p:nvSpPr>
          <p:spPr>
            <a:xfrm>
              <a:off x="0" y="0"/>
              <a:ext cx="1847226" cy="406400"/>
            </a:xfrm>
            <a:custGeom>
              <a:avLst/>
              <a:gdLst/>
              <a:ahLst/>
              <a:cxnLst/>
              <a:rect l="l" t="t" r="r" b="b"/>
              <a:pathLst>
                <a:path w="1847226" h="406400">
                  <a:moveTo>
                    <a:pt x="0" y="0"/>
                  </a:moveTo>
                  <a:lnTo>
                    <a:pt x="1644026" y="0"/>
                  </a:lnTo>
                  <a:lnTo>
                    <a:pt x="1847226" y="203200"/>
                  </a:lnTo>
                  <a:lnTo>
                    <a:pt x="1644026" y="406400"/>
                  </a:lnTo>
                  <a:lnTo>
                    <a:pt x="0" y="406400"/>
                  </a:lnTo>
                  <a:lnTo>
                    <a:pt x="203200" y="203200"/>
                  </a:lnTo>
                  <a:lnTo>
                    <a:pt x="0" y="0"/>
                  </a:lnTo>
                  <a:close/>
                </a:path>
              </a:pathLst>
            </a:custGeom>
            <a:solidFill>
              <a:srgbClr val="1C5739"/>
            </a:solidFill>
          </p:spPr>
        </p:sp>
        <p:sp>
          <p:nvSpPr>
            <p:cNvPr id="28" name="TextBox 28"/>
            <p:cNvSpPr txBox="1"/>
            <p:nvPr/>
          </p:nvSpPr>
          <p:spPr>
            <a:xfrm>
              <a:off x="177800" y="-38100"/>
              <a:ext cx="1593226" cy="444500"/>
            </a:xfrm>
            <a:prstGeom prst="rect">
              <a:avLst/>
            </a:prstGeom>
          </p:spPr>
          <p:txBody>
            <a:bodyPr lIns="50800" tIns="50800" rIns="50800" bIns="50800" rtlCol="0" anchor="ctr"/>
            <a:lstStyle/>
            <a:p>
              <a:pPr algn="ctr">
                <a:lnSpc>
                  <a:spcPts val="2340"/>
                </a:lnSpc>
              </a:pPr>
              <a:endParaRPr/>
            </a:p>
          </p:txBody>
        </p:sp>
      </p:grpSp>
      <p:grpSp>
        <p:nvGrpSpPr>
          <p:cNvPr id="29" name="Group 29"/>
          <p:cNvGrpSpPr/>
          <p:nvPr/>
        </p:nvGrpSpPr>
        <p:grpSpPr>
          <a:xfrm>
            <a:off x="910835" y="8015257"/>
            <a:ext cx="7013687" cy="1543050"/>
            <a:chOff x="0" y="0"/>
            <a:chExt cx="1847226" cy="406400"/>
          </a:xfrm>
        </p:grpSpPr>
        <p:sp>
          <p:nvSpPr>
            <p:cNvPr id="30" name="Freeform 30"/>
            <p:cNvSpPr/>
            <p:nvPr/>
          </p:nvSpPr>
          <p:spPr>
            <a:xfrm>
              <a:off x="0" y="0"/>
              <a:ext cx="1847226" cy="406400"/>
            </a:xfrm>
            <a:custGeom>
              <a:avLst/>
              <a:gdLst/>
              <a:ahLst/>
              <a:cxnLst/>
              <a:rect l="l" t="t" r="r" b="b"/>
              <a:pathLst>
                <a:path w="1847226" h="406400">
                  <a:moveTo>
                    <a:pt x="0" y="0"/>
                  </a:moveTo>
                  <a:lnTo>
                    <a:pt x="1644026" y="0"/>
                  </a:lnTo>
                  <a:lnTo>
                    <a:pt x="1847226" y="203200"/>
                  </a:lnTo>
                  <a:lnTo>
                    <a:pt x="1644026" y="406400"/>
                  </a:lnTo>
                  <a:lnTo>
                    <a:pt x="0" y="406400"/>
                  </a:lnTo>
                  <a:lnTo>
                    <a:pt x="203200" y="203200"/>
                  </a:lnTo>
                  <a:lnTo>
                    <a:pt x="0" y="0"/>
                  </a:lnTo>
                  <a:close/>
                </a:path>
              </a:pathLst>
            </a:custGeom>
            <a:solidFill>
              <a:srgbClr val="009245"/>
            </a:solidFill>
          </p:spPr>
        </p:sp>
        <p:sp>
          <p:nvSpPr>
            <p:cNvPr id="31" name="TextBox 31"/>
            <p:cNvSpPr txBox="1"/>
            <p:nvPr/>
          </p:nvSpPr>
          <p:spPr>
            <a:xfrm>
              <a:off x="177800" y="-38100"/>
              <a:ext cx="1593226" cy="444500"/>
            </a:xfrm>
            <a:prstGeom prst="rect">
              <a:avLst/>
            </a:prstGeom>
          </p:spPr>
          <p:txBody>
            <a:bodyPr lIns="50800" tIns="50800" rIns="50800" bIns="50800" rtlCol="0" anchor="ctr"/>
            <a:lstStyle/>
            <a:p>
              <a:pPr algn="ctr">
                <a:lnSpc>
                  <a:spcPts val="2340"/>
                </a:lnSpc>
              </a:pPr>
              <a:endParaRPr/>
            </a:p>
          </p:txBody>
        </p:sp>
      </p:grpSp>
      <p:sp>
        <p:nvSpPr>
          <p:cNvPr id="32" name="TextBox 32"/>
          <p:cNvSpPr txBox="1"/>
          <p:nvPr/>
        </p:nvSpPr>
        <p:spPr>
          <a:xfrm>
            <a:off x="6113556" y="508641"/>
            <a:ext cx="5605439" cy="557252"/>
          </a:xfrm>
          <a:prstGeom prst="rect">
            <a:avLst/>
          </a:prstGeom>
        </p:spPr>
        <p:txBody>
          <a:bodyPr lIns="0" tIns="0" rIns="0" bIns="0" rtlCol="0" anchor="t">
            <a:spAutoFit/>
          </a:bodyPr>
          <a:lstStyle/>
          <a:p>
            <a:pPr marL="0" lvl="0" indent="0" algn="ctr">
              <a:lnSpc>
                <a:spcPts val="2973"/>
              </a:lnSpc>
            </a:pPr>
            <a:r>
              <a:rPr lang="en-US" sz="5946" b="1" dirty="0">
                <a:solidFill>
                  <a:srgbClr val="FFFFFF"/>
                </a:solidFill>
                <a:latin typeface="Poppins Bold"/>
                <a:ea typeface="Poppins Bold"/>
                <a:cs typeface="Poppins Bold"/>
                <a:sym typeface="Poppins Bold"/>
              </a:rPr>
              <a:t>Extra Benefits</a:t>
            </a:r>
          </a:p>
        </p:txBody>
      </p:sp>
      <p:sp>
        <p:nvSpPr>
          <p:cNvPr id="33" name="TextBox 33"/>
          <p:cNvSpPr txBox="1"/>
          <p:nvPr/>
        </p:nvSpPr>
        <p:spPr>
          <a:xfrm>
            <a:off x="1806670" y="2837846"/>
            <a:ext cx="5567967" cy="1590675"/>
          </a:xfrm>
          <a:prstGeom prst="rect">
            <a:avLst/>
          </a:prstGeom>
        </p:spPr>
        <p:txBody>
          <a:bodyPr lIns="0" tIns="0" rIns="0" bIns="0" rtlCol="0" anchor="t">
            <a:spAutoFit/>
          </a:bodyPr>
          <a:lstStyle/>
          <a:p>
            <a:pPr algn="l">
              <a:lnSpc>
                <a:spcPts val="2519"/>
              </a:lnSpc>
            </a:pPr>
            <a:r>
              <a:rPr lang="en-US" sz="2099" dirty="0">
                <a:solidFill>
                  <a:srgbClr val="FFFFFF"/>
                </a:solidFill>
                <a:latin typeface="Poppins"/>
                <a:ea typeface="Poppins"/>
                <a:cs typeface="Poppins"/>
                <a:sym typeface="Poppins"/>
              </a:rPr>
              <a:t>Odorless working.</a:t>
            </a:r>
          </a:p>
          <a:p>
            <a:pPr algn="l">
              <a:lnSpc>
                <a:spcPts val="2519"/>
              </a:lnSpc>
            </a:pPr>
            <a:r>
              <a:rPr lang="en-US" sz="2099" dirty="0">
                <a:solidFill>
                  <a:srgbClr val="FFFFFF"/>
                </a:solidFill>
                <a:latin typeface="Poppins"/>
                <a:ea typeface="Poppins"/>
                <a:cs typeface="Poppins"/>
                <a:sym typeface="Poppins"/>
              </a:rPr>
              <a:t>Invisible on the site. </a:t>
            </a:r>
          </a:p>
          <a:p>
            <a:pPr algn="l">
              <a:lnSpc>
                <a:spcPts val="2519"/>
              </a:lnSpc>
            </a:pPr>
            <a:r>
              <a:rPr lang="en-US" sz="2099" dirty="0">
                <a:solidFill>
                  <a:srgbClr val="FFFFFF"/>
                </a:solidFill>
                <a:latin typeface="Poppins"/>
                <a:ea typeface="Poppins"/>
                <a:cs typeface="Poppins"/>
                <a:sym typeface="Poppins"/>
              </a:rPr>
              <a:t>Compact and easy to install. </a:t>
            </a:r>
          </a:p>
          <a:p>
            <a:pPr algn="l">
              <a:lnSpc>
                <a:spcPts val="2519"/>
              </a:lnSpc>
            </a:pPr>
            <a:r>
              <a:rPr lang="en-US" sz="2099" dirty="0">
                <a:solidFill>
                  <a:srgbClr val="FFFFFF"/>
                </a:solidFill>
                <a:latin typeface="Poppins"/>
                <a:ea typeface="Poppins"/>
                <a:cs typeface="Poppins"/>
                <a:sym typeface="Poppins"/>
              </a:rPr>
              <a:t>One day installation process.</a:t>
            </a:r>
          </a:p>
          <a:p>
            <a:pPr marL="0" lvl="0" indent="0" algn="l">
              <a:lnSpc>
                <a:spcPts val="2519"/>
              </a:lnSpc>
            </a:pPr>
            <a:endParaRPr lang="en-US" sz="2099" dirty="0">
              <a:solidFill>
                <a:srgbClr val="FFFFFF"/>
              </a:solidFill>
              <a:latin typeface="Poppins"/>
              <a:ea typeface="Poppins"/>
              <a:cs typeface="Poppins"/>
              <a:sym typeface="Poppins"/>
            </a:endParaRPr>
          </a:p>
        </p:txBody>
      </p:sp>
      <p:sp>
        <p:nvSpPr>
          <p:cNvPr id="34" name="TextBox 34"/>
          <p:cNvSpPr txBox="1"/>
          <p:nvPr/>
        </p:nvSpPr>
        <p:spPr>
          <a:xfrm>
            <a:off x="8965507" y="2893850"/>
            <a:ext cx="7542722" cy="647477"/>
          </a:xfrm>
          <a:prstGeom prst="rect">
            <a:avLst/>
          </a:prstGeom>
        </p:spPr>
        <p:txBody>
          <a:bodyPr lIns="0" tIns="0" rIns="0" bIns="0" rtlCol="0" anchor="t">
            <a:spAutoFit/>
          </a:bodyPr>
          <a:lstStyle/>
          <a:p>
            <a:pPr marL="0" lvl="0" indent="0" algn="r">
              <a:lnSpc>
                <a:spcPts val="2519"/>
              </a:lnSpc>
            </a:pPr>
            <a:r>
              <a:rPr lang="en-US" sz="2099">
                <a:solidFill>
                  <a:srgbClr val="FFFFFF"/>
                </a:solidFill>
                <a:latin typeface="Poppins"/>
                <a:ea typeface="Poppins"/>
                <a:cs typeface="Poppins"/>
                <a:sym typeface="Poppins"/>
              </a:rPr>
              <a:t>The depth of the sewage pipe ranges from </a:t>
            </a:r>
            <a:r>
              <a:rPr lang="en-US" sz="2099" b="1">
                <a:solidFill>
                  <a:srgbClr val="FFFFFF"/>
                </a:solidFill>
                <a:latin typeface="Poppins Bold"/>
                <a:ea typeface="Poppins Bold"/>
                <a:cs typeface="Poppins Bold"/>
                <a:sym typeface="Poppins Bold"/>
              </a:rPr>
              <a:t>60</a:t>
            </a:r>
            <a:r>
              <a:rPr lang="en-US" sz="2099">
                <a:solidFill>
                  <a:srgbClr val="FFFFFF"/>
                </a:solidFill>
                <a:latin typeface="Poppins"/>
                <a:ea typeface="Poppins"/>
                <a:cs typeface="Poppins"/>
                <a:sym typeface="Poppins"/>
              </a:rPr>
              <a:t> to </a:t>
            </a:r>
            <a:r>
              <a:rPr lang="en-US" sz="2099" b="1">
                <a:solidFill>
                  <a:srgbClr val="FFFFFF"/>
                </a:solidFill>
                <a:latin typeface="Poppins Bold"/>
                <a:ea typeface="Poppins Bold"/>
                <a:cs typeface="Poppins Bold"/>
                <a:sym typeface="Poppins Bold"/>
              </a:rPr>
              <a:t>110 centimeters</a:t>
            </a:r>
            <a:r>
              <a:rPr lang="en-US" sz="2099">
                <a:solidFill>
                  <a:srgbClr val="FFFFFF"/>
                </a:solidFill>
                <a:latin typeface="Poppins"/>
                <a:ea typeface="Poppins"/>
                <a:cs typeface="Poppins"/>
                <a:sym typeface="Poppins"/>
              </a:rPr>
              <a:t>.</a:t>
            </a:r>
          </a:p>
        </p:txBody>
      </p:sp>
      <p:sp>
        <p:nvSpPr>
          <p:cNvPr id="35" name="TextBox 35"/>
          <p:cNvSpPr txBox="1"/>
          <p:nvPr/>
        </p:nvSpPr>
        <p:spPr>
          <a:xfrm>
            <a:off x="1964428" y="4572000"/>
            <a:ext cx="5086335" cy="647700"/>
          </a:xfrm>
          <a:prstGeom prst="rect">
            <a:avLst/>
          </a:prstGeom>
        </p:spPr>
        <p:txBody>
          <a:bodyPr lIns="0" tIns="0" rIns="0" bIns="0" rtlCol="0" anchor="t">
            <a:spAutoFit/>
          </a:bodyPr>
          <a:lstStyle/>
          <a:p>
            <a:pPr marL="0" lvl="0" indent="0" algn="l">
              <a:lnSpc>
                <a:spcPts val="2519"/>
              </a:lnSpc>
            </a:pPr>
            <a:r>
              <a:rPr lang="en-US" sz="2099" dirty="0">
                <a:solidFill>
                  <a:srgbClr val="FFFFFF"/>
                </a:solidFill>
                <a:latin typeface="Poppins"/>
                <a:ea typeface="Poppins"/>
                <a:cs typeface="Poppins"/>
                <a:sym typeface="Poppins"/>
              </a:rPr>
              <a:t>Delivering fast services throughout European Union.</a:t>
            </a:r>
          </a:p>
        </p:txBody>
      </p:sp>
      <p:sp>
        <p:nvSpPr>
          <p:cNvPr id="36" name="TextBox 36"/>
          <p:cNvSpPr txBox="1"/>
          <p:nvPr/>
        </p:nvSpPr>
        <p:spPr>
          <a:xfrm>
            <a:off x="2028679" y="6419545"/>
            <a:ext cx="6228910" cy="1085134"/>
          </a:xfrm>
          <a:prstGeom prst="rect">
            <a:avLst/>
          </a:prstGeom>
        </p:spPr>
        <p:txBody>
          <a:bodyPr lIns="0" tIns="0" rIns="0" bIns="0" rtlCol="0" anchor="t">
            <a:spAutoFit/>
          </a:bodyPr>
          <a:lstStyle/>
          <a:p>
            <a:pPr marL="0" lvl="0" indent="0" algn="l">
              <a:lnSpc>
                <a:spcPts val="2897"/>
              </a:lnSpc>
            </a:pPr>
            <a:r>
              <a:rPr lang="en-US" sz="2099">
                <a:solidFill>
                  <a:srgbClr val="FFFFFF"/>
                </a:solidFill>
                <a:latin typeface="Poppins"/>
                <a:ea typeface="Poppins"/>
                <a:cs typeface="Poppins"/>
                <a:sym typeface="Poppins"/>
              </a:rPr>
              <a:t>BioTornado is made of high-quality, environment- and human-friendly, environmental-resistant materials. </a:t>
            </a:r>
          </a:p>
        </p:txBody>
      </p:sp>
      <p:sp>
        <p:nvSpPr>
          <p:cNvPr id="37" name="TextBox 37"/>
          <p:cNvSpPr txBox="1"/>
          <p:nvPr/>
        </p:nvSpPr>
        <p:spPr>
          <a:xfrm>
            <a:off x="1964428" y="8198904"/>
            <a:ext cx="5607361" cy="1446973"/>
          </a:xfrm>
          <a:prstGeom prst="rect">
            <a:avLst/>
          </a:prstGeom>
        </p:spPr>
        <p:txBody>
          <a:bodyPr lIns="0" tIns="0" rIns="0" bIns="0" rtlCol="0" anchor="t">
            <a:spAutoFit/>
          </a:bodyPr>
          <a:lstStyle/>
          <a:p>
            <a:pPr algn="l">
              <a:lnSpc>
                <a:spcPts val="2897"/>
              </a:lnSpc>
            </a:pPr>
            <a:r>
              <a:rPr lang="en-US" sz="2099">
                <a:solidFill>
                  <a:srgbClr val="FFFFFF"/>
                </a:solidFill>
                <a:latin typeface="Poppins"/>
                <a:ea typeface="Poppins"/>
                <a:cs typeface="Poppins"/>
                <a:sym typeface="Poppins"/>
              </a:rPr>
              <a:t>The unique mechanism of the </a:t>
            </a:r>
          </a:p>
          <a:p>
            <a:pPr algn="l">
              <a:lnSpc>
                <a:spcPts val="2897"/>
              </a:lnSpc>
            </a:pPr>
            <a:r>
              <a:rPr lang="en-US" sz="2099" b="1">
                <a:solidFill>
                  <a:srgbClr val="FFFFFF"/>
                </a:solidFill>
                <a:latin typeface="Poppins Bold"/>
                <a:ea typeface="Poppins Bold"/>
                <a:cs typeface="Poppins Bold"/>
                <a:sym typeface="Poppins Bold"/>
              </a:rPr>
              <a:t>8-Compartment</a:t>
            </a:r>
            <a:r>
              <a:rPr lang="en-US" sz="2099">
                <a:solidFill>
                  <a:srgbClr val="FFFFFF"/>
                </a:solidFill>
                <a:latin typeface="Poppins"/>
                <a:ea typeface="Poppins"/>
                <a:cs typeface="Poppins"/>
                <a:sym typeface="Poppins"/>
              </a:rPr>
              <a:t> BioTornado ensures the highest efficiency.</a:t>
            </a:r>
          </a:p>
          <a:p>
            <a:pPr marL="0" lvl="0" indent="0" algn="l">
              <a:lnSpc>
                <a:spcPts val="2897"/>
              </a:lnSpc>
            </a:pPr>
            <a:endParaRPr lang="en-US" sz="2099">
              <a:solidFill>
                <a:srgbClr val="FFFFFF"/>
              </a:solidFill>
              <a:latin typeface="Poppins"/>
              <a:ea typeface="Poppins"/>
              <a:cs typeface="Poppins"/>
              <a:sym typeface="Poppins"/>
            </a:endParaRPr>
          </a:p>
        </p:txBody>
      </p:sp>
      <p:sp>
        <p:nvSpPr>
          <p:cNvPr id="38" name="TextBox 38"/>
          <p:cNvSpPr txBox="1"/>
          <p:nvPr/>
        </p:nvSpPr>
        <p:spPr>
          <a:xfrm>
            <a:off x="6194421" y="1066093"/>
            <a:ext cx="5774843" cy="371451"/>
          </a:xfrm>
          <a:prstGeom prst="rect">
            <a:avLst/>
          </a:prstGeom>
        </p:spPr>
        <p:txBody>
          <a:bodyPr lIns="0" tIns="0" rIns="0" bIns="0" rtlCol="0" anchor="t">
            <a:spAutoFit/>
          </a:bodyPr>
          <a:lstStyle/>
          <a:p>
            <a:pPr marL="0" lvl="0" indent="0" algn="ctr">
              <a:lnSpc>
                <a:spcPts val="2869"/>
              </a:lnSpc>
              <a:spcBef>
                <a:spcPct val="0"/>
              </a:spcBef>
            </a:pPr>
            <a:r>
              <a:rPr lang="en-US" sz="2079">
                <a:solidFill>
                  <a:srgbClr val="FFFFFF"/>
                </a:solidFill>
                <a:latin typeface="Poppins"/>
                <a:ea typeface="Poppins"/>
                <a:cs typeface="Poppins"/>
                <a:sym typeface="Poppins"/>
              </a:rPr>
              <a:t>Widely proven by certifications</a:t>
            </a:r>
          </a:p>
        </p:txBody>
      </p:sp>
      <p:sp>
        <p:nvSpPr>
          <p:cNvPr id="39" name="TextBox 39"/>
          <p:cNvSpPr txBox="1"/>
          <p:nvPr/>
        </p:nvSpPr>
        <p:spPr>
          <a:xfrm>
            <a:off x="457200" y="3503340"/>
            <a:ext cx="644306" cy="192360"/>
          </a:xfrm>
          <a:prstGeom prst="rect">
            <a:avLst/>
          </a:prstGeom>
        </p:spPr>
        <p:txBody>
          <a:bodyPr wrap="square" lIns="0" tIns="0" rIns="0" bIns="0" rtlCol="0" anchor="t">
            <a:spAutoFit/>
          </a:bodyPr>
          <a:lstStyle/>
          <a:p>
            <a:pPr algn="ctr">
              <a:lnSpc>
                <a:spcPts val="1499"/>
              </a:lnSpc>
            </a:pPr>
            <a:r>
              <a:rPr lang="en-US" sz="2999" b="1" dirty="0">
                <a:solidFill>
                  <a:srgbClr val="000000"/>
                </a:solidFill>
                <a:latin typeface="Poppins Ultra-Bold"/>
                <a:ea typeface="Poppins Ultra-Bold"/>
                <a:cs typeface="Poppins Ultra-Bold"/>
                <a:sym typeface="Poppins Ultra-Bold"/>
              </a:rPr>
              <a:t>01</a:t>
            </a:r>
          </a:p>
        </p:txBody>
      </p:sp>
      <p:sp>
        <p:nvSpPr>
          <p:cNvPr id="40" name="TextBox 40"/>
          <p:cNvSpPr txBox="1"/>
          <p:nvPr/>
        </p:nvSpPr>
        <p:spPr>
          <a:xfrm>
            <a:off x="17175718" y="3543300"/>
            <a:ext cx="655082" cy="192360"/>
          </a:xfrm>
          <a:prstGeom prst="rect">
            <a:avLst/>
          </a:prstGeom>
        </p:spPr>
        <p:txBody>
          <a:bodyPr wrap="square" lIns="0" tIns="0" rIns="0" bIns="0" rtlCol="0" anchor="t">
            <a:spAutoFit/>
          </a:bodyPr>
          <a:lstStyle/>
          <a:p>
            <a:pPr algn="ctr">
              <a:lnSpc>
                <a:spcPts val="1499"/>
              </a:lnSpc>
            </a:pPr>
            <a:r>
              <a:rPr lang="en-US" sz="2999" b="1" dirty="0">
                <a:solidFill>
                  <a:srgbClr val="000000"/>
                </a:solidFill>
                <a:latin typeface="Poppins Ultra-Bold"/>
                <a:ea typeface="Poppins Ultra-Bold"/>
                <a:cs typeface="Poppins Ultra-Bold"/>
                <a:sym typeface="Poppins Ultra-Bold"/>
              </a:rPr>
              <a:t>05</a:t>
            </a:r>
          </a:p>
        </p:txBody>
      </p:sp>
      <p:sp>
        <p:nvSpPr>
          <p:cNvPr id="41" name="TextBox 41"/>
          <p:cNvSpPr txBox="1"/>
          <p:nvPr/>
        </p:nvSpPr>
        <p:spPr>
          <a:xfrm>
            <a:off x="457200" y="5255940"/>
            <a:ext cx="550132" cy="192360"/>
          </a:xfrm>
          <a:prstGeom prst="rect">
            <a:avLst/>
          </a:prstGeom>
        </p:spPr>
        <p:txBody>
          <a:bodyPr wrap="square" lIns="0" tIns="0" rIns="0" bIns="0" rtlCol="0" anchor="t">
            <a:spAutoFit/>
          </a:bodyPr>
          <a:lstStyle/>
          <a:p>
            <a:pPr algn="ctr">
              <a:lnSpc>
                <a:spcPts val="1499"/>
              </a:lnSpc>
            </a:pPr>
            <a:r>
              <a:rPr lang="en-US" sz="2999" b="1" dirty="0">
                <a:solidFill>
                  <a:srgbClr val="000000"/>
                </a:solidFill>
                <a:latin typeface="Poppins Ultra-Bold"/>
                <a:ea typeface="Poppins Ultra-Bold"/>
                <a:cs typeface="Poppins Ultra-Bold"/>
                <a:sym typeface="Poppins Ultra-Bold"/>
              </a:rPr>
              <a:t>02</a:t>
            </a:r>
          </a:p>
        </p:txBody>
      </p:sp>
      <p:sp>
        <p:nvSpPr>
          <p:cNvPr id="42" name="TextBox 42"/>
          <p:cNvSpPr txBox="1"/>
          <p:nvPr/>
        </p:nvSpPr>
        <p:spPr>
          <a:xfrm>
            <a:off x="507839" y="7010551"/>
            <a:ext cx="482761" cy="266549"/>
          </a:xfrm>
          <a:prstGeom prst="rect">
            <a:avLst/>
          </a:prstGeom>
        </p:spPr>
        <p:txBody>
          <a:bodyPr lIns="0" tIns="0" rIns="0" bIns="0" rtlCol="0" anchor="t">
            <a:spAutoFit/>
          </a:bodyPr>
          <a:lstStyle/>
          <a:p>
            <a:pPr algn="ctr">
              <a:lnSpc>
                <a:spcPts val="1499"/>
              </a:lnSpc>
            </a:pPr>
            <a:r>
              <a:rPr lang="en-US" sz="2999" b="1">
                <a:solidFill>
                  <a:srgbClr val="000000"/>
                </a:solidFill>
                <a:latin typeface="Poppins Ultra-Bold"/>
                <a:ea typeface="Poppins Ultra-Bold"/>
                <a:cs typeface="Poppins Ultra-Bold"/>
                <a:sym typeface="Poppins Ultra-Bold"/>
              </a:rPr>
              <a:t>03</a:t>
            </a:r>
          </a:p>
        </p:txBody>
      </p:sp>
      <p:sp>
        <p:nvSpPr>
          <p:cNvPr id="43" name="TextBox 43"/>
          <p:cNvSpPr txBox="1"/>
          <p:nvPr/>
        </p:nvSpPr>
        <p:spPr>
          <a:xfrm>
            <a:off x="417306" y="8801100"/>
            <a:ext cx="649494" cy="192360"/>
          </a:xfrm>
          <a:prstGeom prst="rect">
            <a:avLst/>
          </a:prstGeom>
        </p:spPr>
        <p:txBody>
          <a:bodyPr wrap="square" lIns="0" tIns="0" rIns="0" bIns="0" rtlCol="0" anchor="t">
            <a:spAutoFit/>
          </a:bodyPr>
          <a:lstStyle/>
          <a:p>
            <a:pPr algn="ctr">
              <a:lnSpc>
                <a:spcPts val="1499"/>
              </a:lnSpc>
            </a:pPr>
            <a:r>
              <a:rPr lang="en-US" sz="2999" b="1" dirty="0">
                <a:solidFill>
                  <a:srgbClr val="000000"/>
                </a:solidFill>
                <a:latin typeface="Poppins Ultra-Bold"/>
                <a:ea typeface="Poppins Ultra-Bold"/>
                <a:cs typeface="Poppins Ultra-Bold"/>
                <a:sym typeface="Poppins Ultra-Bold"/>
              </a:rPr>
              <a:t>04</a:t>
            </a:r>
          </a:p>
        </p:txBody>
      </p:sp>
      <p:grpSp>
        <p:nvGrpSpPr>
          <p:cNvPr id="44" name="Group 44"/>
          <p:cNvGrpSpPr/>
          <p:nvPr/>
        </p:nvGrpSpPr>
        <p:grpSpPr>
          <a:xfrm>
            <a:off x="16740543" y="4477650"/>
            <a:ext cx="941135" cy="1543050"/>
            <a:chOff x="0" y="0"/>
            <a:chExt cx="1452240" cy="2381040"/>
          </a:xfrm>
        </p:grpSpPr>
        <p:sp>
          <p:nvSpPr>
            <p:cNvPr id="45" name="Freeform 45"/>
            <p:cNvSpPr/>
            <p:nvPr/>
          </p:nvSpPr>
          <p:spPr>
            <a:xfrm>
              <a:off x="-19685" y="-19812"/>
              <a:ext cx="1474216" cy="2444877"/>
            </a:xfrm>
            <a:custGeom>
              <a:avLst/>
              <a:gdLst/>
              <a:ahLst/>
              <a:cxnLst/>
              <a:rect l="l" t="t" r="r" b="b"/>
              <a:pathLst>
                <a:path w="1474216" h="2444877">
                  <a:moveTo>
                    <a:pt x="78994" y="1078484"/>
                  </a:moveTo>
                  <a:lnTo>
                    <a:pt x="1078611" y="78994"/>
                  </a:lnTo>
                  <a:cubicBezTo>
                    <a:pt x="1158240" y="0"/>
                    <a:pt x="1287145" y="0"/>
                    <a:pt x="1366774" y="78994"/>
                  </a:cubicBezTo>
                  <a:lnTo>
                    <a:pt x="1474216" y="186436"/>
                  </a:lnTo>
                  <a:lnTo>
                    <a:pt x="582549" y="1078484"/>
                  </a:lnTo>
                  <a:cubicBezTo>
                    <a:pt x="502920" y="1157986"/>
                    <a:pt x="502920" y="1287018"/>
                    <a:pt x="582549" y="1366520"/>
                  </a:cubicBezTo>
                  <a:lnTo>
                    <a:pt x="1474216" y="2257933"/>
                  </a:lnTo>
                  <a:lnTo>
                    <a:pt x="1366774" y="2365375"/>
                  </a:lnTo>
                  <a:cubicBezTo>
                    <a:pt x="1287145" y="2444877"/>
                    <a:pt x="1158240" y="2444877"/>
                    <a:pt x="1078611" y="2365375"/>
                  </a:cubicBezTo>
                  <a:lnTo>
                    <a:pt x="78994" y="1366012"/>
                  </a:lnTo>
                  <a:cubicBezTo>
                    <a:pt x="0" y="1286510"/>
                    <a:pt x="0" y="1158113"/>
                    <a:pt x="78994" y="1078484"/>
                  </a:cubicBezTo>
                  <a:close/>
                </a:path>
              </a:pathLst>
            </a:custGeom>
            <a:solidFill>
              <a:srgbClr val="1C5739"/>
            </a:solidFill>
          </p:spPr>
        </p:sp>
      </p:grpSp>
      <p:grpSp>
        <p:nvGrpSpPr>
          <p:cNvPr id="46" name="Group 46"/>
          <p:cNvGrpSpPr/>
          <p:nvPr/>
        </p:nvGrpSpPr>
        <p:grpSpPr>
          <a:xfrm rot="-10800000">
            <a:off x="8171054" y="4477650"/>
            <a:ext cx="9238383" cy="1543050"/>
            <a:chOff x="0" y="0"/>
            <a:chExt cx="2433154" cy="406400"/>
          </a:xfrm>
        </p:grpSpPr>
        <p:sp>
          <p:nvSpPr>
            <p:cNvPr id="47" name="Freeform 47"/>
            <p:cNvSpPr/>
            <p:nvPr/>
          </p:nvSpPr>
          <p:spPr>
            <a:xfrm>
              <a:off x="0" y="0"/>
              <a:ext cx="2433154" cy="406400"/>
            </a:xfrm>
            <a:custGeom>
              <a:avLst/>
              <a:gdLst/>
              <a:ahLst/>
              <a:cxnLst/>
              <a:rect l="l" t="t" r="r" b="b"/>
              <a:pathLst>
                <a:path w="2433154" h="406400">
                  <a:moveTo>
                    <a:pt x="0" y="0"/>
                  </a:moveTo>
                  <a:lnTo>
                    <a:pt x="2229954" y="0"/>
                  </a:lnTo>
                  <a:lnTo>
                    <a:pt x="2433154" y="203200"/>
                  </a:lnTo>
                  <a:lnTo>
                    <a:pt x="2229954" y="406400"/>
                  </a:lnTo>
                  <a:lnTo>
                    <a:pt x="0" y="406400"/>
                  </a:lnTo>
                  <a:lnTo>
                    <a:pt x="203200" y="203200"/>
                  </a:lnTo>
                  <a:lnTo>
                    <a:pt x="0" y="0"/>
                  </a:lnTo>
                  <a:close/>
                </a:path>
              </a:pathLst>
            </a:custGeom>
            <a:solidFill>
              <a:srgbClr val="1C5739"/>
            </a:solidFill>
          </p:spPr>
        </p:sp>
        <p:sp>
          <p:nvSpPr>
            <p:cNvPr id="48" name="TextBox 48"/>
            <p:cNvSpPr txBox="1"/>
            <p:nvPr/>
          </p:nvSpPr>
          <p:spPr>
            <a:xfrm>
              <a:off x="177800" y="-38100"/>
              <a:ext cx="2179154" cy="444500"/>
            </a:xfrm>
            <a:prstGeom prst="rect">
              <a:avLst/>
            </a:prstGeom>
          </p:spPr>
          <p:txBody>
            <a:bodyPr lIns="50800" tIns="50800" rIns="50800" bIns="50800" rtlCol="0" anchor="ctr"/>
            <a:lstStyle/>
            <a:p>
              <a:pPr algn="ctr">
                <a:lnSpc>
                  <a:spcPts val="2340"/>
                </a:lnSpc>
              </a:pPr>
              <a:endParaRPr/>
            </a:p>
          </p:txBody>
        </p:sp>
      </p:grpSp>
      <p:sp>
        <p:nvSpPr>
          <p:cNvPr id="49" name="TextBox 49"/>
          <p:cNvSpPr txBox="1"/>
          <p:nvPr/>
        </p:nvSpPr>
        <p:spPr>
          <a:xfrm>
            <a:off x="10567324" y="4649022"/>
            <a:ext cx="5940904" cy="333263"/>
          </a:xfrm>
          <a:prstGeom prst="rect">
            <a:avLst/>
          </a:prstGeom>
        </p:spPr>
        <p:txBody>
          <a:bodyPr lIns="0" tIns="0" rIns="0" bIns="0" rtlCol="0" anchor="t">
            <a:spAutoFit/>
          </a:bodyPr>
          <a:lstStyle/>
          <a:p>
            <a:pPr marL="0" lvl="0" indent="0" algn="r">
              <a:lnSpc>
                <a:spcPts val="2519"/>
              </a:lnSpc>
            </a:pPr>
            <a:r>
              <a:rPr lang="en-US" sz="2099">
                <a:solidFill>
                  <a:srgbClr val="FFFFFF"/>
                </a:solidFill>
                <a:latin typeface="Poppins"/>
                <a:ea typeface="Poppins"/>
                <a:cs typeface="Poppins"/>
                <a:sym typeface="Poppins"/>
              </a:rPr>
              <a:t>Quiet working.</a:t>
            </a:r>
          </a:p>
        </p:txBody>
      </p:sp>
      <p:sp>
        <p:nvSpPr>
          <p:cNvPr id="50" name="TextBox 50"/>
          <p:cNvSpPr txBox="1"/>
          <p:nvPr/>
        </p:nvSpPr>
        <p:spPr>
          <a:xfrm>
            <a:off x="17297400" y="5257951"/>
            <a:ext cx="492249" cy="266549"/>
          </a:xfrm>
          <a:prstGeom prst="rect">
            <a:avLst/>
          </a:prstGeom>
        </p:spPr>
        <p:txBody>
          <a:bodyPr lIns="0" tIns="0" rIns="0" bIns="0" rtlCol="0" anchor="t">
            <a:spAutoFit/>
          </a:bodyPr>
          <a:lstStyle/>
          <a:p>
            <a:pPr algn="ctr">
              <a:lnSpc>
                <a:spcPts val="1499"/>
              </a:lnSpc>
            </a:pPr>
            <a:r>
              <a:rPr lang="en-US" sz="2999" b="1" dirty="0">
                <a:solidFill>
                  <a:srgbClr val="000000"/>
                </a:solidFill>
                <a:latin typeface="Poppins Ultra-Bold"/>
                <a:ea typeface="Poppins Ultra-Bold"/>
                <a:cs typeface="Poppins Ultra-Bold"/>
                <a:sym typeface="Poppins Ultra-Bold"/>
              </a:rPr>
              <a:t>06</a:t>
            </a:r>
          </a:p>
        </p:txBody>
      </p:sp>
      <p:grpSp>
        <p:nvGrpSpPr>
          <p:cNvPr id="51" name="Group 51"/>
          <p:cNvGrpSpPr/>
          <p:nvPr/>
        </p:nvGrpSpPr>
        <p:grpSpPr>
          <a:xfrm>
            <a:off x="16769118" y="6207076"/>
            <a:ext cx="941135" cy="1543050"/>
            <a:chOff x="0" y="0"/>
            <a:chExt cx="1452240" cy="2381040"/>
          </a:xfrm>
        </p:grpSpPr>
        <p:sp>
          <p:nvSpPr>
            <p:cNvPr id="52" name="Freeform 52"/>
            <p:cNvSpPr/>
            <p:nvPr/>
          </p:nvSpPr>
          <p:spPr>
            <a:xfrm>
              <a:off x="-19685" y="-19812"/>
              <a:ext cx="1474216" cy="2444877"/>
            </a:xfrm>
            <a:custGeom>
              <a:avLst/>
              <a:gdLst/>
              <a:ahLst/>
              <a:cxnLst/>
              <a:rect l="l" t="t" r="r" b="b"/>
              <a:pathLst>
                <a:path w="1474216" h="2444877">
                  <a:moveTo>
                    <a:pt x="78994" y="1078484"/>
                  </a:moveTo>
                  <a:lnTo>
                    <a:pt x="1078611" y="78994"/>
                  </a:lnTo>
                  <a:cubicBezTo>
                    <a:pt x="1158240" y="0"/>
                    <a:pt x="1287145" y="0"/>
                    <a:pt x="1366774" y="78994"/>
                  </a:cubicBezTo>
                  <a:lnTo>
                    <a:pt x="1474216" y="186436"/>
                  </a:lnTo>
                  <a:lnTo>
                    <a:pt x="582549" y="1078484"/>
                  </a:lnTo>
                  <a:cubicBezTo>
                    <a:pt x="502920" y="1157986"/>
                    <a:pt x="502920" y="1287018"/>
                    <a:pt x="582549" y="1366520"/>
                  </a:cubicBezTo>
                  <a:lnTo>
                    <a:pt x="1474216" y="2257933"/>
                  </a:lnTo>
                  <a:lnTo>
                    <a:pt x="1366774" y="2365375"/>
                  </a:lnTo>
                  <a:cubicBezTo>
                    <a:pt x="1287145" y="2444877"/>
                    <a:pt x="1158240" y="2444877"/>
                    <a:pt x="1078611" y="2365375"/>
                  </a:cubicBezTo>
                  <a:lnTo>
                    <a:pt x="78994" y="1366012"/>
                  </a:lnTo>
                  <a:cubicBezTo>
                    <a:pt x="0" y="1286510"/>
                    <a:pt x="0" y="1158113"/>
                    <a:pt x="78994" y="1078484"/>
                  </a:cubicBezTo>
                  <a:close/>
                </a:path>
              </a:pathLst>
            </a:custGeom>
            <a:solidFill>
              <a:srgbClr val="009245"/>
            </a:solidFill>
          </p:spPr>
        </p:sp>
      </p:grpSp>
      <p:grpSp>
        <p:nvGrpSpPr>
          <p:cNvPr id="53" name="Group 53"/>
          <p:cNvGrpSpPr/>
          <p:nvPr/>
        </p:nvGrpSpPr>
        <p:grpSpPr>
          <a:xfrm rot="-10800000">
            <a:off x="8215883" y="6207076"/>
            <a:ext cx="9229015" cy="1543050"/>
            <a:chOff x="0" y="0"/>
            <a:chExt cx="2430687" cy="406400"/>
          </a:xfrm>
        </p:grpSpPr>
        <p:sp>
          <p:nvSpPr>
            <p:cNvPr id="54" name="Freeform 54"/>
            <p:cNvSpPr/>
            <p:nvPr/>
          </p:nvSpPr>
          <p:spPr>
            <a:xfrm>
              <a:off x="0" y="0"/>
              <a:ext cx="2430687" cy="406400"/>
            </a:xfrm>
            <a:custGeom>
              <a:avLst/>
              <a:gdLst/>
              <a:ahLst/>
              <a:cxnLst/>
              <a:rect l="l" t="t" r="r" b="b"/>
              <a:pathLst>
                <a:path w="2430687" h="406400">
                  <a:moveTo>
                    <a:pt x="0" y="0"/>
                  </a:moveTo>
                  <a:lnTo>
                    <a:pt x="2227487" y="0"/>
                  </a:lnTo>
                  <a:lnTo>
                    <a:pt x="2430687" y="203200"/>
                  </a:lnTo>
                  <a:lnTo>
                    <a:pt x="2227487" y="406400"/>
                  </a:lnTo>
                  <a:lnTo>
                    <a:pt x="0" y="406400"/>
                  </a:lnTo>
                  <a:lnTo>
                    <a:pt x="203200" y="203200"/>
                  </a:lnTo>
                  <a:lnTo>
                    <a:pt x="0" y="0"/>
                  </a:lnTo>
                  <a:close/>
                </a:path>
              </a:pathLst>
            </a:custGeom>
            <a:solidFill>
              <a:srgbClr val="009245"/>
            </a:solidFill>
          </p:spPr>
        </p:sp>
        <p:sp>
          <p:nvSpPr>
            <p:cNvPr id="55" name="TextBox 55"/>
            <p:cNvSpPr txBox="1"/>
            <p:nvPr/>
          </p:nvSpPr>
          <p:spPr>
            <a:xfrm>
              <a:off x="177800" y="-38100"/>
              <a:ext cx="2176687" cy="444500"/>
            </a:xfrm>
            <a:prstGeom prst="rect">
              <a:avLst/>
            </a:prstGeom>
          </p:spPr>
          <p:txBody>
            <a:bodyPr lIns="50800" tIns="50800" rIns="50800" bIns="50800" rtlCol="0" anchor="ctr"/>
            <a:lstStyle/>
            <a:p>
              <a:pPr algn="ctr">
                <a:lnSpc>
                  <a:spcPts val="2340"/>
                </a:lnSpc>
              </a:pPr>
              <a:endParaRPr/>
            </a:p>
          </p:txBody>
        </p:sp>
      </p:grpSp>
      <p:sp>
        <p:nvSpPr>
          <p:cNvPr id="56" name="TextBox 56"/>
          <p:cNvSpPr txBox="1"/>
          <p:nvPr/>
        </p:nvSpPr>
        <p:spPr>
          <a:xfrm>
            <a:off x="8714155" y="6809768"/>
            <a:ext cx="7794074" cy="333263"/>
          </a:xfrm>
          <a:prstGeom prst="rect">
            <a:avLst/>
          </a:prstGeom>
        </p:spPr>
        <p:txBody>
          <a:bodyPr lIns="0" tIns="0" rIns="0" bIns="0" rtlCol="0" anchor="t">
            <a:spAutoFit/>
          </a:bodyPr>
          <a:lstStyle/>
          <a:p>
            <a:pPr marL="0" lvl="0" indent="0" algn="r">
              <a:lnSpc>
                <a:spcPts val="2519"/>
              </a:lnSpc>
            </a:pPr>
            <a:r>
              <a:rPr lang="en-US" sz="2099">
                <a:solidFill>
                  <a:srgbClr val="FFFFFF"/>
                </a:solidFill>
                <a:latin typeface="Poppins"/>
                <a:ea typeface="Poppins"/>
                <a:cs typeface="Poppins"/>
                <a:sym typeface="Poppins"/>
              </a:rPr>
              <a:t>Work in all weathers Conditions with same performance.</a:t>
            </a:r>
          </a:p>
        </p:txBody>
      </p:sp>
      <p:sp>
        <p:nvSpPr>
          <p:cNvPr id="57" name="TextBox 57"/>
          <p:cNvSpPr txBox="1"/>
          <p:nvPr/>
        </p:nvSpPr>
        <p:spPr>
          <a:xfrm>
            <a:off x="17297400" y="7010551"/>
            <a:ext cx="449461" cy="266549"/>
          </a:xfrm>
          <a:prstGeom prst="rect">
            <a:avLst/>
          </a:prstGeom>
        </p:spPr>
        <p:txBody>
          <a:bodyPr lIns="0" tIns="0" rIns="0" bIns="0" rtlCol="0" anchor="t">
            <a:spAutoFit/>
          </a:bodyPr>
          <a:lstStyle/>
          <a:p>
            <a:pPr algn="ctr">
              <a:lnSpc>
                <a:spcPts val="1499"/>
              </a:lnSpc>
            </a:pPr>
            <a:r>
              <a:rPr lang="en-US" sz="2999" b="1" dirty="0">
                <a:solidFill>
                  <a:srgbClr val="000000"/>
                </a:solidFill>
                <a:latin typeface="Poppins Ultra-Bold"/>
                <a:ea typeface="Poppins Ultra-Bold"/>
                <a:cs typeface="Poppins Ultra-Bold"/>
                <a:sym typeface="Poppins Ultra-Bold"/>
              </a:rPr>
              <a:t>07</a:t>
            </a:r>
          </a:p>
        </p:txBody>
      </p:sp>
      <p:grpSp>
        <p:nvGrpSpPr>
          <p:cNvPr id="58" name="Group 58"/>
          <p:cNvGrpSpPr/>
          <p:nvPr/>
        </p:nvGrpSpPr>
        <p:grpSpPr>
          <a:xfrm>
            <a:off x="16797693" y="7936502"/>
            <a:ext cx="941135" cy="1543050"/>
            <a:chOff x="0" y="0"/>
            <a:chExt cx="1452240" cy="2381040"/>
          </a:xfrm>
        </p:grpSpPr>
        <p:sp>
          <p:nvSpPr>
            <p:cNvPr id="59" name="Freeform 59"/>
            <p:cNvSpPr/>
            <p:nvPr/>
          </p:nvSpPr>
          <p:spPr>
            <a:xfrm>
              <a:off x="-19685" y="-19812"/>
              <a:ext cx="1474216" cy="2444877"/>
            </a:xfrm>
            <a:custGeom>
              <a:avLst/>
              <a:gdLst/>
              <a:ahLst/>
              <a:cxnLst/>
              <a:rect l="l" t="t" r="r" b="b"/>
              <a:pathLst>
                <a:path w="1474216" h="2444877">
                  <a:moveTo>
                    <a:pt x="78994" y="1078484"/>
                  </a:moveTo>
                  <a:lnTo>
                    <a:pt x="1078611" y="78994"/>
                  </a:lnTo>
                  <a:cubicBezTo>
                    <a:pt x="1158240" y="0"/>
                    <a:pt x="1287145" y="0"/>
                    <a:pt x="1366774" y="78994"/>
                  </a:cubicBezTo>
                  <a:lnTo>
                    <a:pt x="1474216" y="186436"/>
                  </a:lnTo>
                  <a:lnTo>
                    <a:pt x="582549" y="1078484"/>
                  </a:lnTo>
                  <a:cubicBezTo>
                    <a:pt x="502920" y="1157986"/>
                    <a:pt x="502920" y="1287018"/>
                    <a:pt x="582549" y="1366520"/>
                  </a:cubicBezTo>
                  <a:lnTo>
                    <a:pt x="1474216" y="2257933"/>
                  </a:lnTo>
                  <a:lnTo>
                    <a:pt x="1366774" y="2365375"/>
                  </a:lnTo>
                  <a:cubicBezTo>
                    <a:pt x="1287145" y="2444877"/>
                    <a:pt x="1158240" y="2444877"/>
                    <a:pt x="1078611" y="2365375"/>
                  </a:cubicBezTo>
                  <a:lnTo>
                    <a:pt x="78994" y="1366012"/>
                  </a:lnTo>
                  <a:cubicBezTo>
                    <a:pt x="0" y="1286510"/>
                    <a:pt x="0" y="1158113"/>
                    <a:pt x="78994" y="1078484"/>
                  </a:cubicBezTo>
                  <a:close/>
                </a:path>
              </a:pathLst>
            </a:custGeom>
            <a:solidFill>
              <a:srgbClr val="1C5739"/>
            </a:solidFill>
          </p:spPr>
        </p:sp>
      </p:grpSp>
      <p:grpSp>
        <p:nvGrpSpPr>
          <p:cNvPr id="60" name="Group 60"/>
          <p:cNvGrpSpPr/>
          <p:nvPr/>
        </p:nvGrpSpPr>
        <p:grpSpPr>
          <a:xfrm rot="-10800000">
            <a:off x="8257589" y="7936502"/>
            <a:ext cx="9229015" cy="1543050"/>
            <a:chOff x="0" y="0"/>
            <a:chExt cx="2430687" cy="406400"/>
          </a:xfrm>
        </p:grpSpPr>
        <p:sp>
          <p:nvSpPr>
            <p:cNvPr id="61" name="Freeform 61"/>
            <p:cNvSpPr/>
            <p:nvPr/>
          </p:nvSpPr>
          <p:spPr>
            <a:xfrm>
              <a:off x="0" y="0"/>
              <a:ext cx="2430687" cy="406400"/>
            </a:xfrm>
            <a:custGeom>
              <a:avLst/>
              <a:gdLst/>
              <a:ahLst/>
              <a:cxnLst/>
              <a:rect l="l" t="t" r="r" b="b"/>
              <a:pathLst>
                <a:path w="2430687" h="406400">
                  <a:moveTo>
                    <a:pt x="0" y="0"/>
                  </a:moveTo>
                  <a:lnTo>
                    <a:pt x="2227487" y="0"/>
                  </a:lnTo>
                  <a:lnTo>
                    <a:pt x="2430687" y="203200"/>
                  </a:lnTo>
                  <a:lnTo>
                    <a:pt x="2227487" y="406400"/>
                  </a:lnTo>
                  <a:lnTo>
                    <a:pt x="0" y="406400"/>
                  </a:lnTo>
                  <a:lnTo>
                    <a:pt x="203200" y="203200"/>
                  </a:lnTo>
                  <a:lnTo>
                    <a:pt x="0" y="0"/>
                  </a:lnTo>
                  <a:close/>
                </a:path>
              </a:pathLst>
            </a:custGeom>
            <a:solidFill>
              <a:srgbClr val="1C5739"/>
            </a:solidFill>
          </p:spPr>
        </p:sp>
        <p:sp>
          <p:nvSpPr>
            <p:cNvPr id="62" name="TextBox 62"/>
            <p:cNvSpPr txBox="1"/>
            <p:nvPr/>
          </p:nvSpPr>
          <p:spPr>
            <a:xfrm>
              <a:off x="177800" y="-38100"/>
              <a:ext cx="2176687" cy="444500"/>
            </a:xfrm>
            <a:prstGeom prst="rect">
              <a:avLst/>
            </a:prstGeom>
          </p:spPr>
          <p:txBody>
            <a:bodyPr lIns="50800" tIns="50800" rIns="50800" bIns="50800" rtlCol="0" anchor="ctr"/>
            <a:lstStyle/>
            <a:p>
              <a:pPr algn="ctr">
                <a:lnSpc>
                  <a:spcPts val="2340"/>
                </a:lnSpc>
              </a:pPr>
              <a:endParaRPr/>
            </a:p>
          </p:txBody>
        </p:sp>
      </p:grpSp>
      <p:sp>
        <p:nvSpPr>
          <p:cNvPr id="63" name="TextBox 63"/>
          <p:cNvSpPr txBox="1"/>
          <p:nvPr/>
        </p:nvSpPr>
        <p:spPr>
          <a:xfrm>
            <a:off x="8891397" y="8599531"/>
            <a:ext cx="7616831" cy="723296"/>
          </a:xfrm>
          <a:prstGeom prst="rect">
            <a:avLst/>
          </a:prstGeom>
        </p:spPr>
        <p:txBody>
          <a:bodyPr lIns="0" tIns="0" rIns="0" bIns="0" rtlCol="0" anchor="t">
            <a:spAutoFit/>
          </a:bodyPr>
          <a:lstStyle/>
          <a:p>
            <a:pPr marL="0" lvl="0" indent="0" algn="r">
              <a:lnSpc>
                <a:spcPts val="2897"/>
              </a:lnSpc>
            </a:pPr>
            <a:r>
              <a:rPr lang="en-US" sz="2099">
                <a:solidFill>
                  <a:srgbClr val="FFFFFF"/>
                </a:solidFill>
                <a:latin typeface="Poppins"/>
                <a:ea typeface="Poppins"/>
                <a:cs typeface="Poppins"/>
                <a:sym typeface="Poppins"/>
              </a:rPr>
              <a:t>Excellent solution for those who is unable to connect with centralized wastewater treatment system</a:t>
            </a:r>
          </a:p>
        </p:txBody>
      </p:sp>
      <p:sp>
        <p:nvSpPr>
          <p:cNvPr id="64" name="TextBox 64"/>
          <p:cNvSpPr txBox="1"/>
          <p:nvPr/>
        </p:nvSpPr>
        <p:spPr>
          <a:xfrm>
            <a:off x="17297400" y="8724900"/>
            <a:ext cx="568985" cy="192360"/>
          </a:xfrm>
          <a:prstGeom prst="rect">
            <a:avLst/>
          </a:prstGeom>
        </p:spPr>
        <p:txBody>
          <a:bodyPr wrap="square" lIns="0" tIns="0" rIns="0" bIns="0" rtlCol="0" anchor="t">
            <a:spAutoFit/>
          </a:bodyPr>
          <a:lstStyle/>
          <a:p>
            <a:pPr algn="ctr">
              <a:lnSpc>
                <a:spcPts val="1499"/>
              </a:lnSpc>
            </a:pPr>
            <a:r>
              <a:rPr lang="en-US" sz="2999" b="1" dirty="0">
                <a:solidFill>
                  <a:srgbClr val="000000"/>
                </a:solidFill>
                <a:latin typeface="Poppins Ultra-Bold"/>
                <a:ea typeface="Poppins Ultra-Bold"/>
                <a:cs typeface="Poppins Ultra-Bold"/>
                <a:sym typeface="Poppins Ultra-Bold"/>
              </a:rPr>
              <a:t>08</a:t>
            </a:r>
          </a:p>
        </p:txBody>
      </p:sp>
      <p:sp>
        <p:nvSpPr>
          <p:cNvPr id="65" name="TextBox 65"/>
          <p:cNvSpPr txBox="1"/>
          <p:nvPr/>
        </p:nvSpPr>
        <p:spPr>
          <a:xfrm>
            <a:off x="1926328" y="5295900"/>
            <a:ext cx="5124435" cy="961690"/>
          </a:xfrm>
          <a:prstGeom prst="rect">
            <a:avLst/>
          </a:prstGeom>
        </p:spPr>
        <p:txBody>
          <a:bodyPr lIns="0" tIns="0" rIns="0" bIns="0" rtlCol="0" anchor="t">
            <a:spAutoFit/>
          </a:bodyPr>
          <a:lstStyle/>
          <a:p>
            <a:pPr algn="l">
              <a:lnSpc>
                <a:spcPts val="2519"/>
              </a:lnSpc>
            </a:pPr>
            <a:r>
              <a:rPr lang="en-US" sz="2099" dirty="0">
                <a:solidFill>
                  <a:srgbClr val="FFFFFF"/>
                </a:solidFill>
                <a:latin typeface="Poppins"/>
                <a:ea typeface="Poppins"/>
                <a:cs typeface="Poppins"/>
                <a:sym typeface="Poppins"/>
              </a:rPr>
              <a:t>The cover has a diameter of only</a:t>
            </a:r>
          </a:p>
          <a:p>
            <a:pPr algn="l">
              <a:lnSpc>
                <a:spcPts val="2519"/>
              </a:lnSpc>
            </a:pPr>
            <a:r>
              <a:rPr lang="en-US" sz="2099" b="1" dirty="0">
                <a:solidFill>
                  <a:srgbClr val="FFFFFF"/>
                </a:solidFill>
                <a:latin typeface="Poppins Bold"/>
                <a:ea typeface="Poppins Bold"/>
                <a:cs typeface="Poppins Bold"/>
                <a:sym typeface="Poppins Bold"/>
              </a:rPr>
              <a:t>65 centimeters</a:t>
            </a:r>
            <a:r>
              <a:rPr lang="en-US" sz="2099" dirty="0">
                <a:solidFill>
                  <a:srgbClr val="FFFFFF"/>
                </a:solidFill>
                <a:latin typeface="Poppins"/>
                <a:ea typeface="Poppins"/>
                <a:cs typeface="Poppins"/>
                <a:sym typeface="Poppins"/>
              </a:rPr>
              <a:t>.</a:t>
            </a:r>
          </a:p>
          <a:p>
            <a:pPr marL="0" lvl="0" indent="0" algn="l">
              <a:lnSpc>
                <a:spcPts val="2519"/>
              </a:lnSpc>
            </a:pPr>
            <a:endParaRPr lang="en-US" sz="2099" dirty="0">
              <a:solidFill>
                <a:srgbClr val="FFFFFF"/>
              </a:solidFill>
              <a:latin typeface="Poppins"/>
              <a:ea typeface="Poppins"/>
              <a:cs typeface="Poppins"/>
              <a:sym typeface="Poppins"/>
            </a:endParaRPr>
          </a:p>
        </p:txBody>
      </p:sp>
      <p:sp>
        <p:nvSpPr>
          <p:cNvPr id="66" name="TextBox 66"/>
          <p:cNvSpPr txBox="1"/>
          <p:nvPr/>
        </p:nvSpPr>
        <p:spPr>
          <a:xfrm>
            <a:off x="8461329" y="3705520"/>
            <a:ext cx="8046899" cy="647477"/>
          </a:xfrm>
          <a:prstGeom prst="rect">
            <a:avLst/>
          </a:prstGeom>
        </p:spPr>
        <p:txBody>
          <a:bodyPr lIns="0" tIns="0" rIns="0" bIns="0" rtlCol="0" anchor="t">
            <a:spAutoFit/>
          </a:bodyPr>
          <a:lstStyle/>
          <a:p>
            <a:pPr algn="r">
              <a:lnSpc>
                <a:spcPts val="2519"/>
              </a:lnSpc>
            </a:pPr>
            <a:r>
              <a:rPr lang="en-US" sz="2099">
                <a:solidFill>
                  <a:srgbClr val="FFFFFF"/>
                </a:solidFill>
                <a:latin typeface="Poppins"/>
                <a:ea typeface="Poppins"/>
                <a:cs typeface="Poppins"/>
                <a:sym typeface="Poppins"/>
              </a:rPr>
              <a:t>Mow the lawn perfectly without  worrying about protrusion.</a:t>
            </a:r>
          </a:p>
          <a:p>
            <a:pPr marL="0" lvl="0" indent="0" algn="r">
              <a:lnSpc>
                <a:spcPts val="2519"/>
              </a:lnSpc>
            </a:pPr>
            <a:endParaRPr lang="en-US" sz="2099">
              <a:solidFill>
                <a:srgbClr val="FFFFFF"/>
              </a:solidFill>
              <a:latin typeface="Poppins"/>
              <a:ea typeface="Poppins"/>
              <a:cs typeface="Poppins"/>
              <a:sym typeface="Poppins"/>
            </a:endParaRPr>
          </a:p>
        </p:txBody>
      </p:sp>
      <p:sp>
        <p:nvSpPr>
          <p:cNvPr id="67" name="TextBox 67"/>
          <p:cNvSpPr txBox="1"/>
          <p:nvPr/>
        </p:nvSpPr>
        <p:spPr>
          <a:xfrm>
            <a:off x="10567324" y="6335025"/>
            <a:ext cx="5940904" cy="333263"/>
          </a:xfrm>
          <a:prstGeom prst="rect">
            <a:avLst/>
          </a:prstGeom>
        </p:spPr>
        <p:txBody>
          <a:bodyPr lIns="0" tIns="0" rIns="0" bIns="0" rtlCol="0" anchor="t">
            <a:spAutoFit/>
          </a:bodyPr>
          <a:lstStyle/>
          <a:p>
            <a:pPr marL="0" lvl="0" indent="0" algn="r">
              <a:lnSpc>
                <a:spcPts val="2519"/>
              </a:lnSpc>
            </a:pPr>
            <a:r>
              <a:rPr lang="en-US" sz="2099">
                <a:solidFill>
                  <a:srgbClr val="FFFFFF"/>
                </a:solidFill>
                <a:latin typeface="Poppins"/>
                <a:ea typeface="Poppins"/>
                <a:cs typeface="Poppins"/>
                <a:sym typeface="Poppins"/>
              </a:rPr>
              <a:t>Effective solution to prevent water pollution.</a:t>
            </a:r>
          </a:p>
        </p:txBody>
      </p:sp>
      <p:sp>
        <p:nvSpPr>
          <p:cNvPr id="68" name="TextBox 68"/>
          <p:cNvSpPr txBox="1"/>
          <p:nvPr/>
        </p:nvSpPr>
        <p:spPr>
          <a:xfrm>
            <a:off x="9000110" y="5121830"/>
            <a:ext cx="7508118" cy="723296"/>
          </a:xfrm>
          <a:prstGeom prst="rect">
            <a:avLst/>
          </a:prstGeom>
        </p:spPr>
        <p:txBody>
          <a:bodyPr lIns="0" tIns="0" rIns="0" bIns="0" rtlCol="0" anchor="t">
            <a:spAutoFit/>
          </a:bodyPr>
          <a:lstStyle/>
          <a:p>
            <a:pPr marL="0" lvl="0" indent="0" algn="r">
              <a:lnSpc>
                <a:spcPts val="2897"/>
              </a:lnSpc>
            </a:pPr>
            <a:r>
              <a:rPr lang="en-US" sz="2099" b="1">
                <a:solidFill>
                  <a:srgbClr val="FFFFFF"/>
                </a:solidFill>
                <a:latin typeface="Poppins Bold"/>
                <a:ea typeface="Poppins Bold"/>
                <a:cs typeface="Poppins Bold"/>
                <a:sym typeface="Poppins Bold"/>
              </a:rPr>
              <a:t>Save 50%</a:t>
            </a:r>
            <a:r>
              <a:rPr lang="en-US" sz="2099">
                <a:solidFill>
                  <a:srgbClr val="FFFFFF"/>
                </a:solidFill>
                <a:latin typeface="Poppins"/>
                <a:ea typeface="Poppins"/>
                <a:cs typeface="Poppins"/>
                <a:sym typeface="Poppins"/>
              </a:rPr>
              <a:t> of electricity with specialized energy saving blowers and pumps.</a:t>
            </a:r>
          </a:p>
        </p:txBody>
      </p:sp>
      <p:sp>
        <p:nvSpPr>
          <p:cNvPr id="69" name="TextBox 69"/>
          <p:cNvSpPr txBox="1"/>
          <p:nvPr/>
        </p:nvSpPr>
        <p:spPr>
          <a:xfrm>
            <a:off x="10456116" y="7258727"/>
            <a:ext cx="6052112" cy="333263"/>
          </a:xfrm>
          <a:prstGeom prst="rect">
            <a:avLst/>
          </a:prstGeom>
        </p:spPr>
        <p:txBody>
          <a:bodyPr lIns="0" tIns="0" rIns="0" bIns="0" rtlCol="0" anchor="t">
            <a:spAutoFit/>
          </a:bodyPr>
          <a:lstStyle/>
          <a:p>
            <a:pPr marL="0" lvl="0" indent="0" algn="r">
              <a:lnSpc>
                <a:spcPts val="2519"/>
              </a:lnSpc>
            </a:pPr>
            <a:r>
              <a:rPr lang="en-US" sz="2099">
                <a:solidFill>
                  <a:srgbClr val="FFFFFF"/>
                </a:solidFill>
                <a:latin typeface="Poppins"/>
                <a:ea typeface="Poppins"/>
                <a:cs typeface="Poppins"/>
                <a:sym typeface="Poppins"/>
              </a:rPr>
              <a:t>Made in Lithuania, directly from the factory.</a:t>
            </a:r>
          </a:p>
        </p:txBody>
      </p:sp>
      <p:sp>
        <p:nvSpPr>
          <p:cNvPr id="70" name="TextBox 70"/>
          <p:cNvSpPr txBox="1"/>
          <p:nvPr/>
        </p:nvSpPr>
        <p:spPr>
          <a:xfrm>
            <a:off x="10456116" y="8112076"/>
            <a:ext cx="6052112" cy="333263"/>
          </a:xfrm>
          <a:prstGeom prst="rect">
            <a:avLst/>
          </a:prstGeom>
        </p:spPr>
        <p:txBody>
          <a:bodyPr lIns="0" tIns="0" rIns="0" bIns="0" rtlCol="0" anchor="t">
            <a:spAutoFit/>
          </a:bodyPr>
          <a:lstStyle/>
          <a:p>
            <a:pPr marL="0" lvl="0" indent="0" algn="r">
              <a:lnSpc>
                <a:spcPts val="2519"/>
              </a:lnSpc>
            </a:pPr>
            <a:r>
              <a:rPr lang="en-US" sz="2099">
                <a:solidFill>
                  <a:srgbClr val="FFFFFF"/>
                </a:solidFill>
                <a:latin typeface="Poppins"/>
                <a:ea typeface="Poppins"/>
                <a:cs typeface="Poppins"/>
                <a:sym typeface="Poppins"/>
              </a:rPr>
              <a:t>High production standards.</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631015" y="-1139050"/>
            <a:ext cx="4687320" cy="4687320"/>
          </a:xfrm>
          <a:custGeom>
            <a:avLst/>
            <a:gdLst/>
            <a:ahLst/>
            <a:cxnLst/>
            <a:rect l="l" t="t" r="r" b="b"/>
            <a:pathLst>
              <a:path w="4687320" h="4687320">
                <a:moveTo>
                  <a:pt x="0" y="0"/>
                </a:moveTo>
                <a:lnTo>
                  <a:pt x="4687320" y="0"/>
                </a:lnTo>
                <a:lnTo>
                  <a:pt x="4687320" y="4687320"/>
                </a:lnTo>
                <a:lnTo>
                  <a:pt x="0" y="468732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grpSp>
        <p:nvGrpSpPr>
          <p:cNvPr id="3" name="Group 3"/>
          <p:cNvGrpSpPr/>
          <p:nvPr/>
        </p:nvGrpSpPr>
        <p:grpSpPr>
          <a:xfrm>
            <a:off x="-2262642" y="-6476346"/>
            <a:ext cx="8637895" cy="8637895"/>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C5739"/>
            </a:solidFill>
            <a:ln cap="sq">
              <a:noFill/>
              <a:prstDash val="solid"/>
              <a:miter/>
            </a:ln>
          </p:spPr>
        </p:sp>
        <p:sp>
          <p:nvSpPr>
            <p:cNvPr id="5" name="TextBox 5"/>
            <p:cNvSpPr txBox="1"/>
            <p:nvPr/>
          </p:nvSpPr>
          <p:spPr>
            <a:xfrm>
              <a:off x="76200" y="38100"/>
              <a:ext cx="660400" cy="698500"/>
            </a:xfrm>
            <a:prstGeom prst="rect">
              <a:avLst/>
            </a:prstGeom>
          </p:spPr>
          <p:txBody>
            <a:bodyPr lIns="50800" tIns="50800" rIns="50800" bIns="50800" rtlCol="0" anchor="ctr"/>
            <a:lstStyle/>
            <a:p>
              <a:pPr marL="0" lvl="0" indent="0" algn="ctr">
                <a:lnSpc>
                  <a:spcPts val="2859"/>
                </a:lnSpc>
                <a:spcBef>
                  <a:spcPct val="0"/>
                </a:spcBef>
              </a:pPr>
              <a:endParaRPr/>
            </a:p>
          </p:txBody>
        </p:sp>
      </p:grpSp>
      <p:grpSp>
        <p:nvGrpSpPr>
          <p:cNvPr id="6" name="Group 6"/>
          <p:cNvGrpSpPr/>
          <p:nvPr/>
        </p:nvGrpSpPr>
        <p:grpSpPr>
          <a:xfrm>
            <a:off x="5750979" y="2256798"/>
            <a:ext cx="5395505" cy="868879"/>
            <a:chOff x="0" y="0"/>
            <a:chExt cx="1421038" cy="228840"/>
          </a:xfrm>
        </p:grpSpPr>
        <p:sp>
          <p:nvSpPr>
            <p:cNvPr id="7" name="Freeform 7"/>
            <p:cNvSpPr/>
            <p:nvPr/>
          </p:nvSpPr>
          <p:spPr>
            <a:xfrm>
              <a:off x="0" y="0"/>
              <a:ext cx="1421038" cy="228840"/>
            </a:xfrm>
            <a:custGeom>
              <a:avLst/>
              <a:gdLst/>
              <a:ahLst/>
              <a:cxnLst/>
              <a:rect l="l" t="t" r="r" b="b"/>
              <a:pathLst>
                <a:path w="1421038" h="228840">
                  <a:moveTo>
                    <a:pt x="0" y="0"/>
                  </a:moveTo>
                  <a:lnTo>
                    <a:pt x="1421038" y="0"/>
                  </a:lnTo>
                  <a:lnTo>
                    <a:pt x="1421038" y="228840"/>
                  </a:lnTo>
                  <a:lnTo>
                    <a:pt x="0" y="228840"/>
                  </a:lnTo>
                  <a:close/>
                </a:path>
              </a:pathLst>
            </a:custGeom>
            <a:solidFill>
              <a:srgbClr val="FF3131"/>
            </a:solidFill>
          </p:spPr>
        </p:sp>
        <p:sp>
          <p:nvSpPr>
            <p:cNvPr id="8" name="TextBox 8"/>
            <p:cNvSpPr txBox="1"/>
            <p:nvPr/>
          </p:nvSpPr>
          <p:spPr>
            <a:xfrm>
              <a:off x="0" y="-38100"/>
              <a:ext cx="1421038" cy="266940"/>
            </a:xfrm>
            <a:prstGeom prst="rect">
              <a:avLst/>
            </a:prstGeom>
          </p:spPr>
          <p:txBody>
            <a:bodyPr lIns="50800" tIns="50800" rIns="50800" bIns="50800" rtlCol="0" anchor="ctr"/>
            <a:lstStyle/>
            <a:p>
              <a:pPr algn="ctr">
                <a:lnSpc>
                  <a:spcPts val="2859"/>
                </a:lnSpc>
              </a:pPr>
              <a:endParaRPr/>
            </a:p>
          </p:txBody>
        </p:sp>
      </p:grpSp>
      <p:grpSp>
        <p:nvGrpSpPr>
          <p:cNvPr id="9" name="Group 9"/>
          <p:cNvGrpSpPr/>
          <p:nvPr/>
        </p:nvGrpSpPr>
        <p:grpSpPr>
          <a:xfrm>
            <a:off x="5750979" y="3145944"/>
            <a:ext cx="5395505" cy="5762290"/>
            <a:chOff x="0" y="0"/>
            <a:chExt cx="1421038" cy="1517640"/>
          </a:xfrm>
        </p:grpSpPr>
        <p:sp>
          <p:nvSpPr>
            <p:cNvPr id="10" name="Freeform 10"/>
            <p:cNvSpPr/>
            <p:nvPr/>
          </p:nvSpPr>
          <p:spPr>
            <a:xfrm>
              <a:off x="0" y="0"/>
              <a:ext cx="1421038" cy="1517640"/>
            </a:xfrm>
            <a:custGeom>
              <a:avLst/>
              <a:gdLst/>
              <a:ahLst/>
              <a:cxnLst/>
              <a:rect l="l" t="t" r="r" b="b"/>
              <a:pathLst>
                <a:path w="1421038" h="1517640">
                  <a:moveTo>
                    <a:pt x="5740" y="0"/>
                  </a:moveTo>
                  <a:lnTo>
                    <a:pt x="1415299" y="0"/>
                  </a:lnTo>
                  <a:cubicBezTo>
                    <a:pt x="1418469" y="0"/>
                    <a:pt x="1421038" y="2570"/>
                    <a:pt x="1421038" y="5740"/>
                  </a:cubicBezTo>
                  <a:lnTo>
                    <a:pt x="1421038" y="1511901"/>
                  </a:lnTo>
                  <a:cubicBezTo>
                    <a:pt x="1421038" y="1515070"/>
                    <a:pt x="1418469" y="1517640"/>
                    <a:pt x="1415299" y="1517640"/>
                  </a:cubicBezTo>
                  <a:lnTo>
                    <a:pt x="5740" y="1517640"/>
                  </a:lnTo>
                  <a:cubicBezTo>
                    <a:pt x="4217" y="1517640"/>
                    <a:pt x="2757" y="1517035"/>
                    <a:pt x="1681" y="1515959"/>
                  </a:cubicBezTo>
                  <a:cubicBezTo>
                    <a:pt x="605" y="1514883"/>
                    <a:pt x="0" y="1513423"/>
                    <a:pt x="0" y="1511901"/>
                  </a:cubicBezTo>
                  <a:lnTo>
                    <a:pt x="0" y="5740"/>
                  </a:lnTo>
                  <a:cubicBezTo>
                    <a:pt x="0" y="2570"/>
                    <a:pt x="2570" y="0"/>
                    <a:pt x="5740" y="0"/>
                  </a:cubicBezTo>
                  <a:close/>
                </a:path>
              </a:pathLst>
            </a:custGeom>
            <a:solidFill>
              <a:srgbClr val="FF5757">
                <a:alpha val="5882"/>
              </a:srgbClr>
            </a:solidFill>
            <a:ln w="9525" cap="sq">
              <a:solidFill>
                <a:srgbClr val="FF5757">
                  <a:alpha val="5882"/>
                </a:srgbClr>
              </a:solidFill>
              <a:prstDash val="solid"/>
              <a:miter/>
            </a:ln>
          </p:spPr>
        </p:sp>
        <p:sp>
          <p:nvSpPr>
            <p:cNvPr id="11" name="TextBox 11"/>
            <p:cNvSpPr txBox="1"/>
            <p:nvPr/>
          </p:nvSpPr>
          <p:spPr>
            <a:xfrm>
              <a:off x="0" y="-38100"/>
              <a:ext cx="1421038" cy="1555740"/>
            </a:xfrm>
            <a:prstGeom prst="rect">
              <a:avLst/>
            </a:prstGeom>
          </p:spPr>
          <p:txBody>
            <a:bodyPr lIns="50800" tIns="50800" rIns="50800" bIns="50800" rtlCol="0" anchor="ctr"/>
            <a:lstStyle/>
            <a:p>
              <a:pPr algn="ctr">
                <a:lnSpc>
                  <a:spcPts val="2859"/>
                </a:lnSpc>
              </a:pPr>
              <a:endParaRPr/>
            </a:p>
          </p:txBody>
        </p:sp>
      </p:grpSp>
      <p:grpSp>
        <p:nvGrpSpPr>
          <p:cNvPr id="12" name="Group 12"/>
          <p:cNvGrpSpPr/>
          <p:nvPr/>
        </p:nvGrpSpPr>
        <p:grpSpPr>
          <a:xfrm>
            <a:off x="11269746" y="3178034"/>
            <a:ext cx="5395505" cy="5762290"/>
            <a:chOff x="0" y="0"/>
            <a:chExt cx="1421038" cy="1517640"/>
          </a:xfrm>
        </p:grpSpPr>
        <p:sp>
          <p:nvSpPr>
            <p:cNvPr id="13" name="Freeform 13"/>
            <p:cNvSpPr/>
            <p:nvPr/>
          </p:nvSpPr>
          <p:spPr>
            <a:xfrm>
              <a:off x="0" y="0"/>
              <a:ext cx="1421038" cy="1517640"/>
            </a:xfrm>
            <a:custGeom>
              <a:avLst/>
              <a:gdLst/>
              <a:ahLst/>
              <a:cxnLst/>
              <a:rect l="l" t="t" r="r" b="b"/>
              <a:pathLst>
                <a:path w="1421038" h="1517640">
                  <a:moveTo>
                    <a:pt x="5740" y="0"/>
                  </a:moveTo>
                  <a:lnTo>
                    <a:pt x="1415299" y="0"/>
                  </a:lnTo>
                  <a:cubicBezTo>
                    <a:pt x="1418469" y="0"/>
                    <a:pt x="1421038" y="2570"/>
                    <a:pt x="1421038" y="5740"/>
                  </a:cubicBezTo>
                  <a:lnTo>
                    <a:pt x="1421038" y="1511901"/>
                  </a:lnTo>
                  <a:cubicBezTo>
                    <a:pt x="1421038" y="1515070"/>
                    <a:pt x="1418469" y="1517640"/>
                    <a:pt x="1415299" y="1517640"/>
                  </a:cubicBezTo>
                  <a:lnTo>
                    <a:pt x="5740" y="1517640"/>
                  </a:lnTo>
                  <a:cubicBezTo>
                    <a:pt x="4217" y="1517640"/>
                    <a:pt x="2757" y="1517035"/>
                    <a:pt x="1681" y="1515959"/>
                  </a:cubicBezTo>
                  <a:cubicBezTo>
                    <a:pt x="605" y="1514883"/>
                    <a:pt x="0" y="1513423"/>
                    <a:pt x="0" y="1511901"/>
                  </a:cubicBezTo>
                  <a:lnTo>
                    <a:pt x="0" y="5740"/>
                  </a:lnTo>
                  <a:cubicBezTo>
                    <a:pt x="0" y="2570"/>
                    <a:pt x="2570" y="0"/>
                    <a:pt x="5740" y="0"/>
                  </a:cubicBezTo>
                  <a:close/>
                </a:path>
              </a:pathLst>
            </a:custGeom>
            <a:solidFill>
              <a:srgbClr val="009245">
                <a:alpha val="3922"/>
              </a:srgbClr>
            </a:solidFill>
            <a:ln w="9525" cap="sq">
              <a:solidFill>
                <a:srgbClr val="009245">
                  <a:alpha val="3922"/>
                </a:srgbClr>
              </a:solidFill>
              <a:prstDash val="solid"/>
              <a:miter/>
            </a:ln>
          </p:spPr>
        </p:sp>
        <p:sp>
          <p:nvSpPr>
            <p:cNvPr id="14" name="TextBox 14"/>
            <p:cNvSpPr txBox="1"/>
            <p:nvPr/>
          </p:nvSpPr>
          <p:spPr>
            <a:xfrm>
              <a:off x="0" y="-38100"/>
              <a:ext cx="1421038" cy="1555740"/>
            </a:xfrm>
            <a:prstGeom prst="rect">
              <a:avLst/>
            </a:prstGeom>
          </p:spPr>
          <p:txBody>
            <a:bodyPr lIns="50800" tIns="50800" rIns="50800" bIns="50800" rtlCol="0" anchor="ctr"/>
            <a:lstStyle/>
            <a:p>
              <a:pPr algn="ctr">
                <a:lnSpc>
                  <a:spcPts val="2859"/>
                </a:lnSpc>
              </a:pPr>
              <a:endParaRPr/>
            </a:p>
          </p:txBody>
        </p:sp>
      </p:grpSp>
      <p:grpSp>
        <p:nvGrpSpPr>
          <p:cNvPr id="15" name="Group 15"/>
          <p:cNvGrpSpPr/>
          <p:nvPr/>
        </p:nvGrpSpPr>
        <p:grpSpPr>
          <a:xfrm>
            <a:off x="11269746" y="2247273"/>
            <a:ext cx="5395505" cy="868879"/>
            <a:chOff x="0" y="0"/>
            <a:chExt cx="1421038" cy="228840"/>
          </a:xfrm>
        </p:grpSpPr>
        <p:sp>
          <p:nvSpPr>
            <p:cNvPr id="16" name="Freeform 16"/>
            <p:cNvSpPr/>
            <p:nvPr/>
          </p:nvSpPr>
          <p:spPr>
            <a:xfrm>
              <a:off x="0" y="0"/>
              <a:ext cx="1421038" cy="228840"/>
            </a:xfrm>
            <a:custGeom>
              <a:avLst/>
              <a:gdLst/>
              <a:ahLst/>
              <a:cxnLst/>
              <a:rect l="l" t="t" r="r" b="b"/>
              <a:pathLst>
                <a:path w="1421038" h="228840">
                  <a:moveTo>
                    <a:pt x="0" y="0"/>
                  </a:moveTo>
                  <a:lnTo>
                    <a:pt x="1421038" y="0"/>
                  </a:lnTo>
                  <a:lnTo>
                    <a:pt x="1421038" y="228840"/>
                  </a:lnTo>
                  <a:lnTo>
                    <a:pt x="0" y="228840"/>
                  </a:lnTo>
                  <a:close/>
                </a:path>
              </a:pathLst>
            </a:custGeom>
            <a:solidFill>
              <a:srgbClr val="009245"/>
            </a:solidFill>
          </p:spPr>
        </p:sp>
        <p:sp>
          <p:nvSpPr>
            <p:cNvPr id="17" name="TextBox 17"/>
            <p:cNvSpPr txBox="1"/>
            <p:nvPr/>
          </p:nvSpPr>
          <p:spPr>
            <a:xfrm>
              <a:off x="0" y="-38100"/>
              <a:ext cx="1421038" cy="266940"/>
            </a:xfrm>
            <a:prstGeom prst="rect">
              <a:avLst/>
            </a:prstGeom>
          </p:spPr>
          <p:txBody>
            <a:bodyPr lIns="50800" tIns="50800" rIns="50800" bIns="50800" rtlCol="0" anchor="ctr"/>
            <a:lstStyle/>
            <a:p>
              <a:pPr algn="ctr">
                <a:lnSpc>
                  <a:spcPts val="2859"/>
                </a:lnSpc>
              </a:pPr>
              <a:endParaRPr/>
            </a:p>
          </p:txBody>
        </p:sp>
      </p:grpSp>
      <p:grpSp>
        <p:nvGrpSpPr>
          <p:cNvPr id="18" name="Group 18"/>
          <p:cNvGrpSpPr/>
          <p:nvPr/>
        </p:nvGrpSpPr>
        <p:grpSpPr>
          <a:xfrm>
            <a:off x="1708454" y="4500598"/>
            <a:ext cx="3918700" cy="47625"/>
            <a:chOff x="0" y="0"/>
            <a:chExt cx="1032086" cy="12543"/>
          </a:xfrm>
        </p:grpSpPr>
        <p:sp>
          <p:nvSpPr>
            <p:cNvPr id="19" name="Freeform 19"/>
            <p:cNvSpPr/>
            <p:nvPr/>
          </p:nvSpPr>
          <p:spPr>
            <a:xfrm>
              <a:off x="0" y="0"/>
              <a:ext cx="1032086" cy="12543"/>
            </a:xfrm>
            <a:custGeom>
              <a:avLst/>
              <a:gdLst/>
              <a:ahLst/>
              <a:cxnLst/>
              <a:rect l="l" t="t" r="r" b="b"/>
              <a:pathLst>
                <a:path w="1032086" h="12543">
                  <a:moveTo>
                    <a:pt x="0" y="0"/>
                  </a:moveTo>
                  <a:lnTo>
                    <a:pt x="1032086" y="0"/>
                  </a:lnTo>
                  <a:lnTo>
                    <a:pt x="1032086" y="12543"/>
                  </a:lnTo>
                  <a:lnTo>
                    <a:pt x="0" y="12543"/>
                  </a:lnTo>
                  <a:close/>
                </a:path>
              </a:pathLst>
            </a:custGeom>
            <a:solidFill>
              <a:srgbClr val="009245"/>
            </a:solidFill>
          </p:spPr>
        </p:sp>
        <p:sp>
          <p:nvSpPr>
            <p:cNvPr id="20" name="TextBox 20"/>
            <p:cNvSpPr txBox="1"/>
            <p:nvPr/>
          </p:nvSpPr>
          <p:spPr>
            <a:xfrm>
              <a:off x="0" y="-38100"/>
              <a:ext cx="1032086" cy="50643"/>
            </a:xfrm>
            <a:prstGeom prst="rect">
              <a:avLst/>
            </a:prstGeom>
          </p:spPr>
          <p:txBody>
            <a:bodyPr lIns="50800" tIns="50800" rIns="50800" bIns="50800" rtlCol="0" anchor="ctr"/>
            <a:lstStyle/>
            <a:p>
              <a:pPr algn="ctr">
                <a:lnSpc>
                  <a:spcPts val="2859"/>
                </a:lnSpc>
              </a:pPr>
              <a:endParaRPr/>
            </a:p>
          </p:txBody>
        </p:sp>
      </p:grpSp>
      <p:grpSp>
        <p:nvGrpSpPr>
          <p:cNvPr id="21" name="Group 21"/>
          <p:cNvGrpSpPr/>
          <p:nvPr/>
        </p:nvGrpSpPr>
        <p:grpSpPr>
          <a:xfrm>
            <a:off x="1708454" y="6011554"/>
            <a:ext cx="3918700" cy="47625"/>
            <a:chOff x="0" y="0"/>
            <a:chExt cx="1032086" cy="12543"/>
          </a:xfrm>
        </p:grpSpPr>
        <p:sp>
          <p:nvSpPr>
            <p:cNvPr id="22" name="Freeform 22"/>
            <p:cNvSpPr/>
            <p:nvPr/>
          </p:nvSpPr>
          <p:spPr>
            <a:xfrm>
              <a:off x="0" y="0"/>
              <a:ext cx="1032086" cy="12543"/>
            </a:xfrm>
            <a:custGeom>
              <a:avLst/>
              <a:gdLst/>
              <a:ahLst/>
              <a:cxnLst/>
              <a:rect l="l" t="t" r="r" b="b"/>
              <a:pathLst>
                <a:path w="1032086" h="12543">
                  <a:moveTo>
                    <a:pt x="0" y="0"/>
                  </a:moveTo>
                  <a:lnTo>
                    <a:pt x="1032086" y="0"/>
                  </a:lnTo>
                  <a:lnTo>
                    <a:pt x="1032086" y="12543"/>
                  </a:lnTo>
                  <a:lnTo>
                    <a:pt x="0" y="12543"/>
                  </a:lnTo>
                  <a:close/>
                </a:path>
              </a:pathLst>
            </a:custGeom>
            <a:solidFill>
              <a:srgbClr val="009245"/>
            </a:solidFill>
          </p:spPr>
        </p:sp>
        <p:sp>
          <p:nvSpPr>
            <p:cNvPr id="23" name="TextBox 23"/>
            <p:cNvSpPr txBox="1"/>
            <p:nvPr/>
          </p:nvSpPr>
          <p:spPr>
            <a:xfrm>
              <a:off x="0" y="-38100"/>
              <a:ext cx="1032086" cy="50643"/>
            </a:xfrm>
            <a:prstGeom prst="rect">
              <a:avLst/>
            </a:prstGeom>
          </p:spPr>
          <p:txBody>
            <a:bodyPr lIns="50800" tIns="50800" rIns="50800" bIns="50800" rtlCol="0" anchor="ctr"/>
            <a:lstStyle/>
            <a:p>
              <a:pPr algn="ctr">
                <a:lnSpc>
                  <a:spcPts val="2859"/>
                </a:lnSpc>
              </a:pPr>
              <a:endParaRPr/>
            </a:p>
          </p:txBody>
        </p:sp>
      </p:grpSp>
      <p:grpSp>
        <p:nvGrpSpPr>
          <p:cNvPr id="24" name="Group 24"/>
          <p:cNvGrpSpPr/>
          <p:nvPr/>
        </p:nvGrpSpPr>
        <p:grpSpPr>
          <a:xfrm>
            <a:off x="1708454" y="7522510"/>
            <a:ext cx="3918700" cy="47625"/>
            <a:chOff x="0" y="0"/>
            <a:chExt cx="1032086" cy="12543"/>
          </a:xfrm>
        </p:grpSpPr>
        <p:sp>
          <p:nvSpPr>
            <p:cNvPr id="25" name="Freeform 25"/>
            <p:cNvSpPr/>
            <p:nvPr/>
          </p:nvSpPr>
          <p:spPr>
            <a:xfrm>
              <a:off x="0" y="0"/>
              <a:ext cx="1032086" cy="12543"/>
            </a:xfrm>
            <a:custGeom>
              <a:avLst/>
              <a:gdLst/>
              <a:ahLst/>
              <a:cxnLst/>
              <a:rect l="l" t="t" r="r" b="b"/>
              <a:pathLst>
                <a:path w="1032086" h="12543">
                  <a:moveTo>
                    <a:pt x="0" y="0"/>
                  </a:moveTo>
                  <a:lnTo>
                    <a:pt x="1032086" y="0"/>
                  </a:lnTo>
                  <a:lnTo>
                    <a:pt x="1032086" y="12543"/>
                  </a:lnTo>
                  <a:lnTo>
                    <a:pt x="0" y="12543"/>
                  </a:lnTo>
                  <a:close/>
                </a:path>
              </a:pathLst>
            </a:custGeom>
            <a:solidFill>
              <a:srgbClr val="009245"/>
            </a:solidFill>
          </p:spPr>
        </p:sp>
        <p:sp>
          <p:nvSpPr>
            <p:cNvPr id="26" name="TextBox 26"/>
            <p:cNvSpPr txBox="1"/>
            <p:nvPr/>
          </p:nvSpPr>
          <p:spPr>
            <a:xfrm>
              <a:off x="0" y="-38100"/>
              <a:ext cx="1032086" cy="50643"/>
            </a:xfrm>
            <a:prstGeom prst="rect">
              <a:avLst/>
            </a:prstGeom>
          </p:spPr>
          <p:txBody>
            <a:bodyPr lIns="50800" tIns="50800" rIns="50800" bIns="50800" rtlCol="0" anchor="ctr"/>
            <a:lstStyle/>
            <a:p>
              <a:pPr algn="ctr">
                <a:lnSpc>
                  <a:spcPts val="2859"/>
                </a:lnSpc>
              </a:pPr>
              <a:endParaRPr/>
            </a:p>
          </p:txBody>
        </p:sp>
      </p:grpSp>
      <p:grpSp>
        <p:nvGrpSpPr>
          <p:cNvPr id="27" name="Group 27"/>
          <p:cNvGrpSpPr/>
          <p:nvPr/>
        </p:nvGrpSpPr>
        <p:grpSpPr>
          <a:xfrm>
            <a:off x="6229027" y="3341956"/>
            <a:ext cx="1287968" cy="901577"/>
            <a:chOff x="0" y="0"/>
            <a:chExt cx="6350000" cy="4445000"/>
          </a:xfrm>
        </p:grpSpPr>
        <p:sp>
          <p:nvSpPr>
            <p:cNvPr id="28" name="Freeform 28"/>
            <p:cNvSpPr/>
            <p:nvPr/>
          </p:nvSpPr>
          <p:spPr>
            <a:xfrm>
              <a:off x="0" y="0"/>
              <a:ext cx="6350000" cy="4445000"/>
            </a:xfrm>
            <a:custGeom>
              <a:avLst/>
              <a:gdLst/>
              <a:ahLst/>
              <a:cxnLst/>
              <a:rect l="l" t="t" r="r" b="b"/>
              <a:pathLst>
                <a:path w="6350000" h="4445000">
                  <a:moveTo>
                    <a:pt x="0" y="3429000"/>
                  </a:moveTo>
                  <a:lnTo>
                    <a:pt x="0" y="1016000"/>
                  </a:lnTo>
                  <a:cubicBezTo>
                    <a:pt x="0" y="454660"/>
                    <a:pt x="454660" y="0"/>
                    <a:pt x="1016000" y="0"/>
                  </a:cubicBezTo>
                  <a:lnTo>
                    <a:pt x="5334000" y="0"/>
                  </a:lnTo>
                  <a:cubicBezTo>
                    <a:pt x="5895340" y="0"/>
                    <a:pt x="6350000" y="454660"/>
                    <a:pt x="6350000" y="1016000"/>
                  </a:cubicBezTo>
                  <a:lnTo>
                    <a:pt x="6350000" y="3429000"/>
                  </a:lnTo>
                  <a:cubicBezTo>
                    <a:pt x="6350000" y="3990340"/>
                    <a:pt x="5895340" y="4445000"/>
                    <a:pt x="5334000" y="4445000"/>
                  </a:cubicBezTo>
                  <a:lnTo>
                    <a:pt x="1016000" y="4445000"/>
                  </a:lnTo>
                  <a:cubicBezTo>
                    <a:pt x="454660" y="4445000"/>
                    <a:pt x="0" y="3990340"/>
                    <a:pt x="0" y="3429000"/>
                  </a:cubicBezTo>
                  <a:close/>
                </a:path>
              </a:pathLst>
            </a:custGeom>
            <a:blipFill>
              <a:blip r:embed="rId4"/>
              <a:stretch>
                <a:fillRect l="-19313" r="-19313"/>
              </a:stretch>
            </a:blipFill>
          </p:spPr>
        </p:sp>
      </p:grpSp>
      <p:grpSp>
        <p:nvGrpSpPr>
          <p:cNvPr id="29" name="Group 29"/>
          <p:cNvGrpSpPr/>
          <p:nvPr/>
        </p:nvGrpSpPr>
        <p:grpSpPr>
          <a:xfrm>
            <a:off x="6229027" y="4829099"/>
            <a:ext cx="1287968" cy="901577"/>
            <a:chOff x="0" y="0"/>
            <a:chExt cx="6350000" cy="4445000"/>
          </a:xfrm>
        </p:grpSpPr>
        <p:sp>
          <p:nvSpPr>
            <p:cNvPr id="30" name="Freeform 30"/>
            <p:cNvSpPr/>
            <p:nvPr/>
          </p:nvSpPr>
          <p:spPr>
            <a:xfrm>
              <a:off x="0" y="0"/>
              <a:ext cx="6350000" cy="4445000"/>
            </a:xfrm>
            <a:custGeom>
              <a:avLst/>
              <a:gdLst/>
              <a:ahLst/>
              <a:cxnLst/>
              <a:rect l="l" t="t" r="r" b="b"/>
              <a:pathLst>
                <a:path w="6350000" h="4445000">
                  <a:moveTo>
                    <a:pt x="0" y="3429000"/>
                  </a:moveTo>
                  <a:lnTo>
                    <a:pt x="0" y="1016000"/>
                  </a:lnTo>
                  <a:cubicBezTo>
                    <a:pt x="0" y="454660"/>
                    <a:pt x="454660" y="0"/>
                    <a:pt x="1016000" y="0"/>
                  </a:cubicBezTo>
                  <a:lnTo>
                    <a:pt x="5334000" y="0"/>
                  </a:lnTo>
                  <a:cubicBezTo>
                    <a:pt x="5895340" y="0"/>
                    <a:pt x="6350000" y="454660"/>
                    <a:pt x="6350000" y="1016000"/>
                  </a:cubicBezTo>
                  <a:lnTo>
                    <a:pt x="6350000" y="3429000"/>
                  </a:lnTo>
                  <a:cubicBezTo>
                    <a:pt x="6350000" y="3990340"/>
                    <a:pt x="5895340" y="4445000"/>
                    <a:pt x="5334000" y="4445000"/>
                  </a:cubicBezTo>
                  <a:lnTo>
                    <a:pt x="1016000" y="4445000"/>
                  </a:lnTo>
                  <a:cubicBezTo>
                    <a:pt x="454660" y="4445000"/>
                    <a:pt x="0" y="3990340"/>
                    <a:pt x="0" y="3429000"/>
                  </a:cubicBezTo>
                  <a:close/>
                </a:path>
              </a:pathLst>
            </a:custGeom>
            <a:blipFill>
              <a:blip r:embed="rId5"/>
              <a:stretch>
                <a:fillRect l="-15545" r="-15545"/>
              </a:stretch>
            </a:blipFill>
          </p:spPr>
        </p:sp>
      </p:grpSp>
      <p:grpSp>
        <p:nvGrpSpPr>
          <p:cNvPr id="31" name="Group 31"/>
          <p:cNvGrpSpPr/>
          <p:nvPr/>
        </p:nvGrpSpPr>
        <p:grpSpPr>
          <a:xfrm>
            <a:off x="6229027" y="6335404"/>
            <a:ext cx="1287968" cy="901577"/>
            <a:chOff x="0" y="0"/>
            <a:chExt cx="6350000" cy="4445000"/>
          </a:xfrm>
        </p:grpSpPr>
        <p:sp>
          <p:nvSpPr>
            <p:cNvPr id="32" name="Freeform 32"/>
            <p:cNvSpPr/>
            <p:nvPr/>
          </p:nvSpPr>
          <p:spPr>
            <a:xfrm>
              <a:off x="0" y="0"/>
              <a:ext cx="6350000" cy="4445000"/>
            </a:xfrm>
            <a:custGeom>
              <a:avLst/>
              <a:gdLst/>
              <a:ahLst/>
              <a:cxnLst/>
              <a:rect l="l" t="t" r="r" b="b"/>
              <a:pathLst>
                <a:path w="6350000" h="4445000">
                  <a:moveTo>
                    <a:pt x="0" y="3429000"/>
                  </a:moveTo>
                  <a:lnTo>
                    <a:pt x="0" y="1016000"/>
                  </a:lnTo>
                  <a:cubicBezTo>
                    <a:pt x="0" y="454660"/>
                    <a:pt x="454660" y="0"/>
                    <a:pt x="1016000" y="0"/>
                  </a:cubicBezTo>
                  <a:lnTo>
                    <a:pt x="5334000" y="0"/>
                  </a:lnTo>
                  <a:cubicBezTo>
                    <a:pt x="5895340" y="0"/>
                    <a:pt x="6350000" y="454660"/>
                    <a:pt x="6350000" y="1016000"/>
                  </a:cubicBezTo>
                  <a:lnTo>
                    <a:pt x="6350000" y="3429000"/>
                  </a:lnTo>
                  <a:cubicBezTo>
                    <a:pt x="6350000" y="3990340"/>
                    <a:pt x="5895340" y="4445000"/>
                    <a:pt x="5334000" y="4445000"/>
                  </a:cubicBezTo>
                  <a:lnTo>
                    <a:pt x="1016000" y="4445000"/>
                  </a:lnTo>
                  <a:cubicBezTo>
                    <a:pt x="454660" y="4445000"/>
                    <a:pt x="0" y="3990340"/>
                    <a:pt x="0" y="3429000"/>
                  </a:cubicBezTo>
                  <a:close/>
                </a:path>
              </a:pathLst>
            </a:custGeom>
            <a:blipFill>
              <a:blip r:embed="rId6"/>
              <a:stretch>
                <a:fillRect l="-14272" r="-14272"/>
              </a:stretch>
            </a:blipFill>
          </p:spPr>
        </p:sp>
      </p:grpSp>
      <p:grpSp>
        <p:nvGrpSpPr>
          <p:cNvPr id="33" name="Group 33"/>
          <p:cNvGrpSpPr/>
          <p:nvPr/>
        </p:nvGrpSpPr>
        <p:grpSpPr>
          <a:xfrm>
            <a:off x="6229027" y="7725599"/>
            <a:ext cx="1287968" cy="901577"/>
            <a:chOff x="0" y="0"/>
            <a:chExt cx="6350000" cy="4445000"/>
          </a:xfrm>
        </p:grpSpPr>
        <p:sp>
          <p:nvSpPr>
            <p:cNvPr id="34" name="Freeform 34"/>
            <p:cNvSpPr/>
            <p:nvPr/>
          </p:nvSpPr>
          <p:spPr>
            <a:xfrm flipV="1">
              <a:off x="0" y="0"/>
              <a:ext cx="6350000" cy="4445000"/>
            </a:xfrm>
            <a:custGeom>
              <a:avLst/>
              <a:gdLst/>
              <a:ahLst/>
              <a:cxnLst/>
              <a:rect l="l" t="t" r="r" b="b"/>
              <a:pathLst>
                <a:path w="6350000" h="4445000">
                  <a:moveTo>
                    <a:pt x="0" y="1016000"/>
                  </a:moveTo>
                  <a:lnTo>
                    <a:pt x="0" y="3429000"/>
                  </a:lnTo>
                  <a:cubicBezTo>
                    <a:pt x="0" y="3990340"/>
                    <a:pt x="454660" y="4445000"/>
                    <a:pt x="1016000" y="4445000"/>
                  </a:cubicBezTo>
                  <a:lnTo>
                    <a:pt x="5334000" y="4445000"/>
                  </a:lnTo>
                  <a:cubicBezTo>
                    <a:pt x="5895340" y="4445000"/>
                    <a:pt x="6350000" y="3990340"/>
                    <a:pt x="6350000" y="3429000"/>
                  </a:cubicBezTo>
                  <a:lnTo>
                    <a:pt x="6350000" y="1016000"/>
                  </a:lnTo>
                  <a:cubicBezTo>
                    <a:pt x="6350000" y="454660"/>
                    <a:pt x="5895340" y="0"/>
                    <a:pt x="5334000" y="0"/>
                  </a:cubicBezTo>
                  <a:lnTo>
                    <a:pt x="1016000" y="0"/>
                  </a:lnTo>
                  <a:cubicBezTo>
                    <a:pt x="454660" y="0"/>
                    <a:pt x="0" y="454660"/>
                    <a:pt x="0" y="1016000"/>
                  </a:cubicBezTo>
                  <a:close/>
                </a:path>
              </a:pathLst>
            </a:custGeom>
            <a:blipFill>
              <a:blip r:embed="rId7"/>
              <a:stretch>
                <a:fillRect l="-13750" r="-13750"/>
              </a:stretch>
            </a:blipFill>
          </p:spPr>
        </p:sp>
      </p:grpSp>
      <p:grpSp>
        <p:nvGrpSpPr>
          <p:cNvPr id="35" name="Group 35"/>
          <p:cNvGrpSpPr/>
          <p:nvPr/>
        </p:nvGrpSpPr>
        <p:grpSpPr>
          <a:xfrm>
            <a:off x="11895001" y="3341956"/>
            <a:ext cx="1287968" cy="901577"/>
            <a:chOff x="0" y="0"/>
            <a:chExt cx="6350000" cy="4445000"/>
          </a:xfrm>
        </p:grpSpPr>
        <p:sp>
          <p:nvSpPr>
            <p:cNvPr id="36" name="Freeform 36"/>
            <p:cNvSpPr/>
            <p:nvPr/>
          </p:nvSpPr>
          <p:spPr>
            <a:xfrm>
              <a:off x="0" y="0"/>
              <a:ext cx="6350000" cy="4445000"/>
            </a:xfrm>
            <a:custGeom>
              <a:avLst/>
              <a:gdLst/>
              <a:ahLst/>
              <a:cxnLst/>
              <a:rect l="l" t="t" r="r" b="b"/>
              <a:pathLst>
                <a:path w="6350000" h="4445000">
                  <a:moveTo>
                    <a:pt x="0" y="3429000"/>
                  </a:moveTo>
                  <a:lnTo>
                    <a:pt x="0" y="1016000"/>
                  </a:lnTo>
                  <a:cubicBezTo>
                    <a:pt x="0" y="454660"/>
                    <a:pt x="454660" y="0"/>
                    <a:pt x="1016000" y="0"/>
                  </a:cubicBezTo>
                  <a:lnTo>
                    <a:pt x="5334000" y="0"/>
                  </a:lnTo>
                  <a:cubicBezTo>
                    <a:pt x="5895340" y="0"/>
                    <a:pt x="6350000" y="454660"/>
                    <a:pt x="6350000" y="1016000"/>
                  </a:cubicBezTo>
                  <a:lnTo>
                    <a:pt x="6350000" y="3429000"/>
                  </a:lnTo>
                  <a:cubicBezTo>
                    <a:pt x="6350000" y="3990340"/>
                    <a:pt x="5895340" y="4445000"/>
                    <a:pt x="5334000" y="4445000"/>
                  </a:cubicBezTo>
                  <a:lnTo>
                    <a:pt x="1016000" y="4445000"/>
                  </a:lnTo>
                  <a:cubicBezTo>
                    <a:pt x="454660" y="4445000"/>
                    <a:pt x="0" y="3990340"/>
                    <a:pt x="0" y="3429000"/>
                  </a:cubicBezTo>
                  <a:close/>
                </a:path>
              </a:pathLst>
            </a:custGeom>
            <a:blipFill>
              <a:blip r:embed="rId8"/>
              <a:stretch>
                <a:fillRect l="-25326" r="-25326"/>
              </a:stretch>
            </a:blipFill>
          </p:spPr>
        </p:sp>
      </p:grpSp>
      <p:grpSp>
        <p:nvGrpSpPr>
          <p:cNvPr id="37" name="Group 37"/>
          <p:cNvGrpSpPr/>
          <p:nvPr/>
        </p:nvGrpSpPr>
        <p:grpSpPr>
          <a:xfrm>
            <a:off x="11895001" y="4829099"/>
            <a:ext cx="1287968" cy="901577"/>
            <a:chOff x="0" y="0"/>
            <a:chExt cx="6350000" cy="4445000"/>
          </a:xfrm>
        </p:grpSpPr>
        <p:sp>
          <p:nvSpPr>
            <p:cNvPr id="38" name="Freeform 38"/>
            <p:cNvSpPr/>
            <p:nvPr/>
          </p:nvSpPr>
          <p:spPr>
            <a:xfrm>
              <a:off x="0" y="0"/>
              <a:ext cx="6350000" cy="4445000"/>
            </a:xfrm>
            <a:custGeom>
              <a:avLst/>
              <a:gdLst/>
              <a:ahLst/>
              <a:cxnLst/>
              <a:rect l="l" t="t" r="r" b="b"/>
              <a:pathLst>
                <a:path w="6350000" h="4445000">
                  <a:moveTo>
                    <a:pt x="0" y="3429000"/>
                  </a:moveTo>
                  <a:lnTo>
                    <a:pt x="0" y="1016000"/>
                  </a:lnTo>
                  <a:cubicBezTo>
                    <a:pt x="0" y="454660"/>
                    <a:pt x="454660" y="0"/>
                    <a:pt x="1016000" y="0"/>
                  </a:cubicBezTo>
                  <a:lnTo>
                    <a:pt x="5334000" y="0"/>
                  </a:lnTo>
                  <a:cubicBezTo>
                    <a:pt x="5895340" y="0"/>
                    <a:pt x="6350000" y="454660"/>
                    <a:pt x="6350000" y="1016000"/>
                  </a:cubicBezTo>
                  <a:lnTo>
                    <a:pt x="6350000" y="3429000"/>
                  </a:lnTo>
                  <a:cubicBezTo>
                    <a:pt x="6350000" y="3990340"/>
                    <a:pt x="5895340" y="4445000"/>
                    <a:pt x="5334000" y="4445000"/>
                  </a:cubicBezTo>
                  <a:lnTo>
                    <a:pt x="1016000" y="4445000"/>
                  </a:lnTo>
                  <a:cubicBezTo>
                    <a:pt x="454660" y="4445000"/>
                    <a:pt x="0" y="3990340"/>
                    <a:pt x="0" y="3429000"/>
                  </a:cubicBezTo>
                  <a:close/>
                </a:path>
              </a:pathLst>
            </a:custGeom>
            <a:blipFill>
              <a:blip r:embed="rId9"/>
              <a:stretch>
                <a:fillRect l="-18627" r="-18627"/>
              </a:stretch>
            </a:blipFill>
          </p:spPr>
        </p:sp>
      </p:grpSp>
      <p:grpSp>
        <p:nvGrpSpPr>
          <p:cNvPr id="39" name="Group 39"/>
          <p:cNvGrpSpPr/>
          <p:nvPr/>
        </p:nvGrpSpPr>
        <p:grpSpPr>
          <a:xfrm>
            <a:off x="11895001" y="6335404"/>
            <a:ext cx="1287968" cy="901577"/>
            <a:chOff x="0" y="0"/>
            <a:chExt cx="6350000" cy="4445000"/>
          </a:xfrm>
        </p:grpSpPr>
        <p:sp>
          <p:nvSpPr>
            <p:cNvPr id="40" name="Freeform 40"/>
            <p:cNvSpPr/>
            <p:nvPr/>
          </p:nvSpPr>
          <p:spPr>
            <a:xfrm>
              <a:off x="0" y="0"/>
              <a:ext cx="6350000" cy="4445000"/>
            </a:xfrm>
            <a:custGeom>
              <a:avLst/>
              <a:gdLst/>
              <a:ahLst/>
              <a:cxnLst/>
              <a:rect l="l" t="t" r="r" b="b"/>
              <a:pathLst>
                <a:path w="6350000" h="4445000">
                  <a:moveTo>
                    <a:pt x="0" y="3429000"/>
                  </a:moveTo>
                  <a:lnTo>
                    <a:pt x="0" y="1016000"/>
                  </a:lnTo>
                  <a:cubicBezTo>
                    <a:pt x="0" y="454660"/>
                    <a:pt x="454660" y="0"/>
                    <a:pt x="1016000" y="0"/>
                  </a:cubicBezTo>
                  <a:lnTo>
                    <a:pt x="5334000" y="0"/>
                  </a:lnTo>
                  <a:cubicBezTo>
                    <a:pt x="5895340" y="0"/>
                    <a:pt x="6350000" y="454660"/>
                    <a:pt x="6350000" y="1016000"/>
                  </a:cubicBezTo>
                  <a:lnTo>
                    <a:pt x="6350000" y="3429000"/>
                  </a:lnTo>
                  <a:cubicBezTo>
                    <a:pt x="6350000" y="3990340"/>
                    <a:pt x="5895340" y="4445000"/>
                    <a:pt x="5334000" y="4445000"/>
                  </a:cubicBezTo>
                  <a:lnTo>
                    <a:pt x="1016000" y="4445000"/>
                  </a:lnTo>
                  <a:cubicBezTo>
                    <a:pt x="454660" y="4445000"/>
                    <a:pt x="0" y="3990340"/>
                    <a:pt x="0" y="3429000"/>
                  </a:cubicBezTo>
                  <a:close/>
                </a:path>
              </a:pathLst>
            </a:custGeom>
            <a:blipFill>
              <a:blip r:embed="rId10"/>
              <a:stretch>
                <a:fillRect l="-13636" r="-13636"/>
              </a:stretch>
            </a:blipFill>
          </p:spPr>
        </p:sp>
      </p:grpSp>
      <p:grpSp>
        <p:nvGrpSpPr>
          <p:cNvPr id="41" name="Group 41"/>
          <p:cNvGrpSpPr/>
          <p:nvPr/>
        </p:nvGrpSpPr>
        <p:grpSpPr>
          <a:xfrm>
            <a:off x="11895001" y="7725599"/>
            <a:ext cx="1287968" cy="901577"/>
            <a:chOff x="0" y="0"/>
            <a:chExt cx="6350000" cy="4445000"/>
          </a:xfrm>
        </p:grpSpPr>
        <p:sp>
          <p:nvSpPr>
            <p:cNvPr id="42" name="Freeform 42"/>
            <p:cNvSpPr/>
            <p:nvPr/>
          </p:nvSpPr>
          <p:spPr>
            <a:xfrm>
              <a:off x="0" y="0"/>
              <a:ext cx="6350000" cy="4445000"/>
            </a:xfrm>
            <a:custGeom>
              <a:avLst/>
              <a:gdLst/>
              <a:ahLst/>
              <a:cxnLst/>
              <a:rect l="l" t="t" r="r" b="b"/>
              <a:pathLst>
                <a:path w="6350000" h="4445000">
                  <a:moveTo>
                    <a:pt x="0" y="3429000"/>
                  </a:moveTo>
                  <a:lnTo>
                    <a:pt x="0" y="1016000"/>
                  </a:lnTo>
                  <a:cubicBezTo>
                    <a:pt x="0" y="454660"/>
                    <a:pt x="454660" y="0"/>
                    <a:pt x="1016000" y="0"/>
                  </a:cubicBezTo>
                  <a:lnTo>
                    <a:pt x="5334000" y="0"/>
                  </a:lnTo>
                  <a:cubicBezTo>
                    <a:pt x="5895340" y="0"/>
                    <a:pt x="6350000" y="454660"/>
                    <a:pt x="6350000" y="1016000"/>
                  </a:cubicBezTo>
                  <a:lnTo>
                    <a:pt x="6350000" y="3429000"/>
                  </a:lnTo>
                  <a:cubicBezTo>
                    <a:pt x="6350000" y="3990340"/>
                    <a:pt x="5895340" y="4445000"/>
                    <a:pt x="5334000" y="4445000"/>
                  </a:cubicBezTo>
                  <a:lnTo>
                    <a:pt x="1016000" y="4445000"/>
                  </a:lnTo>
                  <a:cubicBezTo>
                    <a:pt x="454660" y="4445000"/>
                    <a:pt x="0" y="3990340"/>
                    <a:pt x="0" y="3429000"/>
                  </a:cubicBezTo>
                  <a:close/>
                </a:path>
              </a:pathLst>
            </a:custGeom>
            <a:blipFill>
              <a:blip r:embed="rId11"/>
              <a:stretch>
                <a:fillRect l="-19300" r="-19300"/>
              </a:stretch>
            </a:blipFill>
          </p:spPr>
        </p:sp>
      </p:grpSp>
      <p:sp>
        <p:nvSpPr>
          <p:cNvPr id="51" name="TextBox 51"/>
          <p:cNvSpPr txBox="1"/>
          <p:nvPr/>
        </p:nvSpPr>
        <p:spPr>
          <a:xfrm>
            <a:off x="526539" y="253710"/>
            <a:ext cx="5605439" cy="870275"/>
          </a:xfrm>
          <a:prstGeom prst="rect">
            <a:avLst/>
          </a:prstGeom>
        </p:spPr>
        <p:txBody>
          <a:bodyPr lIns="0" tIns="0" rIns="0" bIns="0" rtlCol="0" anchor="t">
            <a:spAutoFit/>
          </a:bodyPr>
          <a:lstStyle/>
          <a:p>
            <a:pPr marL="0" lvl="0" indent="0" algn="l">
              <a:lnSpc>
                <a:spcPts val="6688"/>
              </a:lnSpc>
              <a:spcBef>
                <a:spcPct val="0"/>
              </a:spcBef>
            </a:pPr>
            <a:r>
              <a:rPr lang="en-US" sz="4846" b="1">
                <a:solidFill>
                  <a:srgbClr val="FFFFFF"/>
                </a:solidFill>
                <a:latin typeface="Poppins Bold"/>
                <a:ea typeface="Poppins Bold"/>
                <a:cs typeface="Poppins Bold"/>
                <a:sym typeface="Poppins Bold"/>
              </a:rPr>
              <a:t>Comparison</a:t>
            </a:r>
          </a:p>
        </p:txBody>
      </p:sp>
      <p:sp>
        <p:nvSpPr>
          <p:cNvPr id="52" name="TextBox 52"/>
          <p:cNvSpPr txBox="1"/>
          <p:nvPr/>
        </p:nvSpPr>
        <p:spPr>
          <a:xfrm>
            <a:off x="6295860" y="2650598"/>
            <a:ext cx="1221135" cy="195580"/>
          </a:xfrm>
          <a:prstGeom prst="rect">
            <a:avLst/>
          </a:prstGeom>
        </p:spPr>
        <p:txBody>
          <a:bodyPr lIns="0" tIns="0" rIns="0" bIns="0" rtlCol="0" anchor="t">
            <a:spAutoFit/>
          </a:bodyPr>
          <a:lstStyle/>
          <a:p>
            <a:pPr algn="ctr">
              <a:lnSpc>
                <a:spcPts val="1099"/>
              </a:lnSpc>
            </a:pPr>
            <a:r>
              <a:rPr lang="en-US" sz="2199" b="1">
                <a:solidFill>
                  <a:srgbClr val="FDFBFB"/>
                </a:solidFill>
                <a:latin typeface="Poppins Semi-Bold"/>
                <a:ea typeface="Poppins Semi-Bold"/>
                <a:cs typeface="Poppins Semi-Bold"/>
                <a:sym typeface="Poppins Semi-Bold"/>
              </a:rPr>
              <a:t>Example</a:t>
            </a:r>
          </a:p>
        </p:txBody>
      </p:sp>
      <p:sp>
        <p:nvSpPr>
          <p:cNvPr id="53" name="TextBox 53"/>
          <p:cNvSpPr txBox="1"/>
          <p:nvPr/>
        </p:nvSpPr>
        <p:spPr>
          <a:xfrm>
            <a:off x="11895001" y="2650598"/>
            <a:ext cx="1221135" cy="195580"/>
          </a:xfrm>
          <a:prstGeom prst="rect">
            <a:avLst/>
          </a:prstGeom>
        </p:spPr>
        <p:txBody>
          <a:bodyPr lIns="0" tIns="0" rIns="0" bIns="0" rtlCol="0" anchor="t">
            <a:spAutoFit/>
          </a:bodyPr>
          <a:lstStyle/>
          <a:p>
            <a:pPr algn="ctr">
              <a:lnSpc>
                <a:spcPts val="1099"/>
              </a:lnSpc>
            </a:pPr>
            <a:r>
              <a:rPr lang="en-US" sz="2199" b="1">
                <a:solidFill>
                  <a:srgbClr val="FDFBFB"/>
                </a:solidFill>
                <a:latin typeface="Poppins Semi-Bold"/>
                <a:ea typeface="Poppins Semi-Bold"/>
                <a:cs typeface="Poppins Semi-Bold"/>
                <a:sym typeface="Poppins Semi-Bold"/>
              </a:rPr>
              <a:t>Example</a:t>
            </a:r>
          </a:p>
        </p:txBody>
      </p:sp>
      <p:sp>
        <p:nvSpPr>
          <p:cNvPr id="54" name="TextBox 54"/>
          <p:cNvSpPr txBox="1"/>
          <p:nvPr/>
        </p:nvSpPr>
        <p:spPr>
          <a:xfrm>
            <a:off x="14648435" y="2650598"/>
            <a:ext cx="1629668" cy="195580"/>
          </a:xfrm>
          <a:prstGeom prst="rect">
            <a:avLst/>
          </a:prstGeom>
        </p:spPr>
        <p:txBody>
          <a:bodyPr lIns="0" tIns="0" rIns="0" bIns="0" rtlCol="0" anchor="t">
            <a:spAutoFit/>
          </a:bodyPr>
          <a:lstStyle/>
          <a:p>
            <a:pPr algn="ctr">
              <a:lnSpc>
                <a:spcPts val="1099"/>
              </a:lnSpc>
            </a:pPr>
            <a:r>
              <a:rPr lang="en-US" sz="2199" b="1">
                <a:solidFill>
                  <a:srgbClr val="FDFBFB"/>
                </a:solidFill>
                <a:latin typeface="Poppins Semi-Bold"/>
                <a:ea typeface="Poppins Semi-Bold"/>
                <a:cs typeface="Poppins Semi-Bold"/>
                <a:sym typeface="Poppins Semi-Bold"/>
              </a:rPr>
              <a:t>BioTornado</a:t>
            </a:r>
          </a:p>
        </p:txBody>
      </p:sp>
      <p:sp>
        <p:nvSpPr>
          <p:cNvPr id="55" name="TextBox 55"/>
          <p:cNvSpPr txBox="1"/>
          <p:nvPr/>
        </p:nvSpPr>
        <p:spPr>
          <a:xfrm>
            <a:off x="9119987" y="2650598"/>
            <a:ext cx="886271" cy="195580"/>
          </a:xfrm>
          <a:prstGeom prst="rect">
            <a:avLst/>
          </a:prstGeom>
        </p:spPr>
        <p:txBody>
          <a:bodyPr lIns="0" tIns="0" rIns="0" bIns="0" rtlCol="0" anchor="t">
            <a:spAutoFit/>
          </a:bodyPr>
          <a:lstStyle/>
          <a:p>
            <a:pPr algn="ctr">
              <a:lnSpc>
                <a:spcPts val="1099"/>
              </a:lnSpc>
            </a:pPr>
            <a:r>
              <a:rPr lang="en-US" sz="2199" b="1">
                <a:solidFill>
                  <a:srgbClr val="FDFBFB"/>
                </a:solidFill>
                <a:latin typeface="Poppins Semi-Bold"/>
                <a:ea typeface="Poppins Semi-Bold"/>
                <a:cs typeface="Poppins Semi-Bold"/>
                <a:sym typeface="Poppins Semi-Bold"/>
              </a:rPr>
              <a:t>Septic</a:t>
            </a:r>
          </a:p>
        </p:txBody>
      </p:sp>
      <p:sp>
        <p:nvSpPr>
          <p:cNvPr id="56" name="TextBox 56"/>
          <p:cNvSpPr txBox="1"/>
          <p:nvPr/>
        </p:nvSpPr>
        <p:spPr>
          <a:xfrm>
            <a:off x="1708454" y="3595895"/>
            <a:ext cx="3168346" cy="333425"/>
          </a:xfrm>
          <a:prstGeom prst="rect">
            <a:avLst/>
          </a:prstGeom>
        </p:spPr>
        <p:txBody>
          <a:bodyPr wrap="square" lIns="0" tIns="0" rIns="0" bIns="0" rtlCol="0" anchor="t">
            <a:spAutoFit/>
          </a:bodyPr>
          <a:lstStyle/>
          <a:p>
            <a:pPr algn="l">
              <a:lnSpc>
                <a:spcPts val="2600"/>
              </a:lnSpc>
              <a:spcBef>
                <a:spcPct val="0"/>
              </a:spcBef>
            </a:pPr>
            <a:r>
              <a:rPr lang="en-US" sz="2000" dirty="0">
                <a:solidFill>
                  <a:srgbClr val="000000"/>
                </a:solidFill>
                <a:latin typeface="Poppins Bold" pitchFamily="2" charset="0"/>
                <a:ea typeface="Poppins Bold"/>
                <a:cs typeface="Poppins Bold" pitchFamily="2" charset="0"/>
                <a:sym typeface="Poppins Bold"/>
              </a:rPr>
              <a:t>Use of recycled water</a:t>
            </a:r>
          </a:p>
        </p:txBody>
      </p:sp>
      <p:sp>
        <p:nvSpPr>
          <p:cNvPr id="57" name="TextBox 57"/>
          <p:cNvSpPr txBox="1"/>
          <p:nvPr/>
        </p:nvSpPr>
        <p:spPr>
          <a:xfrm>
            <a:off x="1708454" y="5106851"/>
            <a:ext cx="3720862" cy="333425"/>
          </a:xfrm>
          <a:prstGeom prst="rect">
            <a:avLst/>
          </a:prstGeom>
        </p:spPr>
        <p:txBody>
          <a:bodyPr wrap="square" lIns="0" tIns="0" rIns="0" bIns="0" rtlCol="0" anchor="t">
            <a:spAutoFit/>
          </a:bodyPr>
          <a:lstStyle/>
          <a:p>
            <a:pPr algn="l">
              <a:lnSpc>
                <a:spcPts val="2600"/>
              </a:lnSpc>
              <a:spcBef>
                <a:spcPct val="0"/>
              </a:spcBef>
            </a:pPr>
            <a:r>
              <a:rPr lang="en-US" sz="2000">
                <a:solidFill>
                  <a:srgbClr val="000000"/>
                </a:solidFill>
                <a:latin typeface="Poppins Bold" pitchFamily="2" charset="0"/>
                <a:ea typeface="Poppins Bold"/>
                <a:cs typeface="Poppins Bold" pitchFamily="2" charset="0"/>
                <a:sym typeface="Poppins Bold"/>
              </a:rPr>
              <a:t>Discharge to rivers/lakes</a:t>
            </a:r>
          </a:p>
        </p:txBody>
      </p:sp>
      <p:sp>
        <p:nvSpPr>
          <p:cNvPr id="58" name="TextBox 58"/>
          <p:cNvSpPr txBox="1"/>
          <p:nvPr/>
        </p:nvSpPr>
        <p:spPr>
          <a:xfrm>
            <a:off x="1708454" y="6617807"/>
            <a:ext cx="3201315" cy="333425"/>
          </a:xfrm>
          <a:prstGeom prst="rect">
            <a:avLst/>
          </a:prstGeom>
        </p:spPr>
        <p:txBody>
          <a:bodyPr wrap="square" lIns="0" tIns="0" rIns="0" bIns="0" rtlCol="0" anchor="t">
            <a:spAutoFit/>
          </a:bodyPr>
          <a:lstStyle/>
          <a:p>
            <a:pPr algn="l">
              <a:lnSpc>
                <a:spcPts val="2600"/>
              </a:lnSpc>
              <a:spcBef>
                <a:spcPct val="0"/>
              </a:spcBef>
            </a:pPr>
            <a:r>
              <a:rPr lang="en-US" sz="2000">
                <a:solidFill>
                  <a:srgbClr val="000000"/>
                </a:solidFill>
                <a:latin typeface="Poppins Bold" pitchFamily="2" charset="0"/>
                <a:ea typeface="Poppins Bold"/>
                <a:cs typeface="Poppins Bold" pitchFamily="2" charset="0"/>
                <a:sym typeface="Poppins Bold"/>
              </a:rPr>
              <a:t>Use for lawn watering</a:t>
            </a:r>
          </a:p>
        </p:txBody>
      </p:sp>
      <p:sp>
        <p:nvSpPr>
          <p:cNvPr id="59" name="TextBox 59"/>
          <p:cNvSpPr txBox="1"/>
          <p:nvPr/>
        </p:nvSpPr>
        <p:spPr>
          <a:xfrm>
            <a:off x="1708454" y="8128763"/>
            <a:ext cx="4196791" cy="333425"/>
          </a:xfrm>
          <a:prstGeom prst="rect">
            <a:avLst/>
          </a:prstGeom>
        </p:spPr>
        <p:txBody>
          <a:bodyPr wrap="square" lIns="0" tIns="0" rIns="0" bIns="0" rtlCol="0" anchor="t">
            <a:spAutoFit/>
          </a:bodyPr>
          <a:lstStyle/>
          <a:p>
            <a:pPr algn="l">
              <a:lnSpc>
                <a:spcPts val="2600"/>
              </a:lnSpc>
              <a:spcBef>
                <a:spcPct val="0"/>
              </a:spcBef>
            </a:pPr>
            <a:r>
              <a:rPr lang="en-US" sz="2000">
                <a:solidFill>
                  <a:srgbClr val="000000"/>
                </a:solidFill>
                <a:latin typeface="Poppins Bold" pitchFamily="2" charset="0"/>
                <a:ea typeface="Poppins Bold"/>
                <a:cs typeface="Poppins Bold" pitchFamily="2" charset="0"/>
                <a:sym typeface="Poppins Bold"/>
              </a:rPr>
              <a:t>Watering plants and flowers</a:t>
            </a:r>
          </a:p>
        </p:txBody>
      </p:sp>
      <p:grpSp>
        <p:nvGrpSpPr>
          <p:cNvPr id="60" name="Group 60"/>
          <p:cNvGrpSpPr/>
          <p:nvPr/>
        </p:nvGrpSpPr>
        <p:grpSpPr>
          <a:xfrm>
            <a:off x="5793339" y="4500598"/>
            <a:ext cx="5353144" cy="47625"/>
            <a:chOff x="0" y="0"/>
            <a:chExt cx="1409882" cy="12543"/>
          </a:xfrm>
        </p:grpSpPr>
        <p:sp>
          <p:nvSpPr>
            <p:cNvPr id="61" name="Freeform 61"/>
            <p:cNvSpPr/>
            <p:nvPr/>
          </p:nvSpPr>
          <p:spPr>
            <a:xfrm>
              <a:off x="0" y="0"/>
              <a:ext cx="1409882" cy="12543"/>
            </a:xfrm>
            <a:custGeom>
              <a:avLst/>
              <a:gdLst/>
              <a:ahLst/>
              <a:cxnLst/>
              <a:rect l="l" t="t" r="r" b="b"/>
              <a:pathLst>
                <a:path w="1409882" h="12543">
                  <a:moveTo>
                    <a:pt x="0" y="0"/>
                  </a:moveTo>
                  <a:lnTo>
                    <a:pt x="1409882" y="0"/>
                  </a:lnTo>
                  <a:lnTo>
                    <a:pt x="1409882" y="12543"/>
                  </a:lnTo>
                  <a:lnTo>
                    <a:pt x="0" y="12543"/>
                  </a:lnTo>
                  <a:close/>
                </a:path>
              </a:pathLst>
            </a:custGeom>
            <a:solidFill>
              <a:srgbClr val="009245"/>
            </a:solidFill>
          </p:spPr>
        </p:sp>
        <p:sp>
          <p:nvSpPr>
            <p:cNvPr id="62" name="TextBox 62"/>
            <p:cNvSpPr txBox="1"/>
            <p:nvPr/>
          </p:nvSpPr>
          <p:spPr>
            <a:xfrm>
              <a:off x="0" y="-38100"/>
              <a:ext cx="1409882" cy="50643"/>
            </a:xfrm>
            <a:prstGeom prst="rect">
              <a:avLst/>
            </a:prstGeom>
          </p:spPr>
          <p:txBody>
            <a:bodyPr lIns="50800" tIns="50800" rIns="50800" bIns="50800" rtlCol="0" anchor="ctr"/>
            <a:lstStyle/>
            <a:p>
              <a:pPr algn="ctr">
                <a:lnSpc>
                  <a:spcPts val="2859"/>
                </a:lnSpc>
              </a:pPr>
              <a:endParaRPr/>
            </a:p>
          </p:txBody>
        </p:sp>
      </p:grpSp>
      <p:grpSp>
        <p:nvGrpSpPr>
          <p:cNvPr id="63" name="Group 63"/>
          <p:cNvGrpSpPr/>
          <p:nvPr/>
        </p:nvGrpSpPr>
        <p:grpSpPr>
          <a:xfrm>
            <a:off x="5793339" y="6011554"/>
            <a:ext cx="5353144" cy="47625"/>
            <a:chOff x="0" y="0"/>
            <a:chExt cx="1409882" cy="12543"/>
          </a:xfrm>
        </p:grpSpPr>
        <p:sp>
          <p:nvSpPr>
            <p:cNvPr id="64" name="Freeform 64"/>
            <p:cNvSpPr/>
            <p:nvPr/>
          </p:nvSpPr>
          <p:spPr>
            <a:xfrm>
              <a:off x="0" y="0"/>
              <a:ext cx="1409882" cy="12543"/>
            </a:xfrm>
            <a:custGeom>
              <a:avLst/>
              <a:gdLst/>
              <a:ahLst/>
              <a:cxnLst/>
              <a:rect l="l" t="t" r="r" b="b"/>
              <a:pathLst>
                <a:path w="1409882" h="12543">
                  <a:moveTo>
                    <a:pt x="0" y="0"/>
                  </a:moveTo>
                  <a:lnTo>
                    <a:pt x="1409882" y="0"/>
                  </a:lnTo>
                  <a:lnTo>
                    <a:pt x="1409882" y="12543"/>
                  </a:lnTo>
                  <a:lnTo>
                    <a:pt x="0" y="12543"/>
                  </a:lnTo>
                  <a:close/>
                </a:path>
              </a:pathLst>
            </a:custGeom>
            <a:solidFill>
              <a:srgbClr val="009245"/>
            </a:solidFill>
          </p:spPr>
        </p:sp>
        <p:sp>
          <p:nvSpPr>
            <p:cNvPr id="65" name="TextBox 65"/>
            <p:cNvSpPr txBox="1"/>
            <p:nvPr/>
          </p:nvSpPr>
          <p:spPr>
            <a:xfrm>
              <a:off x="0" y="-38100"/>
              <a:ext cx="1409882" cy="50643"/>
            </a:xfrm>
            <a:prstGeom prst="rect">
              <a:avLst/>
            </a:prstGeom>
          </p:spPr>
          <p:txBody>
            <a:bodyPr lIns="50800" tIns="50800" rIns="50800" bIns="50800" rtlCol="0" anchor="ctr"/>
            <a:lstStyle/>
            <a:p>
              <a:pPr algn="ctr">
                <a:lnSpc>
                  <a:spcPts val="2859"/>
                </a:lnSpc>
              </a:pPr>
              <a:endParaRPr/>
            </a:p>
          </p:txBody>
        </p:sp>
      </p:grpSp>
      <p:grpSp>
        <p:nvGrpSpPr>
          <p:cNvPr id="66" name="Group 66"/>
          <p:cNvGrpSpPr/>
          <p:nvPr/>
        </p:nvGrpSpPr>
        <p:grpSpPr>
          <a:xfrm>
            <a:off x="5793339" y="7522510"/>
            <a:ext cx="5353144" cy="47625"/>
            <a:chOff x="0" y="0"/>
            <a:chExt cx="1409882" cy="12543"/>
          </a:xfrm>
        </p:grpSpPr>
        <p:sp>
          <p:nvSpPr>
            <p:cNvPr id="67" name="Freeform 67"/>
            <p:cNvSpPr/>
            <p:nvPr/>
          </p:nvSpPr>
          <p:spPr>
            <a:xfrm>
              <a:off x="0" y="0"/>
              <a:ext cx="1409882" cy="12543"/>
            </a:xfrm>
            <a:custGeom>
              <a:avLst/>
              <a:gdLst/>
              <a:ahLst/>
              <a:cxnLst/>
              <a:rect l="l" t="t" r="r" b="b"/>
              <a:pathLst>
                <a:path w="1409882" h="12543">
                  <a:moveTo>
                    <a:pt x="0" y="0"/>
                  </a:moveTo>
                  <a:lnTo>
                    <a:pt x="1409882" y="0"/>
                  </a:lnTo>
                  <a:lnTo>
                    <a:pt x="1409882" y="12543"/>
                  </a:lnTo>
                  <a:lnTo>
                    <a:pt x="0" y="12543"/>
                  </a:lnTo>
                  <a:close/>
                </a:path>
              </a:pathLst>
            </a:custGeom>
            <a:solidFill>
              <a:srgbClr val="009245"/>
            </a:solidFill>
          </p:spPr>
        </p:sp>
        <p:sp>
          <p:nvSpPr>
            <p:cNvPr id="68" name="TextBox 68"/>
            <p:cNvSpPr txBox="1"/>
            <p:nvPr/>
          </p:nvSpPr>
          <p:spPr>
            <a:xfrm>
              <a:off x="0" y="-38100"/>
              <a:ext cx="1409882" cy="50643"/>
            </a:xfrm>
            <a:prstGeom prst="rect">
              <a:avLst/>
            </a:prstGeom>
          </p:spPr>
          <p:txBody>
            <a:bodyPr lIns="50800" tIns="50800" rIns="50800" bIns="50800" rtlCol="0" anchor="ctr"/>
            <a:lstStyle/>
            <a:p>
              <a:pPr algn="ctr">
                <a:lnSpc>
                  <a:spcPts val="2859"/>
                </a:lnSpc>
              </a:pPr>
              <a:endParaRPr/>
            </a:p>
          </p:txBody>
        </p:sp>
      </p:grpSp>
      <p:grpSp>
        <p:nvGrpSpPr>
          <p:cNvPr id="69" name="Group 69"/>
          <p:cNvGrpSpPr/>
          <p:nvPr/>
        </p:nvGrpSpPr>
        <p:grpSpPr>
          <a:xfrm>
            <a:off x="11308409" y="4500598"/>
            <a:ext cx="5353144" cy="47625"/>
            <a:chOff x="0" y="0"/>
            <a:chExt cx="1409882" cy="12543"/>
          </a:xfrm>
        </p:grpSpPr>
        <p:sp>
          <p:nvSpPr>
            <p:cNvPr id="70" name="Freeform 70"/>
            <p:cNvSpPr/>
            <p:nvPr/>
          </p:nvSpPr>
          <p:spPr>
            <a:xfrm>
              <a:off x="0" y="0"/>
              <a:ext cx="1409882" cy="12543"/>
            </a:xfrm>
            <a:custGeom>
              <a:avLst/>
              <a:gdLst/>
              <a:ahLst/>
              <a:cxnLst/>
              <a:rect l="l" t="t" r="r" b="b"/>
              <a:pathLst>
                <a:path w="1409882" h="12543">
                  <a:moveTo>
                    <a:pt x="0" y="0"/>
                  </a:moveTo>
                  <a:lnTo>
                    <a:pt x="1409882" y="0"/>
                  </a:lnTo>
                  <a:lnTo>
                    <a:pt x="1409882" y="12543"/>
                  </a:lnTo>
                  <a:lnTo>
                    <a:pt x="0" y="12543"/>
                  </a:lnTo>
                  <a:close/>
                </a:path>
              </a:pathLst>
            </a:custGeom>
            <a:solidFill>
              <a:srgbClr val="009245"/>
            </a:solidFill>
          </p:spPr>
        </p:sp>
        <p:sp>
          <p:nvSpPr>
            <p:cNvPr id="71" name="TextBox 71"/>
            <p:cNvSpPr txBox="1"/>
            <p:nvPr/>
          </p:nvSpPr>
          <p:spPr>
            <a:xfrm>
              <a:off x="0" y="-38100"/>
              <a:ext cx="1409882" cy="50643"/>
            </a:xfrm>
            <a:prstGeom prst="rect">
              <a:avLst/>
            </a:prstGeom>
          </p:spPr>
          <p:txBody>
            <a:bodyPr lIns="50800" tIns="50800" rIns="50800" bIns="50800" rtlCol="0" anchor="ctr"/>
            <a:lstStyle/>
            <a:p>
              <a:pPr algn="ctr">
                <a:lnSpc>
                  <a:spcPts val="2859"/>
                </a:lnSpc>
              </a:pPr>
              <a:endParaRPr/>
            </a:p>
          </p:txBody>
        </p:sp>
      </p:grpSp>
      <p:grpSp>
        <p:nvGrpSpPr>
          <p:cNvPr id="72" name="Group 72"/>
          <p:cNvGrpSpPr/>
          <p:nvPr/>
        </p:nvGrpSpPr>
        <p:grpSpPr>
          <a:xfrm>
            <a:off x="11308409" y="6011554"/>
            <a:ext cx="5353144" cy="47625"/>
            <a:chOff x="0" y="0"/>
            <a:chExt cx="1409882" cy="12543"/>
          </a:xfrm>
        </p:grpSpPr>
        <p:sp>
          <p:nvSpPr>
            <p:cNvPr id="73" name="Freeform 73"/>
            <p:cNvSpPr/>
            <p:nvPr/>
          </p:nvSpPr>
          <p:spPr>
            <a:xfrm>
              <a:off x="0" y="0"/>
              <a:ext cx="1409882" cy="12543"/>
            </a:xfrm>
            <a:custGeom>
              <a:avLst/>
              <a:gdLst/>
              <a:ahLst/>
              <a:cxnLst/>
              <a:rect l="l" t="t" r="r" b="b"/>
              <a:pathLst>
                <a:path w="1409882" h="12543">
                  <a:moveTo>
                    <a:pt x="0" y="0"/>
                  </a:moveTo>
                  <a:lnTo>
                    <a:pt x="1409882" y="0"/>
                  </a:lnTo>
                  <a:lnTo>
                    <a:pt x="1409882" y="12543"/>
                  </a:lnTo>
                  <a:lnTo>
                    <a:pt x="0" y="12543"/>
                  </a:lnTo>
                  <a:close/>
                </a:path>
              </a:pathLst>
            </a:custGeom>
            <a:solidFill>
              <a:srgbClr val="009245"/>
            </a:solidFill>
          </p:spPr>
        </p:sp>
        <p:sp>
          <p:nvSpPr>
            <p:cNvPr id="74" name="TextBox 74"/>
            <p:cNvSpPr txBox="1"/>
            <p:nvPr/>
          </p:nvSpPr>
          <p:spPr>
            <a:xfrm>
              <a:off x="0" y="-38100"/>
              <a:ext cx="1409882" cy="50643"/>
            </a:xfrm>
            <a:prstGeom prst="rect">
              <a:avLst/>
            </a:prstGeom>
          </p:spPr>
          <p:txBody>
            <a:bodyPr lIns="50800" tIns="50800" rIns="50800" bIns="50800" rtlCol="0" anchor="ctr"/>
            <a:lstStyle/>
            <a:p>
              <a:pPr algn="ctr">
                <a:lnSpc>
                  <a:spcPts val="2859"/>
                </a:lnSpc>
              </a:pPr>
              <a:endParaRPr/>
            </a:p>
          </p:txBody>
        </p:sp>
      </p:grpSp>
      <p:grpSp>
        <p:nvGrpSpPr>
          <p:cNvPr id="75" name="Group 75"/>
          <p:cNvGrpSpPr/>
          <p:nvPr/>
        </p:nvGrpSpPr>
        <p:grpSpPr>
          <a:xfrm>
            <a:off x="11308409" y="7522510"/>
            <a:ext cx="5353144" cy="47625"/>
            <a:chOff x="0" y="0"/>
            <a:chExt cx="1409882" cy="12543"/>
          </a:xfrm>
        </p:grpSpPr>
        <p:sp>
          <p:nvSpPr>
            <p:cNvPr id="76" name="Freeform 76"/>
            <p:cNvSpPr/>
            <p:nvPr/>
          </p:nvSpPr>
          <p:spPr>
            <a:xfrm>
              <a:off x="0" y="0"/>
              <a:ext cx="1409882" cy="12543"/>
            </a:xfrm>
            <a:custGeom>
              <a:avLst/>
              <a:gdLst/>
              <a:ahLst/>
              <a:cxnLst/>
              <a:rect l="l" t="t" r="r" b="b"/>
              <a:pathLst>
                <a:path w="1409882" h="12543">
                  <a:moveTo>
                    <a:pt x="0" y="0"/>
                  </a:moveTo>
                  <a:lnTo>
                    <a:pt x="1409882" y="0"/>
                  </a:lnTo>
                  <a:lnTo>
                    <a:pt x="1409882" y="12543"/>
                  </a:lnTo>
                  <a:lnTo>
                    <a:pt x="0" y="12543"/>
                  </a:lnTo>
                  <a:close/>
                </a:path>
              </a:pathLst>
            </a:custGeom>
            <a:solidFill>
              <a:srgbClr val="009245"/>
            </a:solidFill>
          </p:spPr>
        </p:sp>
        <p:sp>
          <p:nvSpPr>
            <p:cNvPr id="77" name="TextBox 77"/>
            <p:cNvSpPr txBox="1"/>
            <p:nvPr/>
          </p:nvSpPr>
          <p:spPr>
            <a:xfrm>
              <a:off x="0" y="-38100"/>
              <a:ext cx="1409882" cy="50643"/>
            </a:xfrm>
            <a:prstGeom prst="rect">
              <a:avLst/>
            </a:prstGeom>
          </p:spPr>
          <p:txBody>
            <a:bodyPr lIns="50800" tIns="50800" rIns="50800" bIns="50800" rtlCol="0" anchor="ctr"/>
            <a:lstStyle/>
            <a:p>
              <a:pPr algn="ctr">
                <a:lnSpc>
                  <a:spcPts val="2859"/>
                </a:lnSpc>
              </a:pPr>
              <a:endParaRPr/>
            </a:p>
          </p:txBody>
        </p:sp>
      </p:grpSp>
      <p:sp>
        <p:nvSpPr>
          <p:cNvPr id="78" name="Freeform 78"/>
          <p:cNvSpPr/>
          <p:nvPr/>
        </p:nvSpPr>
        <p:spPr>
          <a:xfrm>
            <a:off x="16173527" y="-3095517"/>
            <a:ext cx="4687320" cy="4687320"/>
          </a:xfrm>
          <a:custGeom>
            <a:avLst/>
            <a:gdLst/>
            <a:ahLst/>
            <a:cxnLst/>
            <a:rect l="l" t="t" r="r" b="b"/>
            <a:pathLst>
              <a:path w="4687320" h="4687320">
                <a:moveTo>
                  <a:pt x="0" y="0"/>
                </a:moveTo>
                <a:lnTo>
                  <a:pt x="4687320" y="0"/>
                </a:lnTo>
                <a:lnTo>
                  <a:pt x="4687320" y="4687320"/>
                </a:lnTo>
                <a:lnTo>
                  <a:pt x="0" y="468732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pic>
        <p:nvPicPr>
          <p:cNvPr id="79" name="Picture 4" descr="C:\Users\ALIMU\Desktop\9056866_close_icon.png"/>
          <p:cNvPicPr>
            <a:picLocks noChangeAspect="1" noChangeArrowheads="1"/>
          </p:cNvPicPr>
          <p:nvPr/>
        </p:nvPicPr>
        <p:blipFill>
          <a:blip r:embed="rId12"/>
          <a:srcRect/>
          <a:stretch>
            <a:fillRect/>
          </a:stretch>
        </p:blipFill>
        <p:spPr bwMode="auto">
          <a:xfrm>
            <a:off x="9405942" y="3462330"/>
            <a:ext cx="381000" cy="609600"/>
          </a:xfrm>
          <a:prstGeom prst="rect">
            <a:avLst/>
          </a:prstGeom>
          <a:noFill/>
        </p:spPr>
      </p:pic>
      <p:pic>
        <p:nvPicPr>
          <p:cNvPr id="80" name="Picture 5" descr="C:\Users\ALIMU\Desktop\8665019_check_mark_icon.png"/>
          <p:cNvPicPr>
            <a:picLocks noChangeAspect="1" noChangeArrowheads="1"/>
          </p:cNvPicPr>
          <p:nvPr/>
        </p:nvPicPr>
        <p:blipFill>
          <a:blip r:embed="rId13"/>
          <a:srcRect/>
          <a:stretch>
            <a:fillRect/>
          </a:stretch>
        </p:blipFill>
        <p:spPr bwMode="auto">
          <a:xfrm>
            <a:off x="15001916" y="3428988"/>
            <a:ext cx="609600" cy="609600"/>
          </a:xfrm>
          <a:prstGeom prst="rect">
            <a:avLst/>
          </a:prstGeom>
          <a:noFill/>
        </p:spPr>
      </p:pic>
      <p:pic>
        <p:nvPicPr>
          <p:cNvPr id="81" name="Picture 4" descr="C:\Users\ALIMU\Desktop\9056866_close_icon.png"/>
          <p:cNvPicPr>
            <a:picLocks noChangeAspect="1" noChangeArrowheads="1"/>
          </p:cNvPicPr>
          <p:nvPr/>
        </p:nvPicPr>
        <p:blipFill>
          <a:blip r:embed="rId12"/>
          <a:srcRect/>
          <a:stretch>
            <a:fillRect/>
          </a:stretch>
        </p:blipFill>
        <p:spPr bwMode="auto">
          <a:xfrm>
            <a:off x="9406333" y="4962992"/>
            <a:ext cx="381000" cy="609600"/>
          </a:xfrm>
          <a:prstGeom prst="rect">
            <a:avLst/>
          </a:prstGeom>
          <a:noFill/>
        </p:spPr>
      </p:pic>
      <p:pic>
        <p:nvPicPr>
          <p:cNvPr id="82" name="Picture 5" descr="C:\Users\ALIMU\Desktop\8665019_check_mark_icon.png"/>
          <p:cNvPicPr>
            <a:picLocks noChangeAspect="1" noChangeArrowheads="1"/>
          </p:cNvPicPr>
          <p:nvPr/>
        </p:nvPicPr>
        <p:blipFill>
          <a:blip r:embed="rId13"/>
          <a:srcRect/>
          <a:stretch>
            <a:fillRect/>
          </a:stretch>
        </p:blipFill>
        <p:spPr bwMode="auto">
          <a:xfrm>
            <a:off x="15002307" y="4929650"/>
            <a:ext cx="609600" cy="609600"/>
          </a:xfrm>
          <a:prstGeom prst="rect">
            <a:avLst/>
          </a:prstGeom>
          <a:noFill/>
        </p:spPr>
      </p:pic>
      <p:pic>
        <p:nvPicPr>
          <p:cNvPr id="83" name="Picture 4" descr="C:\Users\ALIMU\Desktop\9056866_close_icon.png"/>
          <p:cNvPicPr>
            <a:picLocks noChangeAspect="1" noChangeArrowheads="1"/>
          </p:cNvPicPr>
          <p:nvPr/>
        </p:nvPicPr>
        <p:blipFill>
          <a:blip r:embed="rId12"/>
          <a:srcRect/>
          <a:stretch>
            <a:fillRect/>
          </a:stretch>
        </p:blipFill>
        <p:spPr bwMode="auto">
          <a:xfrm>
            <a:off x="9406333" y="6473948"/>
            <a:ext cx="381000" cy="609600"/>
          </a:xfrm>
          <a:prstGeom prst="rect">
            <a:avLst/>
          </a:prstGeom>
          <a:noFill/>
        </p:spPr>
      </p:pic>
      <p:pic>
        <p:nvPicPr>
          <p:cNvPr id="84" name="Picture 5" descr="C:\Users\ALIMU\Desktop\8665019_check_mark_icon.png"/>
          <p:cNvPicPr>
            <a:picLocks noChangeAspect="1" noChangeArrowheads="1"/>
          </p:cNvPicPr>
          <p:nvPr/>
        </p:nvPicPr>
        <p:blipFill>
          <a:blip r:embed="rId13"/>
          <a:srcRect/>
          <a:stretch>
            <a:fillRect/>
          </a:stretch>
        </p:blipFill>
        <p:spPr bwMode="auto">
          <a:xfrm>
            <a:off x="15002307" y="6440606"/>
            <a:ext cx="609600" cy="609600"/>
          </a:xfrm>
          <a:prstGeom prst="rect">
            <a:avLst/>
          </a:prstGeom>
          <a:noFill/>
        </p:spPr>
      </p:pic>
      <p:pic>
        <p:nvPicPr>
          <p:cNvPr id="85" name="Picture 4" descr="C:\Users\ALIMU\Desktop\9056866_close_icon.png"/>
          <p:cNvPicPr>
            <a:picLocks noChangeAspect="1" noChangeArrowheads="1"/>
          </p:cNvPicPr>
          <p:nvPr/>
        </p:nvPicPr>
        <p:blipFill>
          <a:blip r:embed="rId12"/>
          <a:srcRect/>
          <a:stretch>
            <a:fillRect/>
          </a:stretch>
        </p:blipFill>
        <p:spPr bwMode="auto">
          <a:xfrm>
            <a:off x="9406333" y="7841046"/>
            <a:ext cx="381000" cy="609600"/>
          </a:xfrm>
          <a:prstGeom prst="rect">
            <a:avLst/>
          </a:prstGeom>
          <a:noFill/>
        </p:spPr>
      </p:pic>
      <p:pic>
        <p:nvPicPr>
          <p:cNvPr id="86" name="Picture 5" descr="C:\Users\ALIMU\Desktop\8665019_check_mark_icon.png"/>
          <p:cNvPicPr>
            <a:picLocks noChangeAspect="1" noChangeArrowheads="1"/>
          </p:cNvPicPr>
          <p:nvPr/>
        </p:nvPicPr>
        <p:blipFill>
          <a:blip r:embed="rId13"/>
          <a:srcRect/>
          <a:stretch>
            <a:fillRect/>
          </a:stretch>
        </p:blipFill>
        <p:spPr bwMode="auto">
          <a:xfrm>
            <a:off x="15002307" y="7807704"/>
            <a:ext cx="609600" cy="609600"/>
          </a:xfrm>
          <a:prstGeom prst="rect">
            <a:avLst/>
          </a:prstGeom>
          <a:noFill/>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226385" y="2158374"/>
            <a:ext cx="3307319" cy="7480987"/>
            <a:chOff x="0" y="0"/>
            <a:chExt cx="812800" cy="1838512"/>
          </a:xfrm>
        </p:grpSpPr>
        <p:sp>
          <p:nvSpPr>
            <p:cNvPr id="3" name="Freeform 3"/>
            <p:cNvSpPr/>
            <p:nvPr/>
          </p:nvSpPr>
          <p:spPr>
            <a:xfrm>
              <a:off x="0" y="0"/>
              <a:ext cx="812800" cy="1838512"/>
            </a:xfrm>
            <a:custGeom>
              <a:avLst/>
              <a:gdLst/>
              <a:ahLst/>
              <a:cxnLst/>
              <a:rect l="l" t="t" r="r" b="b"/>
              <a:pathLst>
                <a:path w="812800" h="1838512">
                  <a:moveTo>
                    <a:pt x="18727" y="0"/>
                  </a:moveTo>
                  <a:lnTo>
                    <a:pt x="794073" y="0"/>
                  </a:lnTo>
                  <a:cubicBezTo>
                    <a:pt x="799040" y="0"/>
                    <a:pt x="803803" y="1973"/>
                    <a:pt x="807315" y="5485"/>
                  </a:cubicBezTo>
                  <a:cubicBezTo>
                    <a:pt x="810827" y="8997"/>
                    <a:pt x="812800" y="13760"/>
                    <a:pt x="812800" y="18727"/>
                  </a:cubicBezTo>
                  <a:lnTo>
                    <a:pt x="812800" y="1819786"/>
                  </a:lnTo>
                  <a:cubicBezTo>
                    <a:pt x="812800" y="1824752"/>
                    <a:pt x="810827" y="1829515"/>
                    <a:pt x="807315" y="1833027"/>
                  </a:cubicBezTo>
                  <a:cubicBezTo>
                    <a:pt x="803803" y="1836539"/>
                    <a:pt x="799040" y="1838512"/>
                    <a:pt x="794073" y="1838512"/>
                  </a:cubicBezTo>
                  <a:lnTo>
                    <a:pt x="18727" y="1838512"/>
                  </a:lnTo>
                  <a:cubicBezTo>
                    <a:pt x="13760" y="1838512"/>
                    <a:pt x="8997" y="1836539"/>
                    <a:pt x="5485" y="1833027"/>
                  </a:cubicBezTo>
                  <a:cubicBezTo>
                    <a:pt x="1973" y="1829515"/>
                    <a:pt x="0" y="1824752"/>
                    <a:pt x="0" y="1819786"/>
                  </a:cubicBezTo>
                  <a:lnTo>
                    <a:pt x="0" y="18727"/>
                  </a:lnTo>
                  <a:cubicBezTo>
                    <a:pt x="0" y="13760"/>
                    <a:pt x="1973" y="8997"/>
                    <a:pt x="5485" y="5485"/>
                  </a:cubicBezTo>
                  <a:cubicBezTo>
                    <a:pt x="8997" y="1973"/>
                    <a:pt x="13760" y="0"/>
                    <a:pt x="18727" y="0"/>
                  </a:cubicBezTo>
                  <a:close/>
                </a:path>
              </a:pathLst>
            </a:custGeom>
            <a:solidFill>
              <a:srgbClr val="FF5757">
                <a:alpha val="5882"/>
              </a:srgbClr>
            </a:solidFill>
            <a:ln w="9525" cap="sq">
              <a:solidFill>
                <a:srgbClr val="FF5757">
                  <a:alpha val="5882"/>
                </a:srgbClr>
              </a:solidFill>
              <a:prstDash val="solid"/>
              <a:miter/>
            </a:ln>
          </p:spPr>
        </p:sp>
        <p:sp>
          <p:nvSpPr>
            <p:cNvPr id="4" name="TextBox 4"/>
            <p:cNvSpPr txBox="1"/>
            <p:nvPr/>
          </p:nvSpPr>
          <p:spPr>
            <a:xfrm>
              <a:off x="0" y="-38100"/>
              <a:ext cx="812800" cy="1876612"/>
            </a:xfrm>
            <a:prstGeom prst="rect">
              <a:avLst/>
            </a:prstGeom>
          </p:spPr>
          <p:txBody>
            <a:bodyPr lIns="50800" tIns="50800" rIns="50800" bIns="50800" rtlCol="0" anchor="ctr"/>
            <a:lstStyle/>
            <a:p>
              <a:pPr algn="ctr">
                <a:lnSpc>
                  <a:spcPts val="2859"/>
                </a:lnSpc>
              </a:pPr>
              <a:endParaRPr/>
            </a:p>
          </p:txBody>
        </p:sp>
      </p:grpSp>
      <p:grpSp>
        <p:nvGrpSpPr>
          <p:cNvPr id="5" name="Group 5"/>
          <p:cNvGrpSpPr/>
          <p:nvPr/>
        </p:nvGrpSpPr>
        <p:grpSpPr>
          <a:xfrm>
            <a:off x="6226385" y="2158374"/>
            <a:ext cx="3307319" cy="765075"/>
            <a:chOff x="0" y="0"/>
            <a:chExt cx="871063" cy="201501"/>
          </a:xfrm>
        </p:grpSpPr>
        <p:sp>
          <p:nvSpPr>
            <p:cNvPr id="6" name="Freeform 6"/>
            <p:cNvSpPr/>
            <p:nvPr/>
          </p:nvSpPr>
          <p:spPr>
            <a:xfrm>
              <a:off x="0" y="0"/>
              <a:ext cx="871063" cy="201501"/>
            </a:xfrm>
            <a:custGeom>
              <a:avLst/>
              <a:gdLst/>
              <a:ahLst/>
              <a:cxnLst/>
              <a:rect l="l" t="t" r="r" b="b"/>
              <a:pathLst>
                <a:path w="871063" h="201501">
                  <a:moveTo>
                    <a:pt x="0" y="0"/>
                  </a:moveTo>
                  <a:lnTo>
                    <a:pt x="871063" y="0"/>
                  </a:lnTo>
                  <a:lnTo>
                    <a:pt x="871063" y="201501"/>
                  </a:lnTo>
                  <a:lnTo>
                    <a:pt x="0" y="201501"/>
                  </a:lnTo>
                  <a:close/>
                </a:path>
              </a:pathLst>
            </a:custGeom>
            <a:solidFill>
              <a:srgbClr val="FF5757"/>
            </a:solidFill>
          </p:spPr>
        </p:sp>
        <p:sp>
          <p:nvSpPr>
            <p:cNvPr id="7" name="TextBox 7"/>
            <p:cNvSpPr txBox="1"/>
            <p:nvPr/>
          </p:nvSpPr>
          <p:spPr>
            <a:xfrm>
              <a:off x="0" y="-38100"/>
              <a:ext cx="871063" cy="239601"/>
            </a:xfrm>
            <a:prstGeom prst="rect">
              <a:avLst/>
            </a:prstGeom>
          </p:spPr>
          <p:txBody>
            <a:bodyPr lIns="50800" tIns="50800" rIns="50800" bIns="50800" rtlCol="0" anchor="ctr"/>
            <a:lstStyle/>
            <a:p>
              <a:pPr algn="ctr">
                <a:lnSpc>
                  <a:spcPts val="2859"/>
                </a:lnSpc>
              </a:pPr>
              <a:endParaRPr/>
            </a:p>
          </p:txBody>
        </p:sp>
      </p:grpSp>
      <p:sp>
        <p:nvSpPr>
          <p:cNvPr id="8" name="Freeform 8"/>
          <p:cNvSpPr/>
          <p:nvPr/>
        </p:nvSpPr>
        <p:spPr>
          <a:xfrm>
            <a:off x="16460702" y="-3182020"/>
            <a:ext cx="4687320" cy="4687320"/>
          </a:xfrm>
          <a:custGeom>
            <a:avLst/>
            <a:gdLst/>
            <a:ahLst/>
            <a:cxnLst/>
            <a:rect l="l" t="t" r="r" b="b"/>
            <a:pathLst>
              <a:path w="4687320" h="4687320">
                <a:moveTo>
                  <a:pt x="0" y="0"/>
                </a:moveTo>
                <a:lnTo>
                  <a:pt x="4687319" y="0"/>
                </a:lnTo>
                <a:lnTo>
                  <a:pt x="4687319" y="4687319"/>
                </a:lnTo>
                <a:lnTo>
                  <a:pt x="0" y="4687319"/>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grpSp>
        <p:nvGrpSpPr>
          <p:cNvPr id="9" name="Group 9"/>
          <p:cNvGrpSpPr/>
          <p:nvPr/>
        </p:nvGrpSpPr>
        <p:grpSpPr>
          <a:xfrm>
            <a:off x="13457601" y="2158374"/>
            <a:ext cx="3307319" cy="7480987"/>
            <a:chOff x="0" y="0"/>
            <a:chExt cx="812800" cy="1838512"/>
          </a:xfrm>
        </p:grpSpPr>
        <p:sp>
          <p:nvSpPr>
            <p:cNvPr id="10" name="Freeform 10"/>
            <p:cNvSpPr/>
            <p:nvPr/>
          </p:nvSpPr>
          <p:spPr>
            <a:xfrm>
              <a:off x="0" y="0"/>
              <a:ext cx="812800" cy="1838512"/>
            </a:xfrm>
            <a:custGeom>
              <a:avLst/>
              <a:gdLst/>
              <a:ahLst/>
              <a:cxnLst/>
              <a:rect l="l" t="t" r="r" b="b"/>
              <a:pathLst>
                <a:path w="812800" h="1838512">
                  <a:moveTo>
                    <a:pt x="18727" y="0"/>
                  </a:moveTo>
                  <a:lnTo>
                    <a:pt x="794073" y="0"/>
                  </a:lnTo>
                  <a:cubicBezTo>
                    <a:pt x="799040" y="0"/>
                    <a:pt x="803803" y="1973"/>
                    <a:pt x="807315" y="5485"/>
                  </a:cubicBezTo>
                  <a:cubicBezTo>
                    <a:pt x="810827" y="8997"/>
                    <a:pt x="812800" y="13760"/>
                    <a:pt x="812800" y="18727"/>
                  </a:cubicBezTo>
                  <a:lnTo>
                    <a:pt x="812800" y="1819786"/>
                  </a:lnTo>
                  <a:cubicBezTo>
                    <a:pt x="812800" y="1824752"/>
                    <a:pt x="810827" y="1829515"/>
                    <a:pt x="807315" y="1833027"/>
                  </a:cubicBezTo>
                  <a:cubicBezTo>
                    <a:pt x="803803" y="1836539"/>
                    <a:pt x="799040" y="1838512"/>
                    <a:pt x="794073" y="1838512"/>
                  </a:cubicBezTo>
                  <a:lnTo>
                    <a:pt x="18727" y="1838512"/>
                  </a:lnTo>
                  <a:cubicBezTo>
                    <a:pt x="13760" y="1838512"/>
                    <a:pt x="8997" y="1836539"/>
                    <a:pt x="5485" y="1833027"/>
                  </a:cubicBezTo>
                  <a:cubicBezTo>
                    <a:pt x="1973" y="1829515"/>
                    <a:pt x="0" y="1824752"/>
                    <a:pt x="0" y="1819786"/>
                  </a:cubicBezTo>
                  <a:lnTo>
                    <a:pt x="0" y="18727"/>
                  </a:lnTo>
                  <a:cubicBezTo>
                    <a:pt x="0" y="13760"/>
                    <a:pt x="1973" y="8997"/>
                    <a:pt x="5485" y="5485"/>
                  </a:cubicBezTo>
                  <a:cubicBezTo>
                    <a:pt x="8997" y="1973"/>
                    <a:pt x="13760" y="0"/>
                    <a:pt x="18727" y="0"/>
                  </a:cubicBezTo>
                  <a:close/>
                </a:path>
              </a:pathLst>
            </a:custGeom>
            <a:solidFill>
              <a:srgbClr val="009245">
                <a:alpha val="5882"/>
              </a:srgbClr>
            </a:solidFill>
            <a:ln w="9525" cap="sq">
              <a:solidFill>
                <a:srgbClr val="000000">
                  <a:alpha val="5882"/>
                </a:srgbClr>
              </a:solidFill>
              <a:prstDash val="solid"/>
              <a:miter/>
            </a:ln>
          </p:spPr>
        </p:sp>
        <p:sp>
          <p:nvSpPr>
            <p:cNvPr id="11" name="TextBox 11"/>
            <p:cNvSpPr txBox="1"/>
            <p:nvPr/>
          </p:nvSpPr>
          <p:spPr>
            <a:xfrm>
              <a:off x="0" y="-38100"/>
              <a:ext cx="812800" cy="1876612"/>
            </a:xfrm>
            <a:prstGeom prst="rect">
              <a:avLst/>
            </a:prstGeom>
          </p:spPr>
          <p:txBody>
            <a:bodyPr lIns="50800" tIns="50800" rIns="50800" bIns="50800" rtlCol="0" anchor="ctr"/>
            <a:lstStyle/>
            <a:p>
              <a:pPr algn="ctr">
                <a:lnSpc>
                  <a:spcPts val="2859"/>
                </a:lnSpc>
              </a:pPr>
              <a:endParaRPr/>
            </a:p>
          </p:txBody>
        </p:sp>
      </p:grpSp>
      <p:sp>
        <p:nvSpPr>
          <p:cNvPr id="12" name="TextBox 12"/>
          <p:cNvSpPr txBox="1"/>
          <p:nvPr/>
        </p:nvSpPr>
        <p:spPr>
          <a:xfrm>
            <a:off x="14154995" y="2552173"/>
            <a:ext cx="1629668" cy="195580"/>
          </a:xfrm>
          <a:prstGeom prst="rect">
            <a:avLst/>
          </a:prstGeom>
        </p:spPr>
        <p:txBody>
          <a:bodyPr lIns="0" tIns="0" rIns="0" bIns="0" rtlCol="0" anchor="t">
            <a:spAutoFit/>
          </a:bodyPr>
          <a:lstStyle/>
          <a:p>
            <a:pPr algn="ctr">
              <a:lnSpc>
                <a:spcPts val="1099"/>
              </a:lnSpc>
            </a:pPr>
            <a:r>
              <a:rPr lang="en-US" sz="2199" b="1">
                <a:solidFill>
                  <a:srgbClr val="FDFBFB"/>
                </a:solidFill>
                <a:latin typeface="Poppins Semi-Bold"/>
                <a:ea typeface="Poppins Semi-Bold"/>
                <a:cs typeface="Poppins Semi-Bold"/>
                <a:sym typeface="Poppins Semi-Bold"/>
              </a:rPr>
              <a:t>BioTornado</a:t>
            </a:r>
          </a:p>
        </p:txBody>
      </p:sp>
      <p:grpSp>
        <p:nvGrpSpPr>
          <p:cNvPr id="13" name="Group 13"/>
          <p:cNvGrpSpPr/>
          <p:nvPr/>
        </p:nvGrpSpPr>
        <p:grpSpPr>
          <a:xfrm>
            <a:off x="9846756" y="2158374"/>
            <a:ext cx="3307319" cy="7480987"/>
            <a:chOff x="0" y="0"/>
            <a:chExt cx="812800" cy="1838512"/>
          </a:xfrm>
        </p:grpSpPr>
        <p:sp>
          <p:nvSpPr>
            <p:cNvPr id="14" name="Freeform 14"/>
            <p:cNvSpPr/>
            <p:nvPr/>
          </p:nvSpPr>
          <p:spPr>
            <a:xfrm>
              <a:off x="0" y="0"/>
              <a:ext cx="812800" cy="1838512"/>
            </a:xfrm>
            <a:custGeom>
              <a:avLst/>
              <a:gdLst/>
              <a:ahLst/>
              <a:cxnLst/>
              <a:rect l="l" t="t" r="r" b="b"/>
              <a:pathLst>
                <a:path w="812800" h="1838512">
                  <a:moveTo>
                    <a:pt x="18727" y="0"/>
                  </a:moveTo>
                  <a:lnTo>
                    <a:pt x="794073" y="0"/>
                  </a:lnTo>
                  <a:cubicBezTo>
                    <a:pt x="799040" y="0"/>
                    <a:pt x="803803" y="1973"/>
                    <a:pt x="807315" y="5485"/>
                  </a:cubicBezTo>
                  <a:cubicBezTo>
                    <a:pt x="810827" y="8997"/>
                    <a:pt x="812800" y="13760"/>
                    <a:pt x="812800" y="18727"/>
                  </a:cubicBezTo>
                  <a:lnTo>
                    <a:pt x="812800" y="1819786"/>
                  </a:lnTo>
                  <a:cubicBezTo>
                    <a:pt x="812800" y="1824752"/>
                    <a:pt x="810827" y="1829515"/>
                    <a:pt x="807315" y="1833027"/>
                  </a:cubicBezTo>
                  <a:cubicBezTo>
                    <a:pt x="803803" y="1836539"/>
                    <a:pt x="799040" y="1838512"/>
                    <a:pt x="794073" y="1838512"/>
                  </a:cubicBezTo>
                  <a:lnTo>
                    <a:pt x="18727" y="1838512"/>
                  </a:lnTo>
                  <a:cubicBezTo>
                    <a:pt x="13760" y="1838512"/>
                    <a:pt x="8997" y="1836539"/>
                    <a:pt x="5485" y="1833027"/>
                  </a:cubicBezTo>
                  <a:cubicBezTo>
                    <a:pt x="1973" y="1829515"/>
                    <a:pt x="0" y="1824752"/>
                    <a:pt x="0" y="1819786"/>
                  </a:cubicBezTo>
                  <a:lnTo>
                    <a:pt x="0" y="18727"/>
                  </a:lnTo>
                  <a:cubicBezTo>
                    <a:pt x="0" y="13760"/>
                    <a:pt x="1973" y="8997"/>
                    <a:pt x="5485" y="5485"/>
                  </a:cubicBezTo>
                  <a:cubicBezTo>
                    <a:pt x="8997" y="1973"/>
                    <a:pt x="13760" y="0"/>
                    <a:pt x="18727" y="0"/>
                  </a:cubicBezTo>
                  <a:close/>
                </a:path>
              </a:pathLst>
            </a:custGeom>
            <a:solidFill>
              <a:srgbClr val="2E294E">
                <a:alpha val="5882"/>
              </a:srgbClr>
            </a:solidFill>
            <a:ln w="9525" cap="sq">
              <a:solidFill>
                <a:srgbClr val="000000">
                  <a:alpha val="5882"/>
                </a:srgbClr>
              </a:solidFill>
              <a:prstDash val="solid"/>
              <a:miter/>
            </a:ln>
          </p:spPr>
        </p:sp>
        <p:sp>
          <p:nvSpPr>
            <p:cNvPr id="15" name="TextBox 15"/>
            <p:cNvSpPr txBox="1"/>
            <p:nvPr/>
          </p:nvSpPr>
          <p:spPr>
            <a:xfrm>
              <a:off x="0" y="-38100"/>
              <a:ext cx="812800" cy="1876612"/>
            </a:xfrm>
            <a:prstGeom prst="rect">
              <a:avLst/>
            </a:prstGeom>
          </p:spPr>
          <p:txBody>
            <a:bodyPr lIns="50800" tIns="50800" rIns="50800" bIns="50800" rtlCol="0" anchor="ctr"/>
            <a:lstStyle/>
            <a:p>
              <a:pPr algn="ctr">
                <a:lnSpc>
                  <a:spcPts val="2859"/>
                </a:lnSpc>
              </a:pPr>
              <a:endParaRPr/>
            </a:p>
          </p:txBody>
        </p:sp>
      </p:grpSp>
      <p:grpSp>
        <p:nvGrpSpPr>
          <p:cNvPr id="16" name="Group 16"/>
          <p:cNvGrpSpPr/>
          <p:nvPr/>
        </p:nvGrpSpPr>
        <p:grpSpPr>
          <a:xfrm>
            <a:off x="9846756" y="2158374"/>
            <a:ext cx="3307319" cy="765075"/>
            <a:chOff x="0" y="0"/>
            <a:chExt cx="871063" cy="201501"/>
          </a:xfrm>
        </p:grpSpPr>
        <p:sp>
          <p:nvSpPr>
            <p:cNvPr id="17" name="Freeform 17"/>
            <p:cNvSpPr/>
            <p:nvPr/>
          </p:nvSpPr>
          <p:spPr>
            <a:xfrm>
              <a:off x="0" y="0"/>
              <a:ext cx="871063" cy="201501"/>
            </a:xfrm>
            <a:custGeom>
              <a:avLst/>
              <a:gdLst/>
              <a:ahLst/>
              <a:cxnLst/>
              <a:rect l="l" t="t" r="r" b="b"/>
              <a:pathLst>
                <a:path w="871063" h="201501">
                  <a:moveTo>
                    <a:pt x="0" y="0"/>
                  </a:moveTo>
                  <a:lnTo>
                    <a:pt x="871063" y="0"/>
                  </a:lnTo>
                  <a:lnTo>
                    <a:pt x="871063" y="201501"/>
                  </a:lnTo>
                  <a:lnTo>
                    <a:pt x="0" y="201501"/>
                  </a:lnTo>
                  <a:close/>
                </a:path>
              </a:pathLst>
            </a:custGeom>
            <a:solidFill>
              <a:srgbClr val="2E294E"/>
            </a:solidFill>
          </p:spPr>
        </p:sp>
        <p:sp>
          <p:nvSpPr>
            <p:cNvPr id="18" name="TextBox 18"/>
            <p:cNvSpPr txBox="1"/>
            <p:nvPr/>
          </p:nvSpPr>
          <p:spPr>
            <a:xfrm>
              <a:off x="0" y="-38100"/>
              <a:ext cx="871063" cy="239601"/>
            </a:xfrm>
            <a:prstGeom prst="rect">
              <a:avLst/>
            </a:prstGeom>
          </p:spPr>
          <p:txBody>
            <a:bodyPr lIns="50800" tIns="50800" rIns="50800" bIns="50800" rtlCol="0" anchor="ctr"/>
            <a:lstStyle/>
            <a:p>
              <a:pPr algn="r">
                <a:lnSpc>
                  <a:spcPts val="2859"/>
                </a:lnSpc>
              </a:pPr>
              <a:endParaRPr/>
            </a:p>
          </p:txBody>
        </p:sp>
      </p:grpSp>
      <p:grpSp>
        <p:nvGrpSpPr>
          <p:cNvPr id="19" name="Group 19"/>
          <p:cNvGrpSpPr/>
          <p:nvPr/>
        </p:nvGrpSpPr>
        <p:grpSpPr>
          <a:xfrm>
            <a:off x="13457601" y="2158374"/>
            <a:ext cx="3307319" cy="765075"/>
            <a:chOff x="0" y="0"/>
            <a:chExt cx="871063" cy="201501"/>
          </a:xfrm>
        </p:grpSpPr>
        <p:sp>
          <p:nvSpPr>
            <p:cNvPr id="20" name="Freeform 20"/>
            <p:cNvSpPr/>
            <p:nvPr/>
          </p:nvSpPr>
          <p:spPr>
            <a:xfrm>
              <a:off x="0" y="0"/>
              <a:ext cx="871063" cy="201501"/>
            </a:xfrm>
            <a:custGeom>
              <a:avLst/>
              <a:gdLst/>
              <a:ahLst/>
              <a:cxnLst/>
              <a:rect l="l" t="t" r="r" b="b"/>
              <a:pathLst>
                <a:path w="871063" h="201501">
                  <a:moveTo>
                    <a:pt x="0" y="0"/>
                  </a:moveTo>
                  <a:lnTo>
                    <a:pt x="871063" y="0"/>
                  </a:lnTo>
                  <a:lnTo>
                    <a:pt x="871063" y="201501"/>
                  </a:lnTo>
                  <a:lnTo>
                    <a:pt x="0" y="201501"/>
                  </a:lnTo>
                  <a:close/>
                </a:path>
              </a:pathLst>
            </a:custGeom>
            <a:solidFill>
              <a:srgbClr val="009245"/>
            </a:solidFill>
          </p:spPr>
        </p:sp>
        <p:sp>
          <p:nvSpPr>
            <p:cNvPr id="21" name="TextBox 21"/>
            <p:cNvSpPr txBox="1"/>
            <p:nvPr/>
          </p:nvSpPr>
          <p:spPr>
            <a:xfrm>
              <a:off x="0" y="-38100"/>
              <a:ext cx="871063" cy="239601"/>
            </a:xfrm>
            <a:prstGeom prst="rect">
              <a:avLst/>
            </a:prstGeom>
          </p:spPr>
          <p:txBody>
            <a:bodyPr lIns="50800" tIns="50800" rIns="50800" bIns="50800" rtlCol="0" anchor="ctr"/>
            <a:lstStyle/>
            <a:p>
              <a:pPr algn="ctr">
                <a:lnSpc>
                  <a:spcPts val="2859"/>
                </a:lnSpc>
              </a:pPr>
              <a:endParaRPr/>
            </a:p>
          </p:txBody>
        </p:sp>
      </p:grpSp>
      <p:sp>
        <p:nvSpPr>
          <p:cNvPr id="22" name="AutoShape 22"/>
          <p:cNvSpPr/>
          <p:nvPr/>
        </p:nvSpPr>
        <p:spPr>
          <a:xfrm>
            <a:off x="1574293" y="3616509"/>
            <a:ext cx="4455599" cy="0"/>
          </a:xfrm>
          <a:prstGeom prst="line">
            <a:avLst/>
          </a:prstGeom>
          <a:ln w="9525" cap="flat">
            <a:solidFill>
              <a:srgbClr val="1C5739"/>
            </a:solidFill>
            <a:prstDash val="solid"/>
            <a:headEnd type="none" w="sm" len="sm"/>
            <a:tailEnd type="none" w="sm" len="sm"/>
          </a:ln>
        </p:spPr>
      </p:sp>
      <p:sp>
        <p:nvSpPr>
          <p:cNvPr id="23" name="AutoShape 23"/>
          <p:cNvSpPr/>
          <p:nvPr/>
        </p:nvSpPr>
        <p:spPr>
          <a:xfrm>
            <a:off x="6251606" y="3616509"/>
            <a:ext cx="3295749" cy="0"/>
          </a:xfrm>
          <a:prstGeom prst="line">
            <a:avLst/>
          </a:prstGeom>
          <a:ln w="9525" cap="flat">
            <a:solidFill>
              <a:srgbClr val="000000">
                <a:alpha val="9804"/>
              </a:srgbClr>
            </a:solidFill>
            <a:prstDash val="solid"/>
            <a:headEnd type="none" w="sm" len="sm"/>
            <a:tailEnd type="none" w="sm" len="sm"/>
          </a:ln>
        </p:spPr>
      </p:sp>
      <p:sp>
        <p:nvSpPr>
          <p:cNvPr id="24" name="AutoShape 24"/>
          <p:cNvSpPr/>
          <p:nvPr/>
        </p:nvSpPr>
        <p:spPr>
          <a:xfrm>
            <a:off x="9860406" y="3616509"/>
            <a:ext cx="3295749" cy="0"/>
          </a:xfrm>
          <a:prstGeom prst="line">
            <a:avLst/>
          </a:prstGeom>
          <a:ln w="9525" cap="flat">
            <a:solidFill>
              <a:srgbClr val="000000">
                <a:alpha val="9804"/>
              </a:srgbClr>
            </a:solidFill>
            <a:prstDash val="solid"/>
            <a:headEnd type="none" w="sm" len="sm"/>
            <a:tailEnd type="none" w="sm" len="sm"/>
          </a:ln>
        </p:spPr>
      </p:sp>
      <p:sp>
        <p:nvSpPr>
          <p:cNvPr id="25" name="AutoShape 25"/>
          <p:cNvSpPr/>
          <p:nvPr/>
        </p:nvSpPr>
        <p:spPr>
          <a:xfrm>
            <a:off x="13469207" y="3616509"/>
            <a:ext cx="3295749" cy="0"/>
          </a:xfrm>
          <a:prstGeom prst="line">
            <a:avLst/>
          </a:prstGeom>
          <a:ln w="9525" cap="flat">
            <a:solidFill>
              <a:srgbClr val="000000">
                <a:alpha val="9804"/>
              </a:srgbClr>
            </a:solidFill>
            <a:prstDash val="solid"/>
            <a:headEnd type="none" w="sm" len="sm"/>
            <a:tailEnd type="none" w="sm" len="sm"/>
          </a:ln>
        </p:spPr>
      </p:sp>
      <p:sp>
        <p:nvSpPr>
          <p:cNvPr id="26" name="AutoShape 26"/>
          <p:cNvSpPr/>
          <p:nvPr/>
        </p:nvSpPr>
        <p:spPr>
          <a:xfrm>
            <a:off x="1574293" y="4367248"/>
            <a:ext cx="4455599" cy="0"/>
          </a:xfrm>
          <a:prstGeom prst="line">
            <a:avLst/>
          </a:prstGeom>
          <a:ln w="9525" cap="flat">
            <a:solidFill>
              <a:srgbClr val="1C5739"/>
            </a:solidFill>
            <a:prstDash val="solid"/>
            <a:headEnd type="none" w="sm" len="sm"/>
            <a:tailEnd type="none" w="sm" len="sm"/>
          </a:ln>
        </p:spPr>
      </p:sp>
      <p:sp>
        <p:nvSpPr>
          <p:cNvPr id="27" name="AutoShape 27"/>
          <p:cNvSpPr/>
          <p:nvPr/>
        </p:nvSpPr>
        <p:spPr>
          <a:xfrm>
            <a:off x="6251606" y="4367248"/>
            <a:ext cx="3295749" cy="0"/>
          </a:xfrm>
          <a:prstGeom prst="line">
            <a:avLst/>
          </a:prstGeom>
          <a:ln w="9525" cap="flat">
            <a:solidFill>
              <a:srgbClr val="000000">
                <a:alpha val="9804"/>
              </a:srgbClr>
            </a:solidFill>
            <a:prstDash val="solid"/>
            <a:headEnd type="none" w="sm" len="sm"/>
            <a:tailEnd type="none" w="sm" len="sm"/>
          </a:ln>
        </p:spPr>
      </p:sp>
      <p:sp>
        <p:nvSpPr>
          <p:cNvPr id="28" name="AutoShape 28"/>
          <p:cNvSpPr/>
          <p:nvPr/>
        </p:nvSpPr>
        <p:spPr>
          <a:xfrm>
            <a:off x="9860406" y="4367248"/>
            <a:ext cx="3295749" cy="0"/>
          </a:xfrm>
          <a:prstGeom prst="line">
            <a:avLst/>
          </a:prstGeom>
          <a:ln w="9525" cap="flat">
            <a:solidFill>
              <a:srgbClr val="000000">
                <a:alpha val="9804"/>
              </a:srgbClr>
            </a:solidFill>
            <a:prstDash val="solid"/>
            <a:headEnd type="none" w="sm" len="sm"/>
            <a:tailEnd type="none" w="sm" len="sm"/>
          </a:ln>
        </p:spPr>
      </p:sp>
      <p:sp>
        <p:nvSpPr>
          <p:cNvPr id="29" name="AutoShape 29"/>
          <p:cNvSpPr/>
          <p:nvPr/>
        </p:nvSpPr>
        <p:spPr>
          <a:xfrm>
            <a:off x="13469207" y="4367248"/>
            <a:ext cx="3295749" cy="0"/>
          </a:xfrm>
          <a:prstGeom prst="line">
            <a:avLst/>
          </a:prstGeom>
          <a:ln w="9525" cap="flat">
            <a:solidFill>
              <a:srgbClr val="000000">
                <a:alpha val="9804"/>
              </a:srgbClr>
            </a:solidFill>
            <a:prstDash val="solid"/>
            <a:headEnd type="none" w="sm" len="sm"/>
            <a:tailEnd type="none" w="sm" len="sm"/>
          </a:ln>
        </p:spPr>
      </p:sp>
      <p:sp>
        <p:nvSpPr>
          <p:cNvPr id="30" name="AutoShape 30"/>
          <p:cNvSpPr/>
          <p:nvPr/>
        </p:nvSpPr>
        <p:spPr>
          <a:xfrm>
            <a:off x="1574293" y="5117986"/>
            <a:ext cx="4455599" cy="0"/>
          </a:xfrm>
          <a:prstGeom prst="line">
            <a:avLst/>
          </a:prstGeom>
          <a:ln w="9525" cap="flat">
            <a:solidFill>
              <a:srgbClr val="1C5739"/>
            </a:solidFill>
            <a:prstDash val="solid"/>
            <a:headEnd type="none" w="sm" len="sm"/>
            <a:tailEnd type="none" w="sm" len="sm"/>
          </a:ln>
        </p:spPr>
      </p:sp>
      <p:sp>
        <p:nvSpPr>
          <p:cNvPr id="31" name="AutoShape 31"/>
          <p:cNvSpPr/>
          <p:nvPr/>
        </p:nvSpPr>
        <p:spPr>
          <a:xfrm>
            <a:off x="6251606" y="5117986"/>
            <a:ext cx="3295749" cy="0"/>
          </a:xfrm>
          <a:prstGeom prst="line">
            <a:avLst/>
          </a:prstGeom>
          <a:ln w="9525" cap="flat">
            <a:solidFill>
              <a:srgbClr val="000000">
                <a:alpha val="9804"/>
              </a:srgbClr>
            </a:solidFill>
            <a:prstDash val="solid"/>
            <a:headEnd type="none" w="sm" len="sm"/>
            <a:tailEnd type="none" w="sm" len="sm"/>
          </a:ln>
        </p:spPr>
      </p:sp>
      <p:sp>
        <p:nvSpPr>
          <p:cNvPr id="32" name="AutoShape 32"/>
          <p:cNvSpPr/>
          <p:nvPr/>
        </p:nvSpPr>
        <p:spPr>
          <a:xfrm>
            <a:off x="9860406" y="5117986"/>
            <a:ext cx="3295749" cy="0"/>
          </a:xfrm>
          <a:prstGeom prst="line">
            <a:avLst/>
          </a:prstGeom>
          <a:ln w="9525" cap="flat">
            <a:solidFill>
              <a:srgbClr val="000000">
                <a:alpha val="9804"/>
              </a:srgbClr>
            </a:solidFill>
            <a:prstDash val="solid"/>
            <a:headEnd type="none" w="sm" len="sm"/>
            <a:tailEnd type="none" w="sm" len="sm"/>
          </a:ln>
        </p:spPr>
      </p:sp>
      <p:sp>
        <p:nvSpPr>
          <p:cNvPr id="33" name="AutoShape 33"/>
          <p:cNvSpPr/>
          <p:nvPr/>
        </p:nvSpPr>
        <p:spPr>
          <a:xfrm>
            <a:off x="13469207" y="5117986"/>
            <a:ext cx="3295749" cy="0"/>
          </a:xfrm>
          <a:prstGeom prst="line">
            <a:avLst/>
          </a:prstGeom>
          <a:ln w="9525" cap="flat">
            <a:solidFill>
              <a:srgbClr val="000000">
                <a:alpha val="9804"/>
              </a:srgbClr>
            </a:solidFill>
            <a:prstDash val="solid"/>
            <a:headEnd type="none" w="sm" len="sm"/>
            <a:tailEnd type="none" w="sm" len="sm"/>
          </a:ln>
        </p:spPr>
      </p:sp>
      <p:sp>
        <p:nvSpPr>
          <p:cNvPr id="34" name="AutoShape 34"/>
          <p:cNvSpPr/>
          <p:nvPr/>
        </p:nvSpPr>
        <p:spPr>
          <a:xfrm>
            <a:off x="1574293" y="5868725"/>
            <a:ext cx="4455599" cy="0"/>
          </a:xfrm>
          <a:prstGeom prst="line">
            <a:avLst/>
          </a:prstGeom>
          <a:ln w="9525" cap="flat">
            <a:solidFill>
              <a:srgbClr val="1C5739"/>
            </a:solidFill>
            <a:prstDash val="solid"/>
            <a:headEnd type="none" w="sm" len="sm"/>
            <a:tailEnd type="none" w="sm" len="sm"/>
          </a:ln>
        </p:spPr>
      </p:sp>
      <p:sp>
        <p:nvSpPr>
          <p:cNvPr id="35" name="AutoShape 35"/>
          <p:cNvSpPr/>
          <p:nvPr/>
        </p:nvSpPr>
        <p:spPr>
          <a:xfrm>
            <a:off x="6251606" y="5868725"/>
            <a:ext cx="3295749" cy="0"/>
          </a:xfrm>
          <a:prstGeom prst="line">
            <a:avLst/>
          </a:prstGeom>
          <a:ln w="9525" cap="flat">
            <a:solidFill>
              <a:srgbClr val="000000">
                <a:alpha val="9804"/>
              </a:srgbClr>
            </a:solidFill>
            <a:prstDash val="solid"/>
            <a:headEnd type="none" w="sm" len="sm"/>
            <a:tailEnd type="none" w="sm" len="sm"/>
          </a:ln>
        </p:spPr>
      </p:sp>
      <p:sp>
        <p:nvSpPr>
          <p:cNvPr id="36" name="AutoShape 36"/>
          <p:cNvSpPr/>
          <p:nvPr/>
        </p:nvSpPr>
        <p:spPr>
          <a:xfrm>
            <a:off x="9860406" y="5868725"/>
            <a:ext cx="3295749" cy="0"/>
          </a:xfrm>
          <a:prstGeom prst="line">
            <a:avLst/>
          </a:prstGeom>
          <a:ln w="9525" cap="flat">
            <a:solidFill>
              <a:srgbClr val="000000">
                <a:alpha val="9804"/>
              </a:srgbClr>
            </a:solidFill>
            <a:prstDash val="solid"/>
            <a:headEnd type="none" w="sm" len="sm"/>
            <a:tailEnd type="none" w="sm" len="sm"/>
          </a:ln>
        </p:spPr>
      </p:sp>
      <p:sp>
        <p:nvSpPr>
          <p:cNvPr id="37" name="AutoShape 37"/>
          <p:cNvSpPr/>
          <p:nvPr/>
        </p:nvSpPr>
        <p:spPr>
          <a:xfrm>
            <a:off x="13469207" y="5868725"/>
            <a:ext cx="3295749" cy="0"/>
          </a:xfrm>
          <a:prstGeom prst="line">
            <a:avLst/>
          </a:prstGeom>
          <a:ln w="9525" cap="flat">
            <a:solidFill>
              <a:srgbClr val="000000">
                <a:alpha val="9804"/>
              </a:srgbClr>
            </a:solidFill>
            <a:prstDash val="solid"/>
            <a:headEnd type="none" w="sm" len="sm"/>
            <a:tailEnd type="none" w="sm" len="sm"/>
          </a:ln>
        </p:spPr>
      </p:sp>
      <p:sp>
        <p:nvSpPr>
          <p:cNvPr id="38" name="AutoShape 38"/>
          <p:cNvSpPr/>
          <p:nvPr/>
        </p:nvSpPr>
        <p:spPr>
          <a:xfrm>
            <a:off x="1574293" y="6619464"/>
            <a:ext cx="4455599" cy="0"/>
          </a:xfrm>
          <a:prstGeom prst="line">
            <a:avLst/>
          </a:prstGeom>
          <a:ln w="9525" cap="flat">
            <a:solidFill>
              <a:srgbClr val="1C5739"/>
            </a:solidFill>
            <a:prstDash val="solid"/>
            <a:headEnd type="none" w="sm" len="sm"/>
            <a:tailEnd type="none" w="sm" len="sm"/>
          </a:ln>
        </p:spPr>
      </p:sp>
      <p:sp>
        <p:nvSpPr>
          <p:cNvPr id="39" name="AutoShape 39"/>
          <p:cNvSpPr/>
          <p:nvPr/>
        </p:nvSpPr>
        <p:spPr>
          <a:xfrm>
            <a:off x="6251606" y="6619464"/>
            <a:ext cx="3295749" cy="0"/>
          </a:xfrm>
          <a:prstGeom prst="line">
            <a:avLst/>
          </a:prstGeom>
          <a:ln w="9525" cap="flat">
            <a:solidFill>
              <a:srgbClr val="000000">
                <a:alpha val="9804"/>
              </a:srgbClr>
            </a:solidFill>
            <a:prstDash val="solid"/>
            <a:headEnd type="none" w="sm" len="sm"/>
            <a:tailEnd type="none" w="sm" len="sm"/>
          </a:ln>
        </p:spPr>
      </p:sp>
      <p:sp>
        <p:nvSpPr>
          <p:cNvPr id="40" name="AutoShape 40"/>
          <p:cNvSpPr/>
          <p:nvPr/>
        </p:nvSpPr>
        <p:spPr>
          <a:xfrm>
            <a:off x="9860406" y="6619464"/>
            <a:ext cx="3295749" cy="0"/>
          </a:xfrm>
          <a:prstGeom prst="line">
            <a:avLst/>
          </a:prstGeom>
          <a:ln w="9525" cap="flat">
            <a:solidFill>
              <a:srgbClr val="000000">
                <a:alpha val="9804"/>
              </a:srgbClr>
            </a:solidFill>
            <a:prstDash val="solid"/>
            <a:headEnd type="none" w="sm" len="sm"/>
            <a:tailEnd type="none" w="sm" len="sm"/>
          </a:ln>
        </p:spPr>
      </p:sp>
      <p:sp>
        <p:nvSpPr>
          <p:cNvPr id="41" name="AutoShape 41"/>
          <p:cNvSpPr/>
          <p:nvPr/>
        </p:nvSpPr>
        <p:spPr>
          <a:xfrm>
            <a:off x="13469207" y="6619464"/>
            <a:ext cx="3295749" cy="0"/>
          </a:xfrm>
          <a:prstGeom prst="line">
            <a:avLst/>
          </a:prstGeom>
          <a:ln w="9525" cap="flat">
            <a:solidFill>
              <a:srgbClr val="000000">
                <a:alpha val="9804"/>
              </a:srgbClr>
            </a:solidFill>
            <a:prstDash val="solid"/>
            <a:headEnd type="none" w="sm" len="sm"/>
            <a:tailEnd type="none" w="sm" len="sm"/>
          </a:ln>
        </p:spPr>
      </p:sp>
      <p:sp>
        <p:nvSpPr>
          <p:cNvPr id="42" name="AutoShape 42"/>
          <p:cNvSpPr/>
          <p:nvPr/>
        </p:nvSpPr>
        <p:spPr>
          <a:xfrm>
            <a:off x="1574293" y="7370202"/>
            <a:ext cx="4455599" cy="0"/>
          </a:xfrm>
          <a:prstGeom prst="line">
            <a:avLst/>
          </a:prstGeom>
          <a:ln w="9525" cap="flat">
            <a:solidFill>
              <a:srgbClr val="1C5739"/>
            </a:solidFill>
            <a:prstDash val="solid"/>
            <a:headEnd type="none" w="sm" len="sm"/>
            <a:tailEnd type="none" w="sm" len="sm"/>
          </a:ln>
        </p:spPr>
      </p:sp>
      <p:sp>
        <p:nvSpPr>
          <p:cNvPr id="43" name="AutoShape 43"/>
          <p:cNvSpPr/>
          <p:nvPr/>
        </p:nvSpPr>
        <p:spPr>
          <a:xfrm>
            <a:off x="6251606" y="7370202"/>
            <a:ext cx="3295749" cy="0"/>
          </a:xfrm>
          <a:prstGeom prst="line">
            <a:avLst/>
          </a:prstGeom>
          <a:ln w="9525" cap="flat">
            <a:solidFill>
              <a:srgbClr val="000000">
                <a:alpha val="9804"/>
              </a:srgbClr>
            </a:solidFill>
            <a:prstDash val="solid"/>
            <a:headEnd type="none" w="sm" len="sm"/>
            <a:tailEnd type="none" w="sm" len="sm"/>
          </a:ln>
        </p:spPr>
      </p:sp>
      <p:sp>
        <p:nvSpPr>
          <p:cNvPr id="44" name="AutoShape 44"/>
          <p:cNvSpPr/>
          <p:nvPr/>
        </p:nvSpPr>
        <p:spPr>
          <a:xfrm>
            <a:off x="9860406" y="7370202"/>
            <a:ext cx="3295749" cy="0"/>
          </a:xfrm>
          <a:prstGeom prst="line">
            <a:avLst/>
          </a:prstGeom>
          <a:ln w="9525" cap="flat">
            <a:solidFill>
              <a:srgbClr val="000000">
                <a:alpha val="9804"/>
              </a:srgbClr>
            </a:solidFill>
            <a:prstDash val="solid"/>
            <a:headEnd type="none" w="sm" len="sm"/>
            <a:tailEnd type="none" w="sm" len="sm"/>
          </a:ln>
        </p:spPr>
      </p:sp>
      <p:sp>
        <p:nvSpPr>
          <p:cNvPr id="45" name="AutoShape 45"/>
          <p:cNvSpPr/>
          <p:nvPr/>
        </p:nvSpPr>
        <p:spPr>
          <a:xfrm>
            <a:off x="13469207" y="7370202"/>
            <a:ext cx="3295749" cy="0"/>
          </a:xfrm>
          <a:prstGeom prst="line">
            <a:avLst/>
          </a:prstGeom>
          <a:ln w="9525" cap="flat">
            <a:solidFill>
              <a:srgbClr val="000000">
                <a:alpha val="9804"/>
              </a:srgbClr>
            </a:solidFill>
            <a:prstDash val="solid"/>
            <a:headEnd type="none" w="sm" len="sm"/>
            <a:tailEnd type="none" w="sm" len="sm"/>
          </a:ln>
        </p:spPr>
      </p:sp>
      <p:sp>
        <p:nvSpPr>
          <p:cNvPr id="46" name="AutoShape 46"/>
          <p:cNvSpPr/>
          <p:nvPr/>
        </p:nvSpPr>
        <p:spPr>
          <a:xfrm>
            <a:off x="1574293" y="8120941"/>
            <a:ext cx="4455599" cy="0"/>
          </a:xfrm>
          <a:prstGeom prst="line">
            <a:avLst/>
          </a:prstGeom>
          <a:ln w="9525" cap="flat">
            <a:solidFill>
              <a:srgbClr val="1C5739"/>
            </a:solidFill>
            <a:prstDash val="solid"/>
            <a:headEnd type="none" w="sm" len="sm"/>
            <a:tailEnd type="none" w="sm" len="sm"/>
          </a:ln>
        </p:spPr>
      </p:sp>
      <p:sp>
        <p:nvSpPr>
          <p:cNvPr id="47" name="AutoShape 47"/>
          <p:cNvSpPr/>
          <p:nvPr/>
        </p:nvSpPr>
        <p:spPr>
          <a:xfrm>
            <a:off x="6251606" y="8120941"/>
            <a:ext cx="3295749" cy="0"/>
          </a:xfrm>
          <a:prstGeom prst="line">
            <a:avLst/>
          </a:prstGeom>
          <a:ln w="9525" cap="flat">
            <a:solidFill>
              <a:srgbClr val="000000">
                <a:alpha val="9804"/>
              </a:srgbClr>
            </a:solidFill>
            <a:prstDash val="solid"/>
            <a:headEnd type="none" w="sm" len="sm"/>
            <a:tailEnd type="none" w="sm" len="sm"/>
          </a:ln>
        </p:spPr>
      </p:sp>
      <p:sp>
        <p:nvSpPr>
          <p:cNvPr id="48" name="AutoShape 48"/>
          <p:cNvSpPr/>
          <p:nvPr/>
        </p:nvSpPr>
        <p:spPr>
          <a:xfrm>
            <a:off x="9860406" y="8120941"/>
            <a:ext cx="3295749" cy="0"/>
          </a:xfrm>
          <a:prstGeom prst="line">
            <a:avLst/>
          </a:prstGeom>
          <a:ln w="9525" cap="flat">
            <a:solidFill>
              <a:srgbClr val="000000">
                <a:alpha val="9804"/>
              </a:srgbClr>
            </a:solidFill>
            <a:prstDash val="solid"/>
            <a:headEnd type="none" w="sm" len="sm"/>
            <a:tailEnd type="none" w="sm" len="sm"/>
          </a:ln>
        </p:spPr>
      </p:sp>
      <p:sp>
        <p:nvSpPr>
          <p:cNvPr id="49" name="AutoShape 49"/>
          <p:cNvSpPr/>
          <p:nvPr/>
        </p:nvSpPr>
        <p:spPr>
          <a:xfrm>
            <a:off x="13469207" y="8120941"/>
            <a:ext cx="3295749" cy="0"/>
          </a:xfrm>
          <a:prstGeom prst="line">
            <a:avLst/>
          </a:prstGeom>
          <a:ln w="9525" cap="flat">
            <a:solidFill>
              <a:srgbClr val="000000">
                <a:alpha val="9804"/>
              </a:srgbClr>
            </a:solidFill>
            <a:prstDash val="solid"/>
            <a:headEnd type="none" w="sm" len="sm"/>
            <a:tailEnd type="none" w="sm" len="sm"/>
          </a:ln>
        </p:spPr>
      </p:sp>
      <p:sp>
        <p:nvSpPr>
          <p:cNvPr id="50" name="AutoShape 50"/>
          <p:cNvSpPr/>
          <p:nvPr/>
        </p:nvSpPr>
        <p:spPr>
          <a:xfrm>
            <a:off x="1574293" y="8871679"/>
            <a:ext cx="4455599" cy="0"/>
          </a:xfrm>
          <a:prstGeom prst="line">
            <a:avLst/>
          </a:prstGeom>
          <a:ln w="9525" cap="flat">
            <a:solidFill>
              <a:srgbClr val="1C5739"/>
            </a:solidFill>
            <a:prstDash val="solid"/>
            <a:headEnd type="none" w="sm" len="sm"/>
            <a:tailEnd type="none" w="sm" len="sm"/>
          </a:ln>
        </p:spPr>
      </p:sp>
      <p:sp>
        <p:nvSpPr>
          <p:cNvPr id="51" name="AutoShape 51"/>
          <p:cNvSpPr/>
          <p:nvPr/>
        </p:nvSpPr>
        <p:spPr>
          <a:xfrm>
            <a:off x="6251606" y="8871679"/>
            <a:ext cx="3295749" cy="0"/>
          </a:xfrm>
          <a:prstGeom prst="line">
            <a:avLst/>
          </a:prstGeom>
          <a:ln w="9525" cap="flat">
            <a:solidFill>
              <a:srgbClr val="000000">
                <a:alpha val="9804"/>
              </a:srgbClr>
            </a:solidFill>
            <a:prstDash val="solid"/>
            <a:headEnd type="none" w="sm" len="sm"/>
            <a:tailEnd type="none" w="sm" len="sm"/>
          </a:ln>
        </p:spPr>
      </p:sp>
      <p:sp>
        <p:nvSpPr>
          <p:cNvPr id="52" name="AutoShape 52"/>
          <p:cNvSpPr/>
          <p:nvPr/>
        </p:nvSpPr>
        <p:spPr>
          <a:xfrm>
            <a:off x="9860406" y="8871679"/>
            <a:ext cx="3295749" cy="0"/>
          </a:xfrm>
          <a:prstGeom prst="line">
            <a:avLst/>
          </a:prstGeom>
          <a:ln w="9525" cap="flat">
            <a:solidFill>
              <a:srgbClr val="000000">
                <a:alpha val="9804"/>
              </a:srgbClr>
            </a:solidFill>
            <a:prstDash val="solid"/>
            <a:headEnd type="none" w="sm" len="sm"/>
            <a:tailEnd type="none" w="sm" len="sm"/>
          </a:ln>
        </p:spPr>
      </p:sp>
      <p:sp>
        <p:nvSpPr>
          <p:cNvPr id="53" name="AutoShape 53"/>
          <p:cNvSpPr/>
          <p:nvPr/>
        </p:nvSpPr>
        <p:spPr>
          <a:xfrm>
            <a:off x="13469207" y="8871679"/>
            <a:ext cx="3295749" cy="0"/>
          </a:xfrm>
          <a:prstGeom prst="line">
            <a:avLst/>
          </a:prstGeom>
          <a:ln w="9525" cap="flat">
            <a:solidFill>
              <a:srgbClr val="000000">
                <a:alpha val="9804"/>
              </a:srgbClr>
            </a:solidFill>
            <a:prstDash val="solid"/>
            <a:headEnd type="none" w="sm" len="sm"/>
            <a:tailEnd type="none" w="sm" len="sm"/>
          </a:ln>
        </p:spPr>
      </p:sp>
      <p:sp>
        <p:nvSpPr>
          <p:cNvPr id="54" name="Freeform 54"/>
          <p:cNvSpPr/>
          <p:nvPr/>
        </p:nvSpPr>
        <p:spPr>
          <a:xfrm>
            <a:off x="7114910" y="558869"/>
            <a:ext cx="1530268" cy="1291857"/>
          </a:xfrm>
          <a:custGeom>
            <a:avLst/>
            <a:gdLst/>
            <a:ahLst/>
            <a:cxnLst/>
            <a:rect l="l" t="t" r="r" b="b"/>
            <a:pathLst>
              <a:path w="1530268" h="1291857">
                <a:moveTo>
                  <a:pt x="0" y="0"/>
                </a:moveTo>
                <a:lnTo>
                  <a:pt x="1530269" y="0"/>
                </a:lnTo>
                <a:lnTo>
                  <a:pt x="1530269" y="1291857"/>
                </a:lnTo>
                <a:lnTo>
                  <a:pt x="0" y="1291857"/>
                </a:lnTo>
                <a:lnTo>
                  <a:pt x="0" y="0"/>
                </a:lnTo>
                <a:close/>
              </a:path>
            </a:pathLst>
          </a:custGeom>
          <a:blipFill>
            <a:blip r:embed="rId4"/>
            <a:stretch>
              <a:fillRect/>
            </a:stretch>
          </a:blipFill>
        </p:spPr>
      </p:sp>
      <p:sp>
        <p:nvSpPr>
          <p:cNvPr id="55" name="Freeform 55"/>
          <p:cNvSpPr/>
          <p:nvPr/>
        </p:nvSpPr>
        <p:spPr>
          <a:xfrm>
            <a:off x="10787346" y="501722"/>
            <a:ext cx="1426138" cy="1434729"/>
          </a:xfrm>
          <a:custGeom>
            <a:avLst/>
            <a:gdLst/>
            <a:ahLst/>
            <a:cxnLst/>
            <a:rect l="l" t="t" r="r" b="b"/>
            <a:pathLst>
              <a:path w="1426138" h="1434729">
                <a:moveTo>
                  <a:pt x="0" y="0"/>
                </a:moveTo>
                <a:lnTo>
                  <a:pt x="1426138" y="0"/>
                </a:lnTo>
                <a:lnTo>
                  <a:pt x="1426138" y="1434729"/>
                </a:lnTo>
                <a:lnTo>
                  <a:pt x="0" y="1434729"/>
                </a:lnTo>
                <a:lnTo>
                  <a:pt x="0" y="0"/>
                </a:lnTo>
                <a:close/>
              </a:path>
            </a:pathLst>
          </a:custGeom>
          <a:blipFill>
            <a:blip r:embed="rId5"/>
            <a:stretch>
              <a:fillRect/>
            </a:stretch>
          </a:blipFill>
        </p:spPr>
      </p:sp>
      <p:sp>
        <p:nvSpPr>
          <p:cNvPr id="56" name="Freeform 56"/>
          <p:cNvSpPr/>
          <p:nvPr/>
        </p:nvSpPr>
        <p:spPr>
          <a:xfrm>
            <a:off x="14627783" y="587447"/>
            <a:ext cx="966954" cy="1263279"/>
          </a:xfrm>
          <a:custGeom>
            <a:avLst/>
            <a:gdLst/>
            <a:ahLst/>
            <a:cxnLst/>
            <a:rect l="l" t="t" r="r" b="b"/>
            <a:pathLst>
              <a:path w="966954" h="1263279">
                <a:moveTo>
                  <a:pt x="0" y="0"/>
                </a:moveTo>
                <a:lnTo>
                  <a:pt x="966954" y="0"/>
                </a:lnTo>
                <a:lnTo>
                  <a:pt x="966954" y="1263279"/>
                </a:lnTo>
                <a:lnTo>
                  <a:pt x="0" y="1263279"/>
                </a:lnTo>
                <a:lnTo>
                  <a:pt x="0" y="0"/>
                </a:lnTo>
                <a:close/>
              </a:path>
            </a:pathLst>
          </a:custGeom>
          <a:blipFill>
            <a:blip r:embed="rId6"/>
            <a:stretch>
              <a:fillRect/>
            </a:stretch>
          </a:blipFill>
        </p:spPr>
      </p:sp>
      <p:sp>
        <p:nvSpPr>
          <p:cNvPr id="57" name="TextBox 57"/>
          <p:cNvSpPr txBox="1"/>
          <p:nvPr/>
        </p:nvSpPr>
        <p:spPr>
          <a:xfrm>
            <a:off x="6460752" y="2495023"/>
            <a:ext cx="886085" cy="195431"/>
          </a:xfrm>
          <a:prstGeom prst="rect">
            <a:avLst/>
          </a:prstGeom>
        </p:spPr>
        <p:txBody>
          <a:bodyPr lIns="0" tIns="0" rIns="0" bIns="0" rtlCol="0" anchor="t">
            <a:spAutoFit/>
          </a:bodyPr>
          <a:lstStyle/>
          <a:p>
            <a:pPr algn="ctr">
              <a:lnSpc>
                <a:spcPts val="1099"/>
              </a:lnSpc>
            </a:pPr>
            <a:r>
              <a:rPr lang="en-US" sz="2199" b="1">
                <a:solidFill>
                  <a:srgbClr val="FDFBFB"/>
                </a:solidFill>
                <a:latin typeface="Poppins Semi-Bold"/>
                <a:ea typeface="Poppins Semi-Bold"/>
                <a:cs typeface="Poppins Semi-Bold"/>
                <a:sym typeface="Poppins Semi-Bold"/>
              </a:rPr>
              <a:t>Septic</a:t>
            </a:r>
          </a:p>
        </p:txBody>
      </p:sp>
      <p:sp>
        <p:nvSpPr>
          <p:cNvPr id="58" name="TextBox 58"/>
          <p:cNvSpPr txBox="1"/>
          <p:nvPr/>
        </p:nvSpPr>
        <p:spPr>
          <a:xfrm>
            <a:off x="1756034" y="3103598"/>
            <a:ext cx="1849539" cy="345926"/>
          </a:xfrm>
          <a:prstGeom prst="rect">
            <a:avLst/>
          </a:prstGeom>
        </p:spPr>
        <p:txBody>
          <a:bodyPr wrap="square" lIns="0" tIns="0" rIns="0" bIns="0" rtlCol="0" anchor="t">
            <a:spAutoFit/>
          </a:bodyPr>
          <a:lstStyle/>
          <a:p>
            <a:pPr algn="l">
              <a:lnSpc>
                <a:spcPts val="2600"/>
              </a:lnSpc>
              <a:spcBef>
                <a:spcPct val="0"/>
              </a:spcBef>
            </a:pPr>
            <a:r>
              <a:rPr lang="en-US" sz="2000" dirty="0">
                <a:solidFill>
                  <a:srgbClr val="1C5739"/>
                </a:solidFill>
                <a:latin typeface="Poppins SemiBold" pitchFamily="2" charset="0"/>
                <a:ea typeface="Poppins Semi-Bold"/>
                <a:cs typeface="Poppins SemiBold" pitchFamily="2" charset="0"/>
                <a:sym typeface="Poppins Semi-Bold"/>
              </a:rPr>
              <a:t>Performance</a:t>
            </a:r>
          </a:p>
        </p:txBody>
      </p:sp>
      <p:sp>
        <p:nvSpPr>
          <p:cNvPr id="59" name="TextBox 59"/>
          <p:cNvSpPr txBox="1"/>
          <p:nvPr/>
        </p:nvSpPr>
        <p:spPr>
          <a:xfrm>
            <a:off x="6460752" y="3084548"/>
            <a:ext cx="510480" cy="346075"/>
          </a:xfrm>
          <a:prstGeom prst="rect">
            <a:avLst/>
          </a:prstGeom>
        </p:spPr>
        <p:txBody>
          <a:bodyPr lIns="0" tIns="0" rIns="0" bIns="0" rtlCol="0" anchor="t">
            <a:spAutoFit/>
          </a:bodyPr>
          <a:lstStyle/>
          <a:p>
            <a:pPr algn="l">
              <a:lnSpc>
                <a:spcPts val="2600"/>
              </a:lnSpc>
              <a:spcBef>
                <a:spcPct val="0"/>
              </a:spcBef>
            </a:pPr>
            <a:r>
              <a:rPr lang="en-US" sz="2000">
                <a:solidFill>
                  <a:srgbClr val="000000"/>
                </a:solidFill>
                <a:latin typeface="Poppins" pitchFamily="2" charset="0"/>
                <a:ea typeface="Poppins Medium"/>
                <a:cs typeface="Poppins" pitchFamily="2" charset="0"/>
                <a:sym typeface="Poppins Medium"/>
              </a:rPr>
              <a:t>25%</a:t>
            </a:r>
          </a:p>
        </p:txBody>
      </p:sp>
      <p:sp>
        <p:nvSpPr>
          <p:cNvPr id="60" name="TextBox 60"/>
          <p:cNvSpPr txBox="1"/>
          <p:nvPr/>
        </p:nvSpPr>
        <p:spPr>
          <a:xfrm>
            <a:off x="10081123" y="2495023"/>
            <a:ext cx="2757785" cy="195431"/>
          </a:xfrm>
          <a:prstGeom prst="rect">
            <a:avLst/>
          </a:prstGeom>
        </p:spPr>
        <p:txBody>
          <a:bodyPr lIns="0" tIns="0" rIns="0" bIns="0" rtlCol="0" anchor="t">
            <a:spAutoFit/>
          </a:bodyPr>
          <a:lstStyle/>
          <a:p>
            <a:pPr algn="r">
              <a:lnSpc>
                <a:spcPts val="1099"/>
              </a:lnSpc>
            </a:pPr>
            <a:r>
              <a:rPr lang="en-US" sz="2199" b="1">
                <a:solidFill>
                  <a:srgbClr val="FDFBFB"/>
                </a:solidFill>
                <a:latin typeface="Poppins Semi-Bold"/>
                <a:ea typeface="Poppins Semi-Bold"/>
                <a:cs typeface="Poppins Semi-Bold"/>
                <a:sym typeface="Poppins Semi-Bold"/>
              </a:rPr>
              <a:t>Wastewater facility</a:t>
            </a:r>
          </a:p>
        </p:txBody>
      </p:sp>
      <p:sp>
        <p:nvSpPr>
          <p:cNvPr id="61" name="TextBox 61"/>
          <p:cNvSpPr txBox="1"/>
          <p:nvPr/>
        </p:nvSpPr>
        <p:spPr>
          <a:xfrm>
            <a:off x="10081123" y="3084548"/>
            <a:ext cx="527224" cy="333425"/>
          </a:xfrm>
          <a:prstGeom prst="rect">
            <a:avLst/>
          </a:prstGeom>
        </p:spPr>
        <p:txBody>
          <a:bodyPr lIns="0" tIns="0" rIns="0" bIns="0" rtlCol="0" anchor="t">
            <a:spAutoFit/>
          </a:bodyPr>
          <a:lstStyle/>
          <a:p>
            <a:pPr algn="l">
              <a:lnSpc>
                <a:spcPts val="2600"/>
              </a:lnSpc>
              <a:spcBef>
                <a:spcPct val="0"/>
              </a:spcBef>
            </a:pPr>
            <a:r>
              <a:rPr lang="en-US" sz="2000">
                <a:solidFill>
                  <a:srgbClr val="000000"/>
                </a:solidFill>
                <a:latin typeface="Poppins" pitchFamily="2" charset="0"/>
                <a:ea typeface="Poppins Medium"/>
                <a:cs typeface="Poppins" pitchFamily="2" charset="0"/>
                <a:sym typeface="Poppins Medium"/>
              </a:rPr>
              <a:t>94%</a:t>
            </a:r>
          </a:p>
        </p:txBody>
      </p:sp>
      <p:sp>
        <p:nvSpPr>
          <p:cNvPr id="62" name="TextBox 62"/>
          <p:cNvSpPr txBox="1"/>
          <p:nvPr/>
        </p:nvSpPr>
        <p:spPr>
          <a:xfrm>
            <a:off x="13701493" y="2495023"/>
            <a:ext cx="1629296" cy="195431"/>
          </a:xfrm>
          <a:prstGeom prst="rect">
            <a:avLst/>
          </a:prstGeom>
        </p:spPr>
        <p:txBody>
          <a:bodyPr lIns="0" tIns="0" rIns="0" bIns="0" rtlCol="0" anchor="t">
            <a:spAutoFit/>
          </a:bodyPr>
          <a:lstStyle/>
          <a:p>
            <a:pPr algn="ctr">
              <a:lnSpc>
                <a:spcPts val="1099"/>
              </a:lnSpc>
            </a:pPr>
            <a:r>
              <a:rPr lang="en-US" sz="2199" b="1">
                <a:solidFill>
                  <a:srgbClr val="FDFBFB"/>
                </a:solidFill>
                <a:latin typeface="Poppins Semi-Bold"/>
                <a:ea typeface="Poppins Semi-Bold"/>
                <a:cs typeface="Poppins Semi-Bold"/>
                <a:sym typeface="Poppins Semi-Bold"/>
              </a:rPr>
              <a:t>BioTornado</a:t>
            </a:r>
          </a:p>
        </p:txBody>
      </p:sp>
      <p:sp>
        <p:nvSpPr>
          <p:cNvPr id="63" name="TextBox 63"/>
          <p:cNvSpPr txBox="1"/>
          <p:nvPr/>
        </p:nvSpPr>
        <p:spPr>
          <a:xfrm>
            <a:off x="13701493" y="3084548"/>
            <a:ext cx="524991" cy="333425"/>
          </a:xfrm>
          <a:prstGeom prst="rect">
            <a:avLst/>
          </a:prstGeom>
        </p:spPr>
        <p:txBody>
          <a:bodyPr lIns="0" tIns="0" rIns="0" bIns="0" rtlCol="0" anchor="t">
            <a:spAutoFit/>
          </a:bodyPr>
          <a:lstStyle/>
          <a:p>
            <a:pPr algn="l">
              <a:lnSpc>
                <a:spcPts val="2600"/>
              </a:lnSpc>
              <a:spcBef>
                <a:spcPct val="0"/>
              </a:spcBef>
            </a:pPr>
            <a:r>
              <a:rPr lang="en-US" sz="2000">
                <a:solidFill>
                  <a:srgbClr val="000000"/>
                </a:solidFill>
                <a:latin typeface="Poppins" pitchFamily="2" charset="0"/>
                <a:ea typeface="Poppins Medium"/>
                <a:cs typeface="Poppins" pitchFamily="2" charset="0"/>
                <a:sym typeface="Poppins Medium"/>
              </a:rPr>
              <a:t>98%</a:t>
            </a:r>
          </a:p>
        </p:txBody>
      </p:sp>
      <p:sp>
        <p:nvSpPr>
          <p:cNvPr id="64" name="TextBox 64"/>
          <p:cNvSpPr txBox="1"/>
          <p:nvPr/>
        </p:nvSpPr>
        <p:spPr>
          <a:xfrm>
            <a:off x="1765560" y="3826059"/>
            <a:ext cx="1228798" cy="345926"/>
          </a:xfrm>
          <a:prstGeom prst="rect">
            <a:avLst/>
          </a:prstGeom>
        </p:spPr>
        <p:txBody>
          <a:bodyPr wrap="square" lIns="0" tIns="0" rIns="0" bIns="0" rtlCol="0" anchor="t">
            <a:spAutoFit/>
          </a:bodyPr>
          <a:lstStyle/>
          <a:p>
            <a:pPr algn="l">
              <a:lnSpc>
                <a:spcPts val="2600"/>
              </a:lnSpc>
              <a:spcBef>
                <a:spcPct val="0"/>
              </a:spcBef>
            </a:pPr>
            <a:r>
              <a:rPr lang="en-US" sz="2000" dirty="0">
                <a:solidFill>
                  <a:srgbClr val="1C5739"/>
                </a:solidFill>
                <a:latin typeface="Poppins SemiBold" pitchFamily="2" charset="0"/>
                <a:ea typeface="Poppins Semi-Bold"/>
                <a:cs typeface="Poppins SemiBold" pitchFamily="2" charset="0"/>
                <a:sym typeface="Poppins Semi-Bold"/>
              </a:rPr>
              <a:t>Nitrogen</a:t>
            </a:r>
          </a:p>
        </p:txBody>
      </p:sp>
      <p:sp>
        <p:nvSpPr>
          <p:cNvPr id="65" name="TextBox 65"/>
          <p:cNvSpPr txBox="1"/>
          <p:nvPr/>
        </p:nvSpPr>
        <p:spPr>
          <a:xfrm>
            <a:off x="6460752" y="3807009"/>
            <a:ext cx="1559161" cy="345926"/>
          </a:xfrm>
          <a:prstGeom prst="rect">
            <a:avLst/>
          </a:prstGeom>
        </p:spPr>
        <p:txBody>
          <a:bodyPr lIns="0" tIns="0" rIns="0" bIns="0" rtlCol="0" anchor="t">
            <a:spAutoFit/>
          </a:bodyPr>
          <a:lstStyle/>
          <a:p>
            <a:pPr algn="l">
              <a:lnSpc>
                <a:spcPts val="2600"/>
              </a:lnSpc>
              <a:spcBef>
                <a:spcPct val="0"/>
              </a:spcBef>
            </a:pPr>
            <a:r>
              <a:rPr lang="en-US" sz="2000" dirty="0">
                <a:solidFill>
                  <a:srgbClr val="000000"/>
                </a:solidFill>
                <a:latin typeface="Poppins" pitchFamily="2" charset="0"/>
                <a:ea typeface="Poppins Medium"/>
                <a:cs typeface="Poppins" pitchFamily="2" charset="0"/>
                <a:sym typeface="Poppins Medium"/>
              </a:rPr>
              <a:t>irremovable</a:t>
            </a:r>
          </a:p>
        </p:txBody>
      </p:sp>
      <p:sp>
        <p:nvSpPr>
          <p:cNvPr id="66" name="TextBox 66"/>
          <p:cNvSpPr txBox="1"/>
          <p:nvPr/>
        </p:nvSpPr>
        <p:spPr>
          <a:xfrm>
            <a:off x="10081123" y="3807009"/>
            <a:ext cx="1214438" cy="345926"/>
          </a:xfrm>
          <a:prstGeom prst="rect">
            <a:avLst/>
          </a:prstGeom>
        </p:spPr>
        <p:txBody>
          <a:bodyPr lIns="0" tIns="0" rIns="0" bIns="0" rtlCol="0" anchor="t">
            <a:spAutoFit/>
          </a:bodyPr>
          <a:lstStyle/>
          <a:p>
            <a:pPr algn="l">
              <a:lnSpc>
                <a:spcPts val="2600"/>
              </a:lnSpc>
              <a:spcBef>
                <a:spcPct val="0"/>
              </a:spcBef>
            </a:pPr>
            <a:r>
              <a:rPr lang="en-US" sz="2000">
                <a:solidFill>
                  <a:srgbClr val="000000"/>
                </a:solidFill>
                <a:latin typeface="Poppins" pitchFamily="2" charset="0"/>
                <a:ea typeface="Poppins Medium"/>
                <a:cs typeface="Poppins" pitchFamily="2" charset="0"/>
                <a:sym typeface="Poppins Medium"/>
              </a:rPr>
              <a:t>26.4mg/L</a:t>
            </a:r>
          </a:p>
        </p:txBody>
      </p:sp>
      <p:sp>
        <p:nvSpPr>
          <p:cNvPr id="67" name="TextBox 67"/>
          <p:cNvSpPr txBox="1"/>
          <p:nvPr/>
        </p:nvSpPr>
        <p:spPr>
          <a:xfrm>
            <a:off x="13701493" y="3807009"/>
            <a:ext cx="1143372" cy="345926"/>
          </a:xfrm>
          <a:prstGeom prst="rect">
            <a:avLst/>
          </a:prstGeom>
        </p:spPr>
        <p:txBody>
          <a:bodyPr lIns="0" tIns="0" rIns="0" bIns="0" rtlCol="0" anchor="t">
            <a:spAutoFit/>
          </a:bodyPr>
          <a:lstStyle/>
          <a:p>
            <a:pPr algn="l">
              <a:lnSpc>
                <a:spcPts val="2600"/>
              </a:lnSpc>
              <a:spcBef>
                <a:spcPct val="0"/>
              </a:spcBef>
            </a:pPr>
            <a:r>
              <a:rPr lang="en-US" sz="2000">
                <a:solidFill>
                  <a:srgbClr val="000000"/>
                </a:solidFill>
                <a:latin typeface="Poppins" pitchFamily="2" charset="0"/>
                <a:ea typeface="Poppins Medium"/>
                <a:cs typeface="Poppins" pitchFamily="2" charset="0"/>
                <a:sym typeface="Poppins Medium"/>
              </a:rPr>
              <a:t>16.3mg/L</a:t>
            </a:r>
          </a:p>
        </p:txBody>
      </p:sp>
      <p:sp>
        <p:nvSpPr>
          <p:cNvPr id="68" name="TextBox 68"/>
          <p:cNvSpPr txBox="1"/>
          <p:nvPr/>
        </p:nvSpPr>
        <p:spPr>
          <a:xfrm>
            <a:off x="1775085" y="4576798"/>
            <a:ext cx="1686682" cy="345926"/>
          </a:xfrm>
          <a:prstGeom prst="rect">
            <a:avLst/>
          </a:prstGeom>
        </p:spPr>
        <p:txBody>
          <a:bodyPr wrap="square" lIns="0" tIns="0" rIns="0" bIns="0" rtlCol="0" anchor="t">
            <a:spAutoFit/>
          </a:bodyPr>
          <a:lstStyle/>
          <a:p>
            <a:pPr algn="l">
              <a:lnSpc>
                <a:spcPts val="2600"/>
              </a:lnSpc>
              <a:spcBef>
                <a:spcPct val="0"/>
              </a:spcBef>
            </a:pPr>
            <a:r>
              <a:rPr lang="en-US" sz="2000">
                <a:solidFill>
                  <a:srgbClr val="1C5739"/>
                </a:solidFill>
                <a:latin typeface="Poppins SemiBold" pitchFamily="2" charset="0"/>
                <a:ea typeface="Poppins Semi-Bold"/>
                <a:cs typeface="Poppins SemiBold" pitchFamily="2" charset="0"/>
                <a:sym typeface="Poppins Semi-Bold"/>
              </a:rPr>
              <a:t>Phosphorus</a:t>
            </a:r>
          </a:p>
        </p:txBody>
      </p:sp>
      <p:sp>
        <p:nvSpPr>
          <p:cNvPr id="69" name="TextBox 69"/>
          <p:cNvSpPr txBox="1"/>
          <p:nvPr/>
        </p:nvSpPr>
        <p:spPr>
          <a:xfrm>
            <a:off x="6460752" y="4557748"/>
            <a:ext cx="1559161" cy="345926"/>
          </a:xfrm>
          <a:prstGeom prst="rect">
            <a:avLst/>
          </a:prstGeom>
        </p:spPr>
        <p:txBody>
          <a:bodyPr lIns="0" tIns="0" rIns="0" bIns="0" rtlCol="0" anchor="t">
            <a:spAutoFit/>
          </a:bodyPr>
          <a:lstStyle/>
          <a:p>
            <a:pPr algn="l">
              <a:lnSpc>
                <a:spcPts val="2600"/>
              </a:lnSpc>
              <a:spcBef>
                <a:spcPct val="0"/>
              </a:spcBef>
            </a:pPr>
            <a:r>
              <a:rPr lang="en-US" sz="2000">
                <a:solidFill>
                  <a:srgbClr val="000000"/>
                </a:solidFill>
                <a:latin typeface="Poppins" pitchFamily="2" charset="0"/>
                <a:ea typeface="Poppins Medium"/>
                <a:cs typeface="Poppins" pitchFamily="2" charset="0"/>
                <a:sym typeface="Poppins Medium"/>
              </a:rPr>
              <a:t>irremovable</a:t>
            </a:r>
          </a:p>
        </p:txBody>
      </p:sp>
      <p:sp>
        <p:nvSpPr>
          <p:cNvPr id="70" name="TextBox 70"/>
          <p:cNvSpPr txBox="1"/>
          <p:nvPr/>
        </p:nvSpPr>
        <p:spPr>
          <a:xfrm>
            <a:off x="10081123" y="4557748"/>
            <a:ext cx="1207182" cy="333425"/>
          </a:xfrm>
          <a:prstGeom prst="rect">
            <a:avLst/>
          </a:prstGeom>
        </p:spPr>
        <p:txBody>
          <a:bodyPr lIns="0" tIns="0" rIns="0" bIns="0" rtlCol="0" anchor="t">
            <a:spAutoFit/>
          </a:bodyPr>
          <a:lstStyle/>
          <a:p>
            <a:pPr algn="l">
              <a:lnSpc>
                <a:spcPts val="2600"/>
              </a:lnSpc>
              <a:spcBef>
                <a:spcPct val="0"/>
              </a:spcBef>
            </a:pPr>
            <a:r>
              <a:rPr lang="en-US" sz="2000">
                <a:solidFill>
                  <a:srgbClr val="000000"/>
                </a:solidFill>
                <a:latin typeface="Poppins" pitchFamily="2" charset="0"/>
                <a:ea typeface="Poppins Medium"/>
                <a:cs typeface="Poppins" pitchFamily="2" charset="0"/>
                <a:sym typeface="Poppins Medium"/>
              </a:rPr>
              <a:t>6.79mg/L</a:t>
            </a:r>
          </a:p>
        </p:txBody>
      </p:sp>
      <p:sp>
        <p:nvSpPr>
          <p:cNvPr id="71" name="TextBox 71"/>
          <p:cNvSpPr txBox="1"/>
          <p:nvPr/>
        </p:nvSpPr>
        <p:spPr>
          <a:xfrm>
            <a:off x="13701493" y="4557748"/>
            <a:ext cx="1154906" cy="345926"/>
          </a:xfrm>
          <a:prstGeom prst="rect">
            <a:avLst/>
          </a:prstGeom>
        </p:spPr>
        <p:txBody>
          <a:bodyPr lIns="0" tIns="0" rIns="0" bIns="0" rtlCol="0" anchor="t">
            <a:spAutoFit/>
          </a:bodyPr>
          <a:lstStyle/>
          <a:p>
            <a:pPr algn="l">
              <a:lnSpc>
                <a:spcPts val="2600"/>
              </a:lnSpc>
              <a:spcBef>
                <a:spcPct val="0"/>
              </a:spcBef>
            </a:pPr>
            <a:r>
              <a:rPr lang="en-US" sz="2000">
                <a:solidFill>
                  <a:srgbClr val="000000"/>
                </a:solidFill>
                <a:latin typeface="Poppins" pitchFamily="2" charset="0"/>
                <a:ea typeface="Poppins Medium"/>
                <a:cs typeface="Poppins" pitchFamily="2" charset="0"/>
                <a:sym typeface="Poppins Medium"/>
              </a:rPr>
              <a:t>1.56mg/L</a:t>
            </a:r>
          </a:p>
        </p:txBody>
      </p:sp>
      <p:sp>
        <p:nvSpPr>
          <p:cNvPr id="72" name="TextBox 72"/>
          <p:cNvSpPr txBox="1"/>
          <p:nvPr/>
        </p:nvSpPr>
        <p:spPr>
          <a:xfrm>
            <a:off x="1784610" y="5308486"/>
            <a:ext cx="1040775" cy="345926"/>
          </a:xfrm>
          <a:prstGeom prst="rect">
            <a:avLst/>
          </a:prstGeom>
        </p:spPr>
        <p:txBody>
          <a:bodyPr wrap="square" lIns="0" tIns="0" rIns="0" bIns="0" rtlCol="0" anchor="t">
            <a:spAutoFit/>
          </a:bodyPr>
          <a:lstStyle/>
          <a:p>
            <a:pPr algn="l">
              <a:lnSpc>
                <a:spcPts val="2600"/>
              </a:lnSpc>
              <a:spcBef>
                <a:spcPct val="0"/>
              </a:spcBef>
            </a:pPr>
            <a:r>
              <a:rPr lang="en-US" sz="2000">
                <a:solidFill>
                  <a:srgbClr val="1C5739"/>
                </a:solidFill>
                <a:latin typeface="Poppins SemiBold" pitchFamily="2" charset="0"/>
                <a:ea typeface="Poppins Semi-Bold"/>
                <a:cs typeface="Poppins SemiBold" pitchFamily="2" charset="0"/>
                <a:sym typeface="Poppins Semi-Bold"/>
              </a:rPr>
              <a:t>Service</a:t>
            </a:r>
          </a:p>
        </p:txBody>
      </p:sp>
      <p:sp>
        <p:nvSpPr>
          <p:cNvPr id="73" name="TextBox 73"/>
          <p:cNvSpPr txBox="1"/>
          <p:nvPr/>
        </p:nvSpPr>
        <p:spPr>
          <a:xfrm>
            <a:off x="6460752" y="5289436"/>
            <a:ext cx="1396380" cy="333425"/>
          </a:xfrm>
          <a:prstGeom prst="rect">
            <a:avLst/>
          </a:prstGeom>
        </p:spPr>
        <p:txBody>
          <a:bodyPr lIns="0" tIns="0" rIns="0" bIns="0" rtlCol="0" anchor="t">
            <a:spAutoFit/>
          </a:bodyPr>
          <a:lstStyle/>
          <a:p>
            <a:pPr algn="l">
              <a:lnSpc>
                <a:spcPts val="2600"/>
              </a:lnSpc>
              <a:spcBef>
                <a:spcPct val="0"/>
              </a:spcBef>
            </a:pPr>
            <a:r>
              <a:rPr lang="en-US" sz="2000">
                <a:solidFill>
                  <a:srgbClr val="000000"/>
                </a:solidFill>
                <a:latin typeface="Poppins" pitchFamily="2" charset="0"/>
                <a:ea typeface="Poppins Medium"/>
                <a:cs typeface="Poppins" pitchFamily="2" charset="0"/>
                <a:sym typeface="Poppins Medium"/>
              </a:rPr>
              <a:t>2-6 in year</a:t>
            </a:r>
          </a:p>
        </p:txBody>
      </p:sp>
      <p:sp>
        <p:nvSpPr>
          <p:cNvPr id="74" name="TextBox 74"/>
          <p:cNvSpPr txBox="1"/>
          <p:nvPr/>
        </p:nvSpPr>
        <p:spPr>
          <a:xfrm>
            <a:off x="10081123" y="5289436"/>
            <a:ext cx="2032248" cy="333425"/>
          </a:xfrm>
          <a:prstGeom prst="rect">
            <a:avLst/>
          </a:prstGeom>
        </p:spPr>
        <p:txBody>
          <a:bodyPr lIns="0" tIns="0" rIns="0" bIns="0" rtlCol="0" anchor="t">
            <a:spAutoFit/>
          </a:bodyPr>
          <a:lstStyle/>
          <a:p>
            <a:pPr algn="l">
              <a:lnSpc>
                <a:spcPts val="2600"/>
              </a:lnSpc>
              <a:spcBef>
                <a:spcPct val="0"/>
              </a:spcBef>
            </a:pPr>
            <a:r>
              <a:rPr lang="en-US" sz="2000">
                <a:solidFill>
                  <a:srgbClr val="000000"/>
                </a:solidFill>
                <a:latin typeface="Poppins" pitchFamily="2" charset="0"/>
                <a:ea typeface="Poppins Medium"/>
                <a:cs typeface="Poppins" pitchFamily="2" charset="0"/>
                <a:sym typeface="Poppins Medium"/>
              </a:rPr>
              <a:t>2-3 time in year</a:t>
            </a:r>
          </a:p>
        </p:txBody>
      </p:sp>
      <p:sp>
        <p:nvSpPr>
          <p:cNvPr id="75" name="TextBox 75"/>
          <p:cNvSpPr txBox="1"/>
          <p:nvPr/>
        </p:nvSpPr>
        <p:spPr>
          <a:xfrm>
            <a:off x="13701493" y="5289436"/>
            <a:ext cx="1675247" cy="333425"/>
          </a:xfrm>
          <a:prstGeom prst="rect">
            <a:avLst/>
          </a:prstGeom>
        </p:spPr>
        <p:txBody>
          <a:bodyPr lIns="0" tIns="0" rIns="0" bIns="0" rtlCol="0" anchor="t">
            <a:spAutoFit/>
          </a:bodyPr>
          <a:lstStyle/>
          <a:p>
            <a:pPr algn="l">
              <a:lnSpc>
                <a:spcPts val="2600"/>
              </a:lnSpc>
              <a:spcBef>
                <a:spcPct val="0"/>
              </a:spcBef>
            </a:pPr>
            <a:r>
              <a:rPr lang="en-US" sz="2000">
                <a:solidFill>
                  <a:srgbClr val="000000"/>
                </a:solidFill>
                <a:latin typeface="Poppins" pitchFamily="2" charset="0"/>
                <a:ea typeface="Poppins Medium"/>
                <a:cs typeface="Poppins" pitchFamily="2" charset="0"/>
                <a:sym typeface="Poppins Medium"/>
              </a:rPr>
              <a:t>1 time in year</a:t>
            </a:r>
          </a:p>
        </p:txBody>
      </p:sp>
      <p:sp>
        <p:nvSpPr>
          <p:cNvPr id="76" name="TextBox 76"/>
          <p:cNvSpPr txBox="1"/>
          <p:nvPr/>
        </p:nvSpPr>
        <p:spPr>
          <a:xfrm>
            <a:off x="1794135" y="6059225"/>
            <a:ext cx="4011699" cy="345926"/>
          </a:xfrm>
          <a:prstGeom prst="rect">
            <a:avLst/>
          </a:prstGeom>
        </p:spPr>
        <p:txBody>
          <a:bodyPr wrap="square" lIns="0" tIns="0" rIns="0" bIns="0" rtlCol="0" anchor="t">
            <a:spAutoFit/>
          </a:bodyPr>
          <a:lstStyle/>
          <a:p>
            <a:pPr algn="l">
              <a:lnSpc>
                <a:spcPts val="2600"/>
              </a:lnSpc>
              <a:spcBef>
                <a:spcPct val="0"/>
              </a:spcBef>
            </a:pPr>
            <a:r>
              <a:rPr lang="en-US" sz="2000">
                <a:solidFill>
                  <a:srgbClr val="1C5739"/>
                </a:solidFill>
                <a:latin typeface="Poppins SemiBold" pitchFamily="2" charset="0"/>
                <a:ea typeface="Poppins Semi-Bold"/>
                <a:cs typeface="Poppins SemiBold" pitchFamily="2" charset="0"/>
                <a:sym typeface="Poppins Semi-Bold"/>
              </a:rPr>
              <a:t>Pollution of the environment</a:t>
            </a:r>
          </a:p>
        </p:txBody>
      </p:sp>
      <p:sp>
        <p:nvSpPr>
          <p:cNvPr id="77" name="TextBox 77"/>
          <p:cNvSpPr txBox="1"/>
          <p:nvPr/>
        </p:nvSpPr>
        <p:spPr>
          <a:xfrm>
            <a:off x="6460752" y="6040175"/>
            <a:ext cx="506202" cy="333425"/>
          </a:xfrm>
          <a:prstGeom prst="rect">
            <a:avLst/>
          </a:prstGeom>
        </p:spPr>
        <p:txBody>
          <a:bodyPr lIns="0" tIns="0" rIns="0" bIns="0" rtlCol="0" anchor="t">
            <a:spAutoFit/>
          </a:bodyPr>
          <a:lstStyle/>
          <a:p>
            <a:pPr algn="l">
              <a:lnSpc>
                <a:spcPts val="2600"/>
              </a:lnSpc>
              <a:spcBef>
                <a:spcPct val="0"/>
              </a:spcBef>
            </a:pPr>
            <a:r>
              <a:rPr lang="en-US" sz="2000">
                <a:solidFill>
                  <a:srgbClr val="000000"/>
                </a:solidFill>
                <a:latin typeface="Poppins" pitchFamily="2" charset="0"/>
                <a:ea typeface="Poppins Medium"/>
                <a:cs typeface="Poppins" pitchFamily="2" charset="0"/>
                <a:sym typeface="Poppins Medium"/>
              </a:rPr>
              <a:t>75%</a:t>
            </a:r>
          </a:p>
        </p:txBody>
      </p:sp>
      <p:sp>
        <p:nvSpPr>
          <p:cNvPr id="78" name="TextBox 78"/>
          <p:cNvSpPr txBox="1"/>
          <p:nvPr/>
        </p:nvSpPr>
        <p:spPr>
          <a:xfrm>
            <a:off x="10081123" y="6040175"/>
            <a:ext cx="364815" cy="333425"/>
          </a:xfrm>
          <a:prstGeom prst="rect">
            <a:avLst/>
          </a:prstGeom>
        </p:spPr>
        <p:txBody>
          <a:bodyPr lIns="0" tIns="0" rIns="0" bIns="0" rtlCol="0" anchor="t">
            <a:spAutoFit/>
          </a:bodyPr>
          <a:lstStyle/>
          <a:p>
            <a:pPr algn="l">
              <a:lnSpc>
                <a:spcPts val="2600"/>
              </a:lnSpc>
              <a:spcBef>
                <a:spcPct val="0"/>
              </a:spcBef>
            </a:pPr>
            <a:r>
              <a:rPr lang="en-US" sz="2000">
                <a:solidFill>
                  <a:srgbClr val="000000"/>
                </a:solidFill>
                <a:latin typeface="Poppins" pitchFamily="2" charset="0"/>
                <a:ea typeface="Poppins Medium"/>
                <a:cs typeface="Poppins" pitchFamily="2" charset="0"/>
                <a:sym typeface="Poppins Medium"/>
              </a:rPr>
              <a:t>6%</a:t>
            </a:r>
          </a:p>
        </p:txBody>
      </p:sp>
      <p:sp>
        <p:nvSpPr>
          <p:cNvPr id="79" name="TextBox 79"/>
          <p:cNvSpPr txBox="1"/>
          <p:nvPr/>
        </p:nvSpPr>
        <p:spPr>
          <a:xfrm>
            <a:off x="13701493" y="6040175"/>
            <a:ext cx="348258" cy="345926"/>
          </a:xfrm>
          <a:prstGeom prst="rect">
            <a:avLst/>
          </a:prstGeom>
        </p:spPr>
        <p:txBody>
          <a:bodyPr lIns="0" tIns="0" rIns="0" bIns="0" rtlCol="0" anchor="t">
            <a:spAutoFit/>
          </a:bodyPr>
          <a:lstStyle/>
          <a:p>
            <a:pPr algn="l">
              <a:lnSpc>
                <a:spcPts val="2600"/>
              </a:lnSpc>
              <a:spcBef>
                <a:spcPct val="0"/>
              </a:spcBef>
            </a:pPr>
            <a:r>
              <a:rPr lang="en-US" sz="2000">
                <a:solidFill>
                  <a:srgbClr val="000000"/>
                </a:solidFill>
                <a:latin typeface="Poppins" pitchFamily="2" charset="0"/>
                <a:ea typeface="Poppins Medium"/>
                <a:cs typeface="Poppins" pitchFamily="2" charset="0"/>
                <a:sym typeface="Poppins Medium"/>
              </a:rPr>
              <a:t>2%</a:t>
            </a:r>
          </a:p>
        </p:txBody>
      </p:sp>
      <p:sp>
        <p:nvSpPr>
          <p:cNvPr id="80" name="TextBox 80"/>
          <p:cNvSpPr txBox="1"/>
          <p:nvPr/>
        </p:nvSpPr>
        <p:spPr>
          <a:xfrm>
            <a:off x="1803659" y="6790914"/>
            <a:ext cx="2109579" cy="345926"/>
          </a:xfrm>
          <a:prstGeom prst="rect">
            <a:avLst/>
          </a:prstGeom>
        </p:spPr>
        <p:txBody>
          <a:bodyPr wrap="square" lIns="0" tIns="0" rIns="0" bIns="0" rtlCol="0" anchor="t">
            <a:spAutoFit/>
          </a:bodyPr>
          <a:lstStyle/>
          <a:p>
            <a:pPr algn="l">
              <a:lnSpc>
                <a:spcPts val="2600"/>
              </a:lnSpc>
              <a:spcBef>
                <a:spcPct val="0"/>
              </a:spcBef>
            </a:pPr>
            <a:r>
              <a:rPr lang="en-US" sz="2000">
                <a:solidFill>
                  <a:srgbClr val="1C5739"/>
                </a:solidFill>
                <a:latin typeface="Poppins SemiBold" pitchFamily="2" charset="0"/>
                <a:ea typeface="Poppins Semi-Bold"/>
                <a:cs typeface="Poppins SemiBold" pitchFamily="2" charset="0"/>
                <a:sym typeface="Poppins Semi-Bold"/>
              </a:rPr>
              <a:t>Secondary use</a:t>
            </a:r>
          </a:p>
        </p:txBody>
      </p:sp>
      <p:sp>
        <p:nvSpPr>
          <p:cNvPr id="81" name="TextBox 81"/>
          <p:cNvSpPr txBox="1"/>
          <p:nvPr/>
        </p:nvSpPr>
        <p:spPr>
          <a:xfrm>
            <a:off x="6460752" y="6771864"/>
            <a:ext cx="1494048" cy="345926"/>
          </a:xfrm>
          <a:prstGeom prst="rect">
            <a:avLst/>
          </a:prstGeom>
        </p:spPr>
        <p:txBody>
          <a:bodyPr lIns="0" tIns="0" rIns="0" bIns="0" rtlCol="0" anchor="t">
            <a:spAutoFit/>
          </a:bodyPr>
          <a:lstStyle/>
          <a:p>
            <a:pPr algn="l">
              <a:lnSpc>
                <a:spcPts val="2600"/>
              </a:lnSpc>
              <a:spcBef>
                <a:spcPct val="0"/>
              </a:spcBef>
            </a:pPr>
            <a:r>
              <a:rPr lang="en-US" sz="2000">
                <a:solidFill>
                  <a:srgbClr val="000000"/>
                </a:solidFill>
                <a:latin typeface="Poppins" pitchFamily="2" charset="0"/>
                <a:ea typeface="Poppins Medium"/>
                <a:cs typeface="Poppins" pitchFamily="2" charset="0"/>
                <a:sym typeface="Poppins Medium"/>
              </a:rPr>
              <a:t>not allowed</a:t>
            </a:r>
          </a:p>
        </p:txBody>
      </p:sp>
      <p:sp>
        <p:nvSpPr>
          <p:cNvPr id="82" name="TextBox 82"/>
          <p:cNvSpPr txBox="1"/>
          <p:nvPr/>
        </p:nvSpPr>
        <p:spPr>
          <a:xfrm>
            <a:off x="10081123" y="6771864"/>
            <a:ext cx="1006822" cy="345926"/>
          </a:xfrm>
          <a:prstGeom prst="rect">
            <a:avLst/>
          </a:prstGeom>
        </p:spPr>
        <p:txBody>
          <a:bodyPr lIns="0" tIns="0" rIns="0" bIns="0" rtlCol="0" anchor="t">
            <a:spAutoFit/>
          </a:bodyPr>
          <a:lstStyle/>
          <a:p>
            <a:pPr algn="l">
              <a:lnSpc>
                <a:spcPts val="2600"/>
              </a:lnSpc>
              <a:spcBef>
                <a:spcPct val="0"/>
              </a:spcBef>
            </a:pPr>
            <a:r>
              <a:rPr lang="en-US" sz="2000">
                <a:solidFill>
                  <a:srgbClr val="000000"/>
                </a:solidFill>
                <a:latin typeface="Poppins" pitchFamily="2" charset="0"/>
                <a:ea typeface="Poppins Medium"/>
                <a:cs typeface="Poppins" pitchFamily="2" charset="0"/>
                <a:sym typeface="Poppins Medium"/>
              </a:rPr>
              <a:t>allowed</a:t>
            </a:r>
          </a:p>
        </p:txBody>
      </p:sp>
      <p:sp>
        <p:nvSpPr>
          <p:cNvPr id="83" name="TextBox 83"/>
          <p:cNvSpPr txBox="1"/>
          <p:nvPr/>
        </p:nvSpPr>
        <p:spPr>
          <a:xfrm>
            <a:off x="13701493" y="6771864"/>
            <a:ext cx="1006822" cy="345926"/>
          </a:xfrm>
          <a:prstGeom prst="rect">
            <a:avLst/>
          </a:prstGeom>
        </p:spPr>
        <p:txBody>
          <a:bodyPr lIns="0" tIns="0" rIns="0" bIns="0" rtlCol="0" anchor="t">
            <a:spAutoFit/>
          </a:bodyPr>
          <a:lstStyle/>
          <a:p>
            <a:pPr algn="l">
              <a:lnSpc>
                <a:spcPts val="2600"/>
              </a:lnSpc>
              <a:spcBef>
                <a:spcPct val="0"/>
              </a:spcBef>
            </a:pPr>
            <a:r>
              <a:rPr lang="en-US" sz="2000">
                <a:solidFill>
                  <a:srgbClr val="000000"/>
                </a:solidFill>
                <a:latin typeface="Poppins" pitchFamily="2" charset="0"/>
                <a:ea typeface="Poppins Medium"/>
                <a:cs typeface="Poppins" pitchFamily="2" charset="0"/>
                <a:sym typeface="Poppins Medium"/>
              </a:rPr>
              <a:t>allowed</a:t>
            </a:r>
          </a:p>
        </p:txBody>
      </p:sp>
      <p:sp>
        <p:nvSpPr>
          <p:cNvPr id="84" name="TextBox 84"/>
          <p:cNvSpPr txBox="1"/>
          <p:nvPr/>
        </p:nvSpPr>
        <p:spPr>
          <a:xfrm>
            <a:off x="1803660" y="7589128"/>
            <a:ext cx="1448737" cy="345926"/>
          </a:xfrm>
          <a:prstGeom prst="rect">
            <a:avLst/>
          </a:prstGeom>
        </p:spPr>
        <p:txBody>
          <a:bodyPr wrap="square" lIns="0" tIns="0" rIns="0" bIns="0" rtlCol="0" anchor="t">
            <a:spAutoFit/>
          </a:bodyPr>
          <a:lstStyle/>
          <a:p>
            <a:pPr algn="l">
              <a:lnSpc>
                <a:spcPts val="2600"/>
              </a:lnSpc>
              <a:spcBef>
                <a:spcPct val="0"/>
              </a:spcBef>
            </a:pPr>
            <a:r>
              <a:rPr lang="en-US" sz="2000">
                <a:solidFill>
                  <a:srgbClr val="1C5739"/>
                </a:solidFill>
                <a:latin typeface="Poppins SemiBold" pitchFamily="2" charset="0"/>
                <a:ea typeface="Poppins Semi-Bold"/>
                <a:cs typeface="Poppins SemiBold" pitchFamily="2" charset="0"/>
                <a:sym typeface="Poppins Semi-Bold"/>
              </a:rPr>
              <a:t>Cover size</a:t>
            </a:r>
          </a:p>
        </p:txBody>
      </p:sp>
      <p:sp>
        <p:nvSpPr>
          <p:cNvPr id="85" name="TextBox 85"/>
          <p:cNvSpPr txBox="1"/>
          <p:nvPr/>
        </p:nvSpPr>
        <p:spPr>
          <a:xfrm>
            <a:off x="6460752" y="7570078"/>
            <a:ext cx="1077702" cy="333425"/>
          </a:xfrm>
          <a:prstGeom prst="rect">
            <a:avLst/>
          </a:prstGeom>
        </p:spPr>
        <p:txBody>
          <a:bodyPr lIns="0" tIns="0" rIns="0" bIns="0" rtlCol="0" anchor="t">
            <a:spAutoFit/>
          </a:bodyPr>
          <a:lstStyle/>
          <a:p>
            <a:pPr algn="l">
              <a:lnSpc>
                <a:spcPts val="2600"/>
              </a:lnSpc>
              <a:spcBef>
                <a:spcPct val="0"/>
              </a:spcBef>
            </a:pPr>
            <a:r>
              <a:rPr lang="en-US" sz="2000">
                <a:solidFill>
                  <a:srgbClr val="000000"/>
                </a:solidFill>
                <a:latin typeface="Poppins" pitchFamily="2" charset="0"/>
                <a:ea typeface="Poppins Medium"/>
                <a:cs typeface="Poppins" pitchFamily="2" charset="0"/>
                <a:sym typeface="Poppins Medium"/>
              </a:rPr>
              <a:t>1m-1.5m</a:t>
            </a:r>
          </a:p>
        </p:txBody>
      </p:sp>
      <p:sp>
        <p:nvSpPr>
          <p:cNvPr id="86" name="TextBox 86"/>
          <p:cNvSpPr txBox="1"/>
          <p:nvPr/>
        </p:nvSpPr>
        <p:spPr>
          <a:xfrm>
            <a:off x="10081123" y="7570078"/>
            <a:ext cx="1354894" cy="333425"/>
          </a:xfrm>
          <a:prstGeom prst="rect">
            <a:avLst/>
          </a:prstGeom>
        </p:spPr>
        <p:txBody>
          <a:bodyPr lIns="0" tIns="0" rIns="0" bIns="0" rtlCol="0" anchor="t">
            <a:spAutoFit/>
          </a:bodyPr>
          <a:lstStyle/>
          <a:p>
            <a:pPr algn="l">
              <a:lnSpc>
                <a:spcPts val="2600"/>
              </a:lnSpc>
              <a:spcBef>
                <a:spcPct val="0"/>
              </a:spcBef>
            </a:pPr>
            <a:r>
              <a:rPr lang="en-US" sz="2000">
                <a:solidFill>
                  <a:srgbClr val="000000"/>
                </a:solidFill>
                <a:latin typeface="Poppins" pitchFamily="2" charset="0"/>
                <a:ea typeface="Poppins Medium"/>
                <a:cs typeface="Poppins" pitchFamily="2" charset="0"/>
                <a:sym typeface="Poppins Medium"/>
              </a:rPr>
              <a:t>0.7m-1.5m</a:t>
            </a:r>
          </a:p>
        </p:txBody>
      </p:sp>
      <p:sp>
        <p:nvSpPr>
          <p:cNvPr id="87" name="TextBox 87"/>
          <p:cNvSpPr txBox="1"/>
          <p:nvPr/>
        </p:nvSpPr>
        <p:spPr>
          <a:xfrm>
            <a:off x="13701493" y="7570078"/>
            <a:ext cx="813197" cy="333425"/>
          </a:xfrm>
          <a:prstGeom prst="rect">
            <a:avLst/>
          </a:prstGeom>
        </p:spPr>
        <p:txBody>
          <a:bodyPr lIns="0" tIns="0" rIns="0" bIns="0" rtlCol="0" anchor="t">
            <a:spAutoFit/>
          </a:bodyPr>
          <a:lstStyle/>
          <a:p>
            <a:pPr algn="l">
              <a:lnSpc>
                <a:spcPts val="2600"/>
              </a:lnSpc>
              <a:spcBef>
                <a:spcPct val="0"/>
              </a:spcBef>
            </a:pPr>
            <a:r>
              <a:rPr lang="en-US" sz="2000">
                <a:solidFill>
                  <a:srgbClr val="000000"/>
                </a:solidFill>
                <a:latin typeface="Poppins" pitchFamily="2" charset="0"/>
                <a:ea typeface="Poppins Medium"/>
                <a:cs typeface="Poppins" pitchFamily="2" charset="0"/>
                <a:sym typeface="Poppins Medium"/>
              </a:rPr>
              <a:t>0.65m</a:t>
            </a:r>
          </a:p>
        </p:txBody>
      </p:sp>
      <p:sp>
        <p:nvSpPr>
          <p:cNvPr id="88" name="TextBox 88"/>
          <p:cNvSpPr txBox="1"/>
          <p:nvPr/>
        </p:nvSpPr>
        <p:spPr>
          <a:xfrm>
            <a:off x="1794135" y="8287628"/>
            <a:ext cx="4049550" cy="345926"/>
          </a:xfrm>
          <a:prstGeom prst="rect">
            <a:avLst/>
          </a:prstGeom>
        </p:spPr>
        <p:txBody>
          <a:bodyPr wrap="square" lIns="0" tIns="0" rIns="0" bIns="0" rtlCol="0" anchor="t">
            <a:spAutoFit/>
          </a:bodyPr>
          <a:lstStyle/>
          <a:p>
            <a:pPr algn="l">
              <a:lnSpc>
                <a:spcPts val="2600"/>
              </a:lnSpc>
              <a:spcBef>
                <a:spcPct val="0"/>
              </a:spcBef>
            </a:pPr>
            <a:r>
              <a:rPr lang="en-US" sz="2000">
                <a:solidFill>
                  <a:srgbClr val="1C5739"/>
                </a:solidFill>
                <a:latin typeface="Poppins SemiBold" pitchFamily="2" charset="0"/>
                <a:ea typeface="Poppins Semi-Bold"/>
                <a:cs typeface="Poppins SemiBold" pitchFamily="2" charset="0"/>
                <a:sym typeface="Poppins Semi-Bold"/>
              </a:rPr>
              <a:t>Number of working cameras</a:t>
            </a:r>
          </a:p>
        </p:txBody>
      </p:sp>
      <p:sp>
        <p:nvSpPr>
          <p:cNvPr id="89" name="TextBox 89"/>
          <p:cNvSpPr txBox="1"/>
          <p:nvPr/>
        </p:nvSpPr>
        <p:spPr>
          <a:xfrm>
            <a:off x="6460752" y="8268578"/>
            <a:ext cx="384163" cy="333425"/>
          </a:xfrm>
          <a:prstGeom prst="rect">
            <a:avLst/>
          </a:prstGeom>
        </p:spPr>
        <p:txBody>
          <a:bodyPr lIns="0" tIns="0" rIns="0" bIns="0" rtlCol="0" anchor="t">
            <a:spAutoFit/>
          </a:bodyPr>
          <a:lstStyle/>
          <a:p>
            <a:pPr algn="l">
              <a:lnSpc>
                <a:spcPts val="2600"/>
              </a:lnSpc>
              <a:spcBef>
                <a:spcPct val="0"/>
              </a:spcBef>
            </a:pPr>
            <a:r>
              <a:rPr lang="en-US" sz="2000">
                <a:solidFill>
                  <a:srgbClr val="000000"/>
                </a:solidFill>
                <a:latin typeface="Poppins" pitchFamily="2" charset="0"/>
                <a:ea typeface="Poppins Medium"/>
                <a:cs typeface="Poppins" pitchFamily="2" charset="0"/>
                <a:sym typeface="Poppins Medium"/>
              </a:rPr>
              <a:t>1-2</a:t>
            </a:r>
          </a:p>
        </p:txBody>
      </p:sp>
      <p:sp>
        <p:nvSpPr>
          <p:cNvPr id="90" name="TextBox 90"/>
          <p:cNvSpPr txBox="1"/>
          <p:nvPr/>
        </p:nvSpPr>
        <p:spPr>
          <a:xfrm>
            <a:off x="10081123" y="8268578"/>
            <a:ext cx="458205" cy="333425"/>
          </a:xfrm>
          <a:prstGeom prst="rect">
            <a:avLst/>
          </a:prstGeom>
        </p:spPr>
        <p:txBody>
          <a:bodyPr lIns="0" tIns="0" rIns="0" bIns="0" rtlCol="0" anchor="t">
            <a:spAutoFit/>
          </a:bodyPr>
          <a:lstStyle/>
          <a:p>
            <a:pPr algn="l">
              <a:lnSpc>
                <a:spcPts val="2600"/>
              </a:lnSpc>
              <a:spcBef>
                <a:spcPct val="0"/>
              </a:spcBef>
            </a:pPr>
            <a:r>
              <a:rPr lang="en-US" sz="2000">
                <a:solidFill>
                  <a:srgbClr val="000000"/>
                </a:solidFill>
                <a:latin typeface="Poppins" pitchFamily="2" charset="0"/>
                <a:ea typeface="Poppins Medium"/>
                <a:cs typeface="Poppins" pitchFamily="2" charset="0"/>
                <a:sym typeface="Poppins Medium"/>
              </a:rPr>
              <a:t>2-6</a:t>
            </a:r>
          </a:p>
        </p:txBody>
      </p:sp>
      <p:sp>
        <p:nvSpPr>
          <p:cNvPr id="91" name="TextBox 91"/>
          <p:cNvSpPr txBox="1"/>
          <p:nvPr/>
        </p:nvSpPr>
        <p:spPr>
          <a:xfrm>
            <a:off x="13701493" y="8268578"/>
            <a:ext cx="162037" cy="345926"/>
          </a:xfrm>
          <a:prstGeom prst="rect">
            <a:avLst/>
          </a:prstGeom>
        </p:spPr>
        <p:txBody>
          <a:bodyPr lIns="0" tIns="0" rIns="0" bIns="0" rtlCol="0" anchor="t">
            <a:spAutoFit/>
          </a:bodyPr>
          <a:lstStyle/>
          <a:p>
            <a:pPr algn="l">
              <a:lnSpc>
                <a:spcPts val="2600"/>
              </a:lnSpc>
              <a:spcBef>
                <a:spcPct val="0"/>
              </a:spcBef>
            </a:pPr>
            <a:r>
              <a:rPr lang="en-US" sz="2000">
                <a:solidFill>
                  <a:srgbClr val="000000"/>
                </a:solidFill>
                <a:latin typeface="Poppins" pitchFamily="2" charset="0"/>
                <a:ea typeface="Poppins Medium"/>
                <a:cs typeface="Poppins" pitchFamily="2" charset="0"/>
                <a:sym typeface="Poppins Medium"/>
              </a:rPr>
              <a:t>8</a:t>
            </a:r>
          </a:p>
        </p:txBody>
      </p:sp>
      <p:sp>
        <p:nvSpPr>
          <p:cNvPr id="92" name="TextBox 92"/>
          <p:cNvSpPr txBox="1"/>
          <p:nvPr/>
        </p:nvSpPr>
        <p:spPr>
          <a:xfrm>
            <a:off x="1803659" y="9038367"/>
            <a:ext cx="4401453" cy="345926"/>
          </a:xfrm>
          <a:prstGeom prst="rect">
            <a:avLst/>
          </a:prstGeom>
        </p:spPr>
        <p:txBody>
          <a:bodyPr wrap="square" lIns="0" tIns="0" rIns="0" bIns="0" rtlCol="0" anchor="t">
            <a:spAutoFit/>
          </a:bodyPr>
          <a:lstStyle/>
          <a:p>
            <a:pPr algn="l">
              <a:lnSpc>
                <a:spcPts val="2600"/>
              </a:lnSpc>
              <a:spcBef>
                <a:spcPct val="0"/>
              </a:spcBef>
            </a:pPr>
            <a:r>
              <a:rPr lang="en-US" sz="2000">
                <a:solidFill>
                  <a:srgbClr val="1C5739"/>
                </a:solidFill>
                <a:latin typeface="Poppins SemiBold" pitchFamily="2" charset="0"/>
                <a:ea typeface="Poppins Semi-Bold"/>
                <a:cs typeface="Poppins SemiBold" pitchFamily="2" charset="0"/>
                <a:sym typeface="Poppins Semi-Bold"/>
              </a:rPr>
              <a:t>Operation of the air supply unit</a:t>
            </a:r>
          </a:p>
        </p:txBody>
      </p:sp>
      <p:sp>
        <p:nvSpPr>
          <p:cNvPr id="93" name="TextBox 93"/>
          <p:cNvSpPr txBox="1"/>
          <p:nvPr/>
        </p:nvSpPr>
        <p:spPr>
          <a:xfrm>
            <a:off x="6460752" y="9019317"/>
            <a:ext cx="1402705" cy="345926"/>
          </a:xfrm>
          <a:prstGeom prst="rect">
            <a:avLst/>
          </a:prstGeom>
        </p:spPr>
        <p:txBody>
          <a:bodyPr lIns="0" tIns="0" rIns="0" bIns="0" rtlCol="0" anchor="t">
            <a:spAutoFit/>
          </a:bodyPr>
          <a:lstStyle/>
          <a:p>
            <a:pPr algn="l">
              <a:lnSpc>
                <a:spcPts val="2600"/>
              </a:lnSpc>
              <a:spcBef>
                <a:spcPct val="0"/>
              </a:spcBef>
            </a:pPr>
            <a:r>
              <a:rPr lang="en-US" sz="2000">
                <a:solidFill>
                  <a:srgbClr val="000000"/>
                </a:solidFill>
                <a:latin typeface="Poppins" pitchFamily="2" charset="0"/>
                <a:ea typeface="Poppins Medium"/>
                <a:cs typeface="Poppins" pitchFamily="2" charset="0"/>
                <a:sym typeface="Poppins Medium"/>
              </a:rPr>
              <a:t>24h/a day </a:t>
            </a:r>
          </a:p>
        </p:txBody>
      </p:sp>
      <p:sp>
        <p:nvSpPr>
          <p:cNvPr id="94" name="TextBox 94"/>
          <p:cNvSpPr txBox="1"/>
          <p:nvPr/>
        </p:nvSpPr>
        <p:spPr>
          <a:xfrm>
            <a:off x="10081123" y="9019317"/>
            <a:ext cx="1402705" cy="345926"/>
          </a:xfrm>
          <a:prstGeom prst="rect">
            <a:avLst/>
          </a:prstGeom>
        </p:spPr>
        <p:txBody>
          <a:bodyPr lIns="0" tIns="0" rIns="0" bIns="0" rtlCol="0" anchor="t">
            <a:spAutoFit/>
          </a:bodyPr>
          <a:lstStyle/>
          <a:p>
            <a:pPr algn="l">
              <a:lnSpc>
                <a:spcPts val="2600"/>
              </a:lnSpc>
              <a:spcBef>
                <a:spcPct val="0"/>
              </a:spcBef>
            </a:pPr>
            <a:r>
              <a:rPr lang="en-US" sz="2000">
                <a:solidFill>
                  <a:srgbClr val="000000"/>
                </a:solidFill>
                <a:latin typeface="Poppins" pitchFamily="2" charset="0"/>
                <a:ea typeface="Poppins Medium"/>
                <a:cs typeface="Poppins" pitchFamily="2" charset="0"/>
                <a:sym typeface="Poppins Medium"/>
              </a:rPr>
              <a:t>24h/a day </a:t>
            </a:r>
          </a:p>
        </p:txBody>
      </p:sp>
      <p:sp>
        <p:nvSpPr>
          <p:cNvPr id="95" name="TextBox 95"/>
          <p:cNvSpPr txBox="1"/>
          <p:nvPr/>
        </p:nvSpPr>
        <p:spPr>
          <a:xfrm>
            <a:off x="13701493" y="9019317"/>
            <a:ext cx="1327361" cy="345926"/>
          </a:xfrm>
          <a:prstGeom prst="rect">
            <a:avLst/>
          </a:prstGeom>
        </p:spPr>
        <p:txBody>
          <a:bodyPr lIns="0" tIns="0" rIns="0" bIns="0" rtlCol="0" anchor="t">
            <a:spAutoFit/>
          </a:bodyPr>
          <a:lstStyle/>
          <a:p>
            <a:pPr algn="l">
              <a:lnSpc>
                <a:spcPts val="2600"/>
              </a:lnSpc>
              <a:spcBef>
                <a:spcPct val="0"/>
              </a:spcBef>
            </a:pPr>
            <a:r>
              <a:rPr lang="en-US" sz="2000">
                <a:solidFill>
                  <a:srgbClr val="000000"/>
                </a:solidFill>
                <a:latin typeface="Poppins" pitchFamily="2" charset="0"/>
                <a:ea typeface="Poppins Medium"/>
                <a:cs typeface="Poppins" pitchFamily="2" charset="0"/>
                <a:sym typeface="Poppins Medium"/>
              </a:rPr>
              <a:t>12h/a day </a:t>
            </a:r>
          </a:p>
        </p:txBody>
      </p:sp>
      <p:sp>
        <p:nvSpPr>
          <p:cNvPr id="96" name="Freeform 96"/>
          <p:cNvSpPr/>
          <p:nvPr/>
        </p:nvSpPr>
        <p:spPr>
          <a:xfrm>
            <a:off x="-3239678" y="9384293"/>
            <a:ext cx="4687320" cy="4687320"/>
          </a:xfrm>
          <a:custGeom>
            <a:avLst/>
            <a:gdLst/>
            <a:ahLst/>
            <a:cxnLst/>
            <a:rect l="l" t="t" r="r" b="b"/>
            <a:pathLst>
              <a:path w="4687320" h="4687320">
                <a:moveTo>
                  <a:pt x="0" y="0"/>
                </a:moveTo>
                <a:lnTo>
                  <a:pt x="4687319" y="0"/>
                </a:lnTo>
                <a:lnTo>
                  <a:pt x="4687319" y="4687320"/>
                </a:lnTo>
                <a:lnTo>
                  <a:pt x="0" y="468732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97" name="Freeform 97"/>
          <p:cNvSpPr/>
          <p:nvPr/>
        </p:nvSpPr>
        <p:spPr>
          <a:xfrm>
            <a:off x="-2631015" y="-1138863"/>
            <a:ext cx="4687320" cy="4687320"/>
          </a:xfrm>
          <a:custGeom>
            <a:avLst/>
            <a:gdLst/>
            <a:ahLst/>
            <a:cxnLst/>
            <a:rect l="l" t="t" r="r" b="b"/>
            <a:pathLst>
              <a:path w="4687320" h="4687320">
                <a:moveTo>
                  <a:pt x="0" y="0"/>
                </a:moveTo>
                <a:lnTo>
                  <a:pt x="4687320" y="0"/>
                </a:lnTo>
                <a:lnTo>
                  <a:pt x="4687320" y="4687320"/>
                </a:lnTo>
                <a:lnTo>
                  <a:pt x="0" y="468732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grpSp>
        <p:nvGrpSpPr>
          <p:cNvPr id="98" name="Group 98"/>
          <p:cNvGrpSpPr/>
          <p:nvPr/>
        </p:nvGrpSpPr>
        <p:grpSpPr>
          <a:xfrm>
            <a:off x="-2262642" y="-6476346"/>
            <a:ext cx="8637895" cy="8637895"/>
            <a:chOff x="0" y="0"/>
            <a:chExt cx="812800" cy="812800"/>
          </a:xfrm>
        </p:grpSpPr>
        <p:sp>
          <p:nvSpPr>
            <p:cNvPr id="99" name="Freeform 9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C5739"/>
            </a:solidFill>
            <a:ln cap="sq">
              <a:noFill/>
              <a:prstDash val="solid"/>
              <a:miter/>
            </a:ln>
          </p:spPr>
        </p:sp>
        <p:sp>
          <p:nvSpPr>
            <p:cNvPr id="100" name="TextBox 100"/>
            <p:cNvSpPr txBox="1"/>
            <p:nvPr/>
          </p:nvSpPr>
          <p:spPr>
            <a:xfrm>
              <a:off x="76200" y="38100"/>
              <a:ext cx="660400" cy="698500"/>
            </a:xfrm>
            <a:prstGeom prst="rect">
              <a:avLst/>
            </a:prstGeom>
          </p:spPr>
          <p:txBody>
            <a:bodyPr lIns="50800" tIns="50800" rIns="50800" bIns="50800" rtlCol="0" anchor="ctr"/>
            <a:lstStyle/>
            <a:p>
              <a:pPr marL="0" lvl="0" indent="0" algn="ctr">
                <a:lnSpc>
                  <a:spcPts val="2859"/>
                </a:lnSpc>
                <a:spcBef>
                  <a:spcPct val="0"/>
                </a:spcBef>
              </a:pPr>
              <a:endParaRPr/>
            </a:p>
          </p:txBody>
        </p:sp>
      </p:grpSp>
      <p:sp>
        <p:nvSpPr>
          <p:cNvPr id="101" name="TextBox 101"/>
          <p:cNvSpPr txBox="1"/>
          <p:nvPr/>
        </p:nvSpPr>
        <p:spPr>
          <a:xfrm>
            <a:off x="526539" y="253710"/>
            <a:ext cx="5605439" cy="870275"/>
          </a:xfrm>
          <a:prstGeom prst="rect">
            <a:avLst/>
          </a:prstGeom>
        </p:spPr>
        <p:txBody>
          <a:bodyPr lIns="0" tIns="0" rIns="0" bIns="0" rtlCol="0" anchor="t">
            <a:spAutoFit/>
          </a:bodyPr>
          <a:lstStyle/>
          <a:p>
            <a:pPr marL="0" lvl="0" indent="0" algn="l">
              <a:lnSpc>
                <a:spcPts val="6688"/>
              </a:lnSpc>
              <a:spcBef>
                <a:spcPct val="0"/>
              </a:spcBef>
            </a:pPr>
            <a:r>
              <a:rPr lang="en-US" sz="4846" b="1">
                <a:solidFill>
                  <a:srgbClr val="FFFFFF"/>
                </a:solidFill>
                <a:latin typeface="Poppins Bold"/>
                <a:ea typeface="Poppins Bold"/>
                <a:cs typeface="Poppins Bold"/>
                <a:sym typeface="Poppins Bold"/>
              </a:rPr>
              <a:t>Comparison</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1530626"/>
            <a:ext cx="18534888" cy="12360160"/>
          </a:xfrm>
          <a:custGeom>
            <a:avLst/>
            <a:gdLst/>
            <a:ahLst/>
            <a:cxnLst/>
            <a:rect l="l" t="t" r="r" b="b"/>
            <a:pathLst>
              <a:path w="18540240" h="12360160">
                <a:moveTo>
                  <a:pt x="0" y="0"/>
                </a:moveTo>
                <a:lnTo>
                  <a:pt x="18540240" y="0"/>
                </a:lnTo>
                <a:lnTo>
                  <a:pt x="18540240" y="12360160"/>
                </a:lnTo>
                <a:lnTo>
                  <a:pt x="0" y="12360160"/>
                </a:lnTo>
                <a:lnTo>
                  <a:pt x="0" y="0"/>
                </a:lnTo>
                <a:close/>
              </a:path>
            </a:pathLst>
          </a:custGeom>
          <a:blipFill>
            <a:blip r:embed="rId3">
              <a:alphaModFix amt="19999"/>
            </a:blip>
            <a:stretch>
              <a:fillRect/>
            </a:stretch>
          </a:blipFill>
        </p:spPr>
        <p:txBody>
          <a:bodyPr/>
          <a:lstStyle/>
          <a:p>
            <a:r>
              <a:rPr lang="en-US" dirty="0" smtClean="0"/>
              <a:t>                       </a:t>
            </a:r>
            <a:endParaRPr lang="en-US" dirty="0"/>
          </a:p>
        </p:txBody>
      </p:sp>
      <p:sp>
        <p:nvSpPr>
          <p:cNvPr id="3" name="Freeform 3"/>
          <p:cNvSpPr/>
          <p:nvPr/>
        </p:nvSpPr>
        <p:spPr>
          <a:xfrm>
            <a:off x="15282189" y="9258300"/>
            <a:ext cx="4687320" cy="4687320"/>
          </a:xfrm>
          <a:custGeom>
            <a:avLst/>
            <a:gdLst/>
            <a:ahLst/>
            <a:cxnLst/>
            <a:rect l="l" t="t" r="r" b="b"/>
            <a:pathLst>
              <a:path w="4687320" h="4687320">
                <a:moveTo>
                  <a:pt x="0" y="0"/>
                </a:moveTo>
                <a:lnTo>
                  <a:pt x="4687319" y="0"/>
                </a:lnTo>
                <a:lnTo>
                  <a:pt x="4687319" y="4687320"/>
                </a:lnTo>
                <a:lnTo>
                  <a:pt x="0" y="468732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grpSp>
        <p:nvGrpSpPr>
          <p:cNvPr id="4" name="Group 4"/>
          <p:cNvGrpSpPr/>
          <p:nvPr/>
        </p:nvGrpSpPr>
        <p:grpSpPr>
          <a:xfrm>
            <a:off x="1719751" y="9560245"/>
            <a:ext cx="3960956" cy="3960956"/>
            <a:chOff x="0" y="0"/>
            <a:chExt cx="812800" cy="812800"/>
          </a:xfrm>
        </p:grpSpPr>
        <p:sp>
          <p:nvSpPr>
            <p:cNvPr id="5" name="Freeform 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C5739">
                <a:alpha val="7843"/>
              </a:srgbClr>
            </a:solidFill>
            <a:ln cap="sq">
              <a:noFill/>
              <a:prstDash val="solid"/>
              <a:miter/>
            </a:ln>
          </p:spPr>
        </p:sp>
        <p:sp>
          <p:nvSpPr>
            <p:cNvPr id="6" name="TextBox 6"/>
            <p:cNvSpPr txBox="1"/>
            <p:nvPr/>
          </p:nvSpPr>
          <p:spPr>
            <a:xfrm>
              <a:off x="76200" y="38100"/>
              <a:ext cx="660400" cy="698500"/>
            </a:xfrm>
            <a:prstGeom prst="rect">
              <a:avLst/>
            </a:prstGeom>
          </p:spPr>
          <p:txBody>
            <a:bodyPr lIns="50800" tIns="50800" rIns="50800" bIns="50800" rtlCol="0" anchor="ctr"/>
            <a:lstStyle/>
            <a:p>
              <a:pPr marL="0" lvl="0" indent="0" algn="ctr">
                <a:lnSpc>
                  <a:spcPts val="2859"/>
                </a:lnSpc>
                <a:spcBef>
                  <a:spcPct val="0"/>
                </a:spcBef>
              </a:pPr>
              <a:endParaRPr/>
            </a:p>
          </p:txBody>
        </p:sp>
      </p:grpSp>
      <p:sp>
        <p:nvSpPr>
          <p:cNvPr id="7" name="Freeform 7"/>
          <p:cNvSpPr/>
          <p:nvPr/>
        </p:nvSpPr>
        <p:spPr>
          <a:xfrm>
            <a:off x="16629412" y="-2739955"/>
            <a:ext cx="4687320" cy="4687320"/>
          </a:xfrm>
          <a:custGeom>
            <a:avLst/>
            <a:gdLst/>
            <a:ahLst/>
            <a:cxnLst/>
            <a:rect l="l" t="t" r="r" b="b"/>
            <a:pathLst>
              <a:path w="4687320" h="4687320">
                <a:moveTo>
                  <a:pt x="0" y="0"/>
                </a:moveTo>
                <a:lnTo>
                  <a:pt x="4687320" y="0"/>
                </a:lnTo>
                <a:lnTo>
                  <a:pt x="4687320" y="4687320"/>
                </a:lnTo>
                <a:lnTo>
                  <a:pt x="0" y="468732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8" name="Freeform 8"/>
          <p:cNvSpPr/>
          <p:nvPr/>
        </p:nvSpPr>
        <p:spPr>
          <a:xfrm>
            <a:off x="-1981200" y="-3695700"/>
            <a:ext cx="4687320" cy="4687320"/>
          </a:xfrm>
          <a:custGeom>
            <a:avLst/>
            <a:gdLst/>
            <a:ahLst/>
            <a:cxnLst/>
            <a:rect l="l" t="t" r="r" b="b"/>
            <a:pathLst>
              <a:path w="4687320" h="4687320">
                <a:moveTo>
                  <a:pt x="0" y="0"/>
                </a:moveTo>
                <a:lnTo>
                  <a:pt x="4687320" y="0"/>
                </a:lnTo>
                <a:lnTo>
                  <a:pt x="4687320" y="4687320"/>
                </a:lnTo>
                <a:lnTo>
                  <a:pt x="0" y="468732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dirty="0"/>
          </a:p>
        </p:txBody>
      </p:sp>
      <p:grpSp>
        <p:nvGrpSpPr>
          <p:cNvPr id="9" name="Group 9"/>
          <p:cNvGrpSpPr/>
          <p:nvPr/>
        </p:nvGrpSpPr>
        <p:grpSpPr>
          <a:xfrm>
            <a:off x="4825053" y="-5857324"/>
            <a:ext cx="8637895" cy="8637895"/>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C5739"/>
            </a:solidFill>
            <a:ln cap="sq">
              <a:noFill/>
              <a:prstDash val="solid"/>
              <a:miter/>
            </a:ln>
          </p:spPr>
        </p:sp>
        <p:sp>
          <p:nvSpPr>
            <p:cNvPr id="11" name="TextBox 11"/>
            <p:cNvSpPr txBox="1"/>
            <p:nvPr/>
          </p:nvSpPr>
          <p:spPr>
            <a:xfrm>
              <a:off x="76200" y="38100"/>
              <a:ext cx="660400" cy="698500"/>
            </a:xfrm>
            <a:prstGeom prst="rect">
              <a:avLst/>
            </a:prstGeom>
          </p:spPr>
          <p:txBody>
            <a:bodyPr lIns="50800" tIns="50800" rIns="50800" bIns="50800" rtlCol="0" anchor="ctr"/>
            <a:lstStyle/>
            <a:p>
              <a:pPr marL="0" lvl="0" indent="0" algn="ctr">
                <a:lnSpc>
                  <a:spcPts val="2859"/>
                </a:lnSpc>
                <a:spcBef>
                  <a:spcPct val="0"/>
                </a:spcBef>
              </a:pPr>
              <a:endParaRPr/>
            </a:p>
          </p:txBody>
        </p:sp>
      </p:grpSp>
      <p:grpSp>
        <p:nvGrpSpPr>
          <p:cNvPr id="12" name="Group 12"/>
          <p:cNvGrpSpPr/>
          <p:nvPr/>
        </p:nvGrpSpPr>
        <p:grpSpPr>
          <a:xfrm>
            <a:off x="4374447" y="4009706"/>
            <a:ext cx="10313297" cy="3200309"/>
            <a:chOff x="0" y="0"/>
            <a:chExt cx="2716259" cy="842880"/>
          </a:xfrm>
        </p:grpSpPr>
        <p:sp>
          <p:nvSpPr>
            <p:cNvPr id="13" name="Freeform 13"/>
            <p:cNvSpPr/>
            <p:nvPr/>
          </p:nvSpPr>
          <p:spPr>
            <a:xfrm>
              <a:off x="0" y="0"/>
              <a:ext cx="2716259" cy="842880"/>
            </a:xfrm>
            <a:custGeom>
              <a:avLst/>
              <a:gdLst/>
              <a:ahLst/>
              <a:cxnLst/>
              <a:rect l="l" t="t" r="r" b="b"/>
              <a:pathLst>
                <a:path w="2716259" h="842880">
                  <a:moveTo>
                    <a:pt x="12761" y="0"/>
                  </a:moveTo>
                  <a:lnTo>
                    <a:pt x="2703498" y="0"/>
                  </a:lnTo>
                  <a:cubicBezTo>
                    <a:pt x="2706882" y="0"/>
                    <a:pt x="2710128" y="1345"/>
                    <a:pt x="2712522" y="3738"/>
                  </a:cubicBezTo>
                  <a:cubicBezTo>
                    <a:pt x="2714915" y="6131"/>
                    <a:pt x="2716259" y="9377"/>
                    <a:pt x="2716259" y="12761"/>
                  </a:cubicBezTo>
                  <a:lnTo>
                    <a:pt x="2716259" y="830118"/>
                  </a:lnTo>
                  <a:cubicBezTo>
                    <a:pt x="2716259" y="837166"/>
                    <a:pt x="2710546" y="842880"/>
                    <a:pt x="2703498" y="842880"/>
                  </a:cubicBezTo>
                  <a:lnTo>
                    <a:pt x="12761" y="842880"/>
                  </a:lnTo>
                  <a:cubicBezTo>
                    <a:pt x="5713" y="842880"/>
                    <a:pt x="0" y="837166"/>
                    <a:pt x="0" y="830118"/>
                  </a:cubicBezTo>
                  <a:lnTo>
                    <a:pt x="0" y="12761"/>
                  </a:lnTo>
                  <a:cubicBezTo>
                    <a:pt x="0" y="5713"/>
                    <a:pt x="5713" y="0"/>
                    <a:pt x="12761" y="0"/>
                  </a:cubicBezTo>
                  <a:close/>
                </a:path>
              </a:pathLst>
            </a:custGeom>
            <a:solidFill>
              <a:srgbClr val="FFFFFF"/>
            </a:solidFill>
            <a:ln w="9525" cap="sq">
              <a:solidFill>
                <a:srgbClr val="009245"/>
              </a:solidFill>
              <a:prstDash val="solid"/>
              <a:miter/>
            </a:ln>
          </p:spPr>
        </p:sp>
        <p:sp>
          <p:nvSpPr>
            <p:cNvPr id="14" name="TextBox 14"/>
            <p:cNvSpPr txBox="1"/>
            <p:nvPr/>
          </p:nvSpPr>
          <p:spPr>
            <a:xfrm>
              <a:off x="0" y="-38100"/>
              <a:ext cx="2716259" cy="880980"/>
            </a:xfrm>
            <a:prstGeom prst="rect">
              <a:avLst/>
            </a:prstGeom>
          </p:spPr>
          <p:txBody>
            <a:bodyPr lIns="50800" tIns="50800" rIns="50800" bIns="50800" rtlCol="0" anchor="ctr"/>
            <a:lstStyle/>
            <a:p>
              <a:pPr algn="ctr">
                <a:lnSpc>
                  <a:spcPts val="2340"/>
                </a:lnSpc>
              </a:pPr>
              <a:endParaRPr/>
            </a:p>
          </p:txBody>
        </p:sp>
      </p:grpSp>
      <p:grpSp>
        <p:nvGrpSpPr>
          <p:cNvPr id="15" name="Group 15"/>
          <p:cNvGrpSpPr/>
          <p:nvPr/>
        </p:nvGrpSpPr>
        <p:grpSpPr>
          <a:xfrm>
            <a:off x="4572001" y="5672737"/>
            <a:ext cx="9916658" cy="724442"/>
            <a:chOff x="0" y="0"/>
            <a:chExt cx="2710839" cy="190799"/>
          </a:xfrm>
        </p:grpSpPr>
        <p:sp>
          <p:nvSpPr>
            <p:cNvPr id="16" name="Freeform 16"/>
            <p:cNvSpPr/>
            <p:nvPr/>
          </p:nvSpPr>
          <p:spPr>
            <a:xfrm>
              <a:off x="0" y="0"/>
              <a:ext cx="2710839" cy="190799"/>
            </a:xfrm>
            <a:custGeom>
              <a:avLst/>
              <a:gdLst/>
              <a:ahLst/>
              <a:cxnLst/>
              <a:rect l="l" t="t" r="r" b="b"/>
              <a:pathLst>
                <a:path w="2710839" h="190799">
                  <a:moveTo>
                    <a:pt x="0" y="0"/>
                  </a:moveTo>
                  <a:lnTo>
                    <a:pt x="2710839" y="0"/>
                  </a:lnTo>
                  <a:lnTo>
                    <a:pt x="2710839" y="190799"/>
                  </a:lnTo>
                  <a:lnTo>
                    <a:pt x="0" y="190799"/>
                  </a:lnTo>
                  <a:close/>
                </a:path>
              </a:pathLst>
            </a:custGeom>
            <a:solidFill>
              <a:srgbClr val="EFEFEF"/>
            </a:solidFill>
            <a:ln cap="sq">
              <a:noFill/>
              <a:prstDash val="solid"/>
              <a:miter/>
            </a:ln>
          </p:spPr>
        </p:sp>
        <p:sp>
          <p:nvSpPr>
            <p:cNvPr id="17" name="TextBox 17"/>
            <p:cNvSpPr txBox="1"/>
            <p:nvPr/>
          </p:nvSpPr>
          <p:spPr>
            <a:xfrm>
              <a:off x="0" y="-38100"/>
              <a:ext cx="2710839" cy="228899"/>
            </a:xfrm>
            <a:prstGeom prst="rect">
              <a:avLst/>
            </a:prstGeom>
          </p:spPr>
          <p:txBody>
            <a:bodyPr lIns="50800" tIns="50800" rIns="50800" bIns="50800" rtlCol="0" anchor="ctr"/>
            <a:lstStyle/>
            <a:p>
              <a:pPr algn="ctr">
                <a:lnSpc>
                  <a:spcPts val="2340"/>
                </a:lnSpc>
              </a:pPr>
              <a:endParaRPr/>
            </a:p>
          </p:txBody>
        </p:sp>
      </p:grpSp>
      <p:grpSp>
        <p:nvGrpSpPr>
          <p:cNvPr id="21" name="Group 21"/>
          <p:cNvGrpSpPr/>
          <p:nvPr/>
        </p:nvGrpSpPr>
        <p:grpSpPr>
          <a:xfrm>
            <a:off x="4572000" y="5099435"/>
            <a:ext cx="9918192" cy="317352"/>
            <a:chOff x="0" y="0"/>
            <a:chExt cx="2710839" cy="176554"/>
          </a:xfrm>
        </p:grpSpPr>
        <p:sp>
          <p:nvSpPr>
            <p:cNvPr id="22" name="Freeform 22"/>
            <p:cNvSpPr/>
            <p:nvPr/>
          </p:nvSpPr>
          <p:spPr>
            <a:xfrm>
              <a:off x="0" y="0"/>
              <a:ext cx="2710839" cy="176554"/>
            </a:xfrm>
            <a:custGeom>
              <a:avLst/>
              <a:gdLst/>
              <a:ahLst/>
              <a:cxnLst/>
              <a:rect l="l" t="t" r="r" b="b"/>
              <a:pathLst>
                <a:path w="2710839" h="176554">
                  <a:moveTo>
                    <a:pt x="0" y="0"/>
                  </a:moveTo>
                  <a:lnTo>
                    <a:pt x="2710839" y="0"/>
                  </a:lnTo>
                  <a:lnTo>
                    <a:pt x="2710839" y="176554"/>
                  </a:lnTo>
                  <a:lnTo>
                    <a:pt x="0" y="176554"/>
                  </a:lnTo>
                  <a:close/>
                </a:path>
              </a:pathLst>
            </a:custGeom>
            <a:solidFill>
              <a:srgbClr val="FFFFFF"/>
            </a:solidFill>
            <a:ln cap="sq">
              <a:noFill/>
              <a:prstDash val="solid"/>
              <a:miter/>
            </a:ln>
          </p:spPr>
        </p:sp>
        <p:sp>
          <p:nvSpPr>
            <p:cNvPr id="23" name="TextBox 23"/>
            <p:cNvSpPr txBox="1"/>
            <p:nvPr/>
          </p:nvSpPr>
          <p:spPr>
            <a:xfrm>
              <a:off x="0" y="-38100"/>
              <a:ext cx="2710839" cy="214654"/>
            </a:xfrm>
            <a:prstGeom prst="rect">
              <a:avLst/>
            </a:prstGeom>
          </p:spPr>
          <p:txBody>
            <a:bodyPr lIns="50800" tIns="50800" rIns="50800" bIns="50800" rtlCol="0" anchor="ctr"/>
            <a:lstStyle/>
            <a:p>
              <a:pPr algn="ctr">
                <a:lnSpc>
                  <a:spcPts val="2340"/>
                </a:lnSpc>
              </a:pPr>
              <a:endParaRPr/>
            </a:p>
          </p:txBody>
        </p:sp>
      </p:grpSp>
      <p:sp>
        <p:nvSpPr>
          <p:cNvPr id="27" name="Freeform 27"/>
          <p:cNvSpPr/>
          <p:nvPr/>
        </p:nvSpPr>
        <p:spPr>
          <a:xfrm>
            <a:off x="0" y="3265287"/>
            <a:ext cx="4656000" cy="4656000"/>
          </a:xfrm>
          <a:custGeom>
            <a:avLst/>
            <a:gdLst/>
            <a:ahLst/>
            <a:cxnLst/>
            <a:rect l="l" t="t" r="r" b="b"/>
            <a:pathLst>
              <a:path w="4656000" h="4656000">
                <a:moveTo>
                  <a:pt x="0" y="0"/>
                </a:moveTo>
                <a:lnTo>
                  <a:pt x="4656000" y="0"/>
                </a:lnTo>
                <a:lnTo>
                  <a:pt x="4656000" y="4656000"/>
                </a:lnTo>
                <a:lnTo>
                  <a:pt x="0" y="4656000"/>
                </a:lnTo>
                <a:lnTo>
                  <a:pt x="0" y="0"/>
                </a:lnTo>
                <a:close/>
              </a:path>
            </a:pathLst>
          </a:custGeom>
          <a:blipFill>
            <a:blip r:embed="rId6"/>
            <a:stretch>
              <a:fillRect/>
            </a:stretch>
          </a:blipFill>
        </p:spPr>
      </p:sp>
      <p:sp>
        <p:nvSpPr>
          <p:cNvPr id="28" name="Freeform 28"/>
          <p:cNvSpPr/>
          <p:nvPr/>
        </p:nvSpPr>
        <p:spPr>
          <a:xfrm>
            <a:off x="14296598" y="3605056"/>
            <a:ext cx="3976462" cy="3976462"/>
          </a:xfrm>
          <a:custGeom>
            <a:avLst/>
            <a:gdLst/>
            <a:ahLst/>
            <a:cxnLst/>
            <a:rect l="l" t="t" r="r" b="b"/>
            <a:pathLst>
              <a:path w="3976462" h="3976462">
                <a:moveTo>
                  <a:pt x="0" y="0"/>
                </a:moveTo>
                <a:lnTo>
                  <a:pt x="3976461" y="0"/>
                </a:lnTo>
                <a:lnTo>
                  <a:pt x="3976461" y="3976462"/>
                </a:lnTo>
                <a:lnTo>
                  <a:pt x="0" y="3976462"/>
                </a:lnTo>
                <a:lnTo>
                  <a:pt x="0" y="0"/>
                </a:lnTo>
                <a:close/>
              </a:path>
            </a:pathLst>
          </a:custGeom>
          <a:blipFill>
            <a:blip r:embed="rId7"/>
            <a:stretch>
              <a:fillRect/>
            </a:stretch>
          </a:blipFill>
        </p:spPr>
      </p:sp>
      <p:sp>
        <p:nvSpPr>
          <p:cNvPr id="29" name="TextBox 29"/>
          <p:cNvSpPr txBox="1"/>
          <p:nvPr/>
        </p:nvSpPr>
        <p:spPr>
          <a:xfrm>
            <a:off x="5967016" y="675996"/>
            <a:ext cx="6264463" cy="695921"/>
          </a:xfrm>
          <a:prstGeom prst="rect">
            <a:avLst/>
          </a:prstGeom>
        </p:spPr>
        <p:txBody>
          <a:bodyPr lIns="0" tIns="0" rIns="0" bIns="0" rtlCol="0" anchor="t">
            <a:spAutoFit/>
          </a:bodyPr>
          <a:lstStyle/>
          <a:p>
            <a:pPr marL="0" lvl="0" indent="0" algn="ctr">
              <a:lnSpc>
                <a:spcPts val="5001"/>
              </a:lnSpc>
            </a:pPr>
            <a:r>
              <a:rPr lang="en-US" sz="4546" b="1">
                <a:solidFill>
                  <a:srgbClr val="FFFFFF"/>
                </a:solidFill>
                <a:latin typeface="Poppins Bold"/>
                <a:ea typeface="Poppins Bold"/>
                <a:cs typeface="Poppins Bold"/>
                <a:sym typeface="Poppins Bold"/>
              </a:rPr>
              <a:t>Product Features</a:t>
            </a:r>
          </a:p>
        </p:txBody>
      </p:sp>
      <p:sp>
        <p:nvSpPr>
          <p:cNvPr id="34" name="TextBox 34"/>
          <p:cNvSpPr txBox="1"/>
          <p:nvPr/>
        </p:nvSpPr>
        <p:spPr>
          <a:xfrm>
            <a:off x="4911452" y="5099435"/>
            <a:ext cx="1367917" cy="371998"/>
          </a:xfrm>
          <a:prstGeom prst="rect">
            <a:avLst/>
          </a:prstGeom>
        </p:spPr>
        <p:txBody>
          <a:bodyPr lIns="0" tIns="0" rIns="0" bIns="0" rtlCol="0" anchor="t">
            <a:spAutoFit/>
          </a:bodyPr>
          <a:lstStyle/>
          <a:p>
            <a:pPr algn="l">
              <a:lnSpc>
                <a:spcPts val="2859"/>
              </a:lnSpc>
              <a:spcBef>
                <a:spcPct val="0"/>
              </a:spcBef>
            </a:pPr>
            <a:r>
              <a:rPr lang="en-US" sz="2199" dirty="0">
                <a:solidFill>
                  <a:srgbClr val="000000"/>
                </a:solidFill>
                <a:latin typeface="Poppins" pitchFamily="2" charset="0"/>
                <a:ea typeface="Poppins Medium"/>
                <a:cs typeface="Poppins" pitchFamily="2" charset="0"/>
                <a:sym typeface="Poppins Medium"/>
              </a:rPr>
              <a:t>B4S - B65</a:t>
            </a:r>
          </a:p>
        </p:txBody>
      </p:sp>
      <p:sp>
        <p:nvSpPr>
          <p:cNvPr id="35" name="TextBox 35"/>
          <p:cNvSpPr txBox="1"/>
          <p:nvPr/>
        </p:nvSpPr>
        <p:spPr>
          <a:xfrm>
            <a:off x="4911452" y="5839638"/>
            <a:ext cx="1362335" cy="371897"/>
          </a:xfrm>
          <a:prstGeom prst="rect">
            <a:avLst/>
          </a:prstGeom>
        </p:spPr>
        <p:txBody>
          <a:bodyPr lIns="0" tIns="0" rIns="0" bIns="0" rtlCol="0" anchor="t">
            <a:spAutoFit/>
          </a:bodyPr>
          <a:lstStyle/>
          <a:p>
            <a:pPr algn="l">
              <a:lnSpc>
                <a:spcPts val="2859"/>
              </a:lnSpc>
              <a:spcBef>
                <a:spcPct val="0"/>
              </a:spcBef>
            </a:pPr>
            <a:r>
              <a:rPr lang="en-US" sz="2199">
                <a:solidFill>
                  <a:srgbClr val="000000"/>
                </a:solidFill>
                <a:latin typeface="Poppins" pitchFamily="2" charset="0"/>
                <a:ea typeface="Poppins Medium"/>
                <a:cs typeface="Poppins" pitchFamily="2" charset="0"/>
                <a:sym typeface="Poppins Medium"/>
              </a:rPr>
              <a:t>B4A-B10A</a:t>
            </a:r>
          </a:p>
        </p:txBody>
      </p:sp>
      <p:sp>
        <p:nvSpPr>
          <p:cNvPr id="36" name="TextBox 36"/>
          <p:cNvSpPr txBox="1"/>
          <p:nvPr/>
        </p:nvSpPr>
        <p:spPr>
          <a:xfrm>
            <a:off x="4911452" y="6571689"/>
            <a:ext cx="1538511" cy="371897"/>
          </a:xfrm>
          <a:prstGeom prst="rect">
            <a:avLst/>
          </a:prstGeom>
        </p:spPr>
        <p:txBody>
          <a:bodyPr lIns="0" tIns="0" rIns="0" bIns="0" rtlCol="0" anchor="t">
            <a:spAutoFit/>
          </a:bodyPr>
          <a:lstStyle/>
          <a:p>
            <a:pPr algn="l">
              <a:lnSpc>
                <a:spcPts val="2859"/>
              </a:lnSpc>
              <a:spcBef>
                <a:spcPct val="0"/>
              </a:spcBef>
            </a:pPr>
            <a:r>
              <a:rPr lang="en-US" sz="2199">
                <a:solidFill>
                  <a:srgbClr val="000000"/>
                </a:solidFill>
                <a:latin typeface="Poppins" pitchFamily="2" charset="0"/>
                <a:ea typeface="Poppins Medium"/>
                <a:cs typeface="Poppins" pitchFamily="2" charset="0"/>
                <a:sym typeface="Poppins Medium"/>
              </a:rPr>
              <a:t>B15A-B50A</a:t>
            </a:r>
          </a:p>
        </p:txBody>
      </p:sp>
      <p:sp>
        <p:nvSpPr>
          <p:cNvPr id="37" name="TextBox 37"/>
          <p:cNvSpPr txBox="1"/>
          <p:nvPr/>
        </p:nvSpPr>
        <p:spPr>
          <a:xfrm>
            <a:off x="7199809" y="5099435"/>
            <a:ext cx="503969" cy="371998"/>
          </a:xfrm>
          <a:prstGeom prst="rect">
            <a:avLst/>
          </a:prstGeom>
        </p:spPr>
        <p:txBody>
          <a:bodyPr lIns="0" tIns="0" rIns="0" bIns="0" rtlCol="0" anchor="t">
            <a:spAutoFit/>
          </a:bodyPr>
          <a:lstStyle/>
          <a:p>
            <a:pPr algn="l">
              <a:lnSpc>
                <a:spcPts val="2859"/>
              </a:lnSpc>
              <a:spcBef>
                <a:spcPct val="0"/>
              </a:spcBef>
            </a:pPr>
            <a:r>
              <a:rPr lang="en-US" sz="2199" dirty="0">
                <a:solidFill>
                  <a:srgbClr val="000000"/>
                </a:solidFill>
                <a:latin typeface="Poppins" pitchFamily="2" charset="0"/>
                <a:ea typeface="Poppins Medium"/>
                <a:cs typeface="Poppins" pitchFamily="2" charset="0"/>
                <a:sym typeface="Poppins Medium"/>
              </a:rPr>
              <a:t>2-6</a:t>
            </a:r>
          </a:p>
        </p:txBody>
      </p:sp>
      <p:sp>
        <p:nvSpPr>
          <p:cNvPr id="38" name="TextBox 38"/>
          <p:cNvSpPr txBox="1"/>
          <p:nvPr/>
        </p:nvSpPr>
        <p:spPr>
          <a:xfrm>
            <a:off x="7199809" y="5839638"/>
            <a:ext cx="620985" cy="371897"/>
          </a:xfrm>
          <a:prstGeom prst="rect">
            <a:avLst/>
          </a:prstGeom>
        </p:spPr>
        <p:txBody>
          <a:bodyPr lIns="0" tIns="0" rIns="0" bIns="0" rtlCol="0" anchor="t">
            <a:spAutoFit/>
          </a:bodyPr>
          <a:lstStyle/>
          <a:p>
            <a:pPr algn="l">
              <a:lnSpc>
                <a:spcPts val="2859"/>
              </a:lnSpc>
              <a:spcBef>
                <a:spcPct val="0"/>
              </a:spcBef>
            </a:pPr>
            <a:r>
              <a:rPr lang="en-US" sz="2199">
                <a:solidFill>
                  <a:srgbClr val="000000"/>
                </a:solidFill>
                <a:latin typeface="Poppins" pitchFamily="2" charset="0"/>
                <a:ea typeface="Poppins Medium"/>
                <a:cs typeface="Poppins" pitchFamily="2" charset="0"/>
                <a:sym typeface="Poppins Medium"/>
              </a:rPr>
              <a:t>4-10</a:t>
            </a:r>
          </a:p>
        </p:txBody>
      </p:sp>
      <p:sp>
        <p:nvSpPr>
          <p:cNvPr id="39" name="TextBox 39"/>
          <p:cNvSpPr txBox="1"/>
          <p:nvPr/>
        </p:nvSpPr>
        <p:spPr>
          <a:xfrm>
            <a:off x="7199809" y="6571689"/>
            <a:ext cx="976871" cy="371998"/>
          </a:xfrm>
          <a:prstGeom prst="rect">
            <a:avLst/>
          </a:prstGeom>
        </p:spPr>
        <p:txBody>
          <a:bodyPr lIns="0" tIns="0" rIns="0" bIns="0" rtlCol="0" anchor="t">
            <a:spAutoFit/>
          </a:bodyPr>
          <a:lstStyle/>
          <a:p>
            <a:pPr algn="l">
              <a:lnSpc>
                <a:spcPts val="2859"/>
              </a:lnSpc>
              <a:spcBef>
                <a:spcPct val="0"/>
              </a:spcBef>
            </a:pPr>
            <a:r>
              <a:rPr lang="en-US" sz="2199">
                <a:solidFill>
                  <a:srgbClr val="000000"/>
                </a:solidFill>
                <a:latin typeface="Poppins" pitchFamily="2" charset="0"/>
                <a:ea typeface="Poppins Medium"/>
                <a:cs typeface="Poppins" pitchFamily="2" charset="0"/>
                <a:sym typeface="Poppins Medium"/>
              </a:rPr>
              <a:t>15 – 50</a:t>
            </a:r>
          </a:p>
        </p:txBody>
      </p:sp>
      <p:sp>
        <p:nvSpPr>
          <p:cNvPr id="40" name="TextBox 40"/>
          <p:cNvSpPr txBox="1"/>
          <p:nvPr/>
        </p:nvSpPr>
        <p:spPr>
          <a:xfrm>
            <a:off x="9360432" y="5099435"/>
            <a:ext cx="2728485" cy="371998"/>
          </a:xfrm>
          <a:prstGeom prst="rect">
            <a:avLst/>
          </a:prstGeom>
        </p:spPr>
        <p:txBody>
          <a:bodyPr lIns="0" tIns="0" rIns="0" bIns="0" rtlCol="0" anchor="t">
            <a:spAutoFit/>
          </a:bodyPr>
          <a:lstStyle/>
          <a:p>
            <a:pPr algn="l">
              <a:lnSpc>
                <a:spcPts val="2859"/>
              </a:lnSpc>
              <a:spcBef>
                <a:spcPct val="0"/>
              </a:spcBef>
            </a:pPr>
            <a:r>
              <a:rPr lang="en-US" sz="2199">
                <a:solidFill>
                  <a:srgbClr val="000000"/>
                </a:solidFill>
                <a:latin typeface="Poppins" pitchFamily="2" charset="0"/>
                <a:ea typeface="Poppins Medium"/>
                <a:cs typeface="Poppins" pitchFamily="2" charset="0"/>
                <a:sym typeface="Poppins Medium"/>
              </a:rPr>
              <a:t>0.6–0.9 m³/day</a:t>
            </a:r>
          </a:p>
        </p:txBody>
      </p:sp>
      <p:sp>
        <p:nvSpPr>
          <p:cNvPr id="41" name="TextBox 41"/>
          <p:cNvSpPr txBox="1"/>
          <p:nvPr/>
        </p:nvSpPr>
        <p:spPr>
          <a:xfrm>
            <a:off x="9360432" y="5839638"/>
            <a:ext cx="2110383" cy="371897"/>
          </a:xfrm>
          <a:prstGeom prst="rect">
            <a:avLst/>
          </a:prstGeom>
        </p:spPr>
        <p:txBody>
          <a:bodyPr lIns="0" tIns="0" rIns="0" bIns="0" rtlCol="0" anchor="t">
            <a:spAutoFit/>
          </a:bodyPr>
          <a:lstStyle/>
          <a:p>
            <a:pPr algn="l">
              <a:lnSpc>
                <a:spcPts val="2859"/>
              </a:lnSpc>
              <a:spcBef>
                <a:spcPct val="0"/>
              </a:spcBef>
            </a:pPr>
            <a:r>
              <a:rPr lang="en-US" sz="2199">
                <a:solidFill>
                  <a:srgbClr val="000000"/>
                </a:solidFill>
                <a:latin typeface="Poppins" pitchFamily="2" charset="0"/>
                <a:ea typeface="Poppins Medium"/>
                <a:cs typeface="Poppins" pitchFamily="2" charset="0"/>
                <a:sym typeface="Poppins Medium"/>
              </a:rPr>
              <a:t>0.6–1.5 m³/day</a:t>
            </a:r>
          </a:p>
        </p:txBody>
      </p:sp>
      <p:sp>
        <p:nvSpPr>
          <p:cNvPr id="42" name="TextBox 42"/>
          <p:cNvSpPr txBox="1"/>
          <p:nvPr/>
        </p:nvSpPr>
        <p:spPr>
          <a:xfrm>
            <a:off x="9360432" y="6571689"/>
            <a:ext cx="2466586" cy="371998"/>
          </a:xfrm>
          <a:prstGeom prst="rect">
            <a:avLst/>
          </a:prstGeom>
        </p:spPr>
        <p:txBody>
          <a:bodyPr lIns="0" tIns="0" rIns="0" bIns="0" rtlCol="0" anchor="t">
            <a:spAutoFit/>
          </a:bodyPr>
          <a:lstStyle/>
          <a:p>
            <a:pPr algn="l">
              <a:lnSpc>
                <a:spcPts val="2859"/>
              </a:lnSpc>
              <a:spcBef>
                <a:spcPct val="0"/>
              </a:spcBef>
            </a:pPr>
            <a:r>
              <a:rPr lang="en-US" sz="2199">
                <a:solidFill>
                  <a:srgbClr val="000000"/>
                </a:solidFill>
                <a:latin typeface="Poppins" pitchFamily="2" charset="0"/>
                <a:ea typeface="Poppins Medium"/>
                <a:cs typeface="Poppins" pitchFamily="2" charset="0"/>
                <a:sym typeface="Poppins Medium"/>
              </a:rPr>
              <a:t>2.25–7.5 m³/day</a:t>
            </a:r>
          </a:p>
        </p:txBody>
      </p:sp>
      <p:sp>
        <p:nvSpPr>
          <p:cNvPr id="43" name="TextBox 43"/>
          <p:cNvSpPr txBox="1"/>
          <p:nvPr/>
        </p:nvSpPr>
        <p:spPr>
          <a:xfrm>
            <a:off x="12562094" y="5099435"/>
            <a:ext cx="1074353" cy="371897"/>
          </a:xfrm>
          <a:prstGeom prst="rect">
            <a:avLst/>
          </a:prstGeom>
        </p:spPr>
        <p:txBody>
          <a:bodyPr lIns="0" tIns="0" rIns="0" bIns="0" rtlCol="0" anchor="t">
            <a:spAutoFit/>
          </a:bodyPr>
          <a:lstStyle/>
          <a:p>
            <a:pPr algn="l">
              <a:lnSpc>
                <a:spcPts val="2859"/>
              </a:lnSpc>
              <a:spcBef>
                <a:spcPct val="0"/>
              </a:spcBef>
            </a:pPr>
            <a:r>
              <a:rPr lang="en-US" sz="2199">
                <a:solidFill>
                  <a:srgbClr val="000000"/>
                </a:solidFill>
                <a:latin typeface="Poppins" pitchFamily="2" charset="0"/>
                <a:ea typeface="Poppins Medium"/>
                <a:cs typeface="Poppins" pitchFamily="2" charset="0"/>
                <a:sym typeface="Poppins Medium"/>
              </a:rPr>
              <a:t>150-165</a:t>
            </a:r>
          </a:p>
        </p:txBody>
      </p:sp>
      <p:sp>
        <p:nvSpPr>
          <p:cNvPr id="44" name="TextBox 44"/>
          <p:cNvSpPr txBox="1"/>
          <p:nvPr/>
        </p:nvSpPr>
        <p:spPr>
          <a:xfrm>
            <a:off x="12562094" y="5839638"/>
            <a:ext cx="1139651" cy="371897"/>
          </a:xfrm>
          <a:prstGeom prst="rect">
            <a:avLst/>
          </a:prstGeom>
        </p:spPr>
        <p:txBody>
          <a:bodyPr lIns="0" tIns="0" rIns="0" bIns="0" rtlCol="0" anchor="t">
            <a:spAutoFit/>
          </a:bodyPr>
          <a:lstStyle/>
          <a:p>
            <a:pPr algn="l">
              <a:lnSpc>
                <a:spcPts val="2859"/>
              </a:lnSpc>
              <a:spcBef>
                <a:spcPct val="0"/>
              </a:spcBef>
            </a:pPr>
            <a:r>
              <a:rPr lang="en-US" sz="2199">
                <a:solidFill>
                  <a:srgbClr val="000000"/>
                </a:solidFill>
                <a:latin typeface="Poppins" pitchFamily="2" charset="0"/>
                <a:ea typeface="Poppins Medium"/>
                <a:cs typeface="Poppins" pitchFamily="2" charset="0"/>
                <a:sym typeface="Poppins Medium"/>
              </a:rPr>
              <a:t>150-240</a:t>
            </a:r>
          </a:p>
        </p:txBody>
      </p:sp>
      <p:sp>
        <p:nvSpPr>
          <p:cNvPr id="45" name="TextBox 45"/>
          <p:cNvSpPr txBox="1"/>
          <p:nvPr/>
        </p:nvSpPr>
        <p:spPr>
          <a:xfrm>
            <a:off x="12562094" y="6571689"/>
            <a:ext cx="1225786" cy="371897"/>
          </a:xfrm>
          <a:prstGeom prst="rect">
            <a:avLst/>
          </a:prstGeom>
        </p:spPr>
        <p:txBody>
          <a:bodyPr lIns="0" tIns="0" rIns="0" bIns="0" rtlCol="0" anchor="t">
            <a:spAutoFit/>
          </a:bodyPr>
          <a:lstStyle/>
          <a:p>
            <a:pPr algn="l">
              <a:lnSpc>
                <a:spcPts val="2859"/>
              </a:lnSpc>
              <a:spcBef>
                <a:spcPct val="0"/>
              </a:spcBef>
            </a:pPr>
            <a:r>
              <a:rPr lang="en-US" sz="2199">
                <a:solidFill>
                  <a:srgbClr val="000000"/>
                </a:solidFill>
                <a:latin typeface="Poppins" pitchFamily="2" charset="0"/>
                <a:ea typeface="Poppins Medium"/>
                <a:cs typeface="Poppins" pitchFamily="2" charset="0"/>
                <a:sym typeface="Poppins Medium"/>
              </a:rPr>
              <a:t>300-540</a:t>
            </a:r>
          </a:p>
        </p:txBody>
      </p:sp>
      <p:sp>
        <p:nvSpPr>
          <p:cNvPr id="47" name="Rectangle 46"/>
          <p:cNvSpPr/>
          <p:nvPr/>
        </p:nvSpPr>
        <p:spPr>
          <a:xfrm>
            <a:off x="4419600" y="4076700"/>
            <a:ext cx="10204704" cy="731520"/>
          </a:xfrm>
          <a:prstGeom prst="rect">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sp>
        <p:nvSpPr>
          <p:cNvPr id="46" name="TextBox 46"/>
          <p:cNvSpPr txBox="1"/>
          <p:nvPr/>
        </p:nvSpPr>
        <p:spPr>
          <a:xfrm>
            <a:off x="5492017" y="7711124"/>
            <a:ext cx="7736830" cy="487045"/>
          </a:xfrm>
          <a:prstGeom prst="rect">
            <a:avLst/>
          </a:prstGeom>
        </p:spPr>
        <p:txBody>
          <a:bodyPr lIns="0" tIns="0" rIns="0" bIns="0" rtlCol="0" anchor="t">
            <a:spAutoFit/>
          </a:bodyPr>
          <a:lstStyle/>
          <a:p>
            <a:pPr algn="ctr">
              <a:lnSpc>
                <a:spcPts val="3769"/>
              </a:lnSpc>
              <a:spcBef>
                <a:spcPct val="0"/>
              </a:spcBef>
            </a:pPr>
            <a:r>
              <a:rPr lang="en-US" sz="2899" b="1" dirty="0">
                <a:solidFill>
                  <a:srgbClr val="000000"/>
                </a:solidFill>
                <a:latin typeface="Poppins Bold"/>
                <a:ea typeface="Poppins Bold"/>
                <a:cs typeface="Poppins Bold"/>
                <a:sym typeface="Poppins Bold"/>
              </a:rPr>
              <a:t>Materials </a:t>
            </a:r>
            <a:r>
              <a:rPr lang="en-US" sz="2899" dirty="0">
                <a:solidFill>
                  <a:srgbClr val="000000"/>
                </a:solidFill>
                <a:latin typeface="Poppins Medium"/>
                <a:ea typeface="Poppins Medium"/>
                <a:cs typeface="Poppins Medium"/>
                <a:sym typeface="Poppins Medium"/>
              </a:rPr>
              <a:t>High quality Polypropylene (PP)</a:t>
            </a:r>
          </a:p>
        </p:txBody>
      </p:sp>
      <p:sp>
        <p:nvSpPr>
          <p:cNvPr id="33" name="TextBox 33"/>
          <p:cNvSpPr txBox="1"/>
          <p:nvPr/>
        </p:nvSpPr>
        <p:spPr>
          <a:xfrm>
            <a:off x="12437331" y="4237459"/>
            <a:ext cx="1583469" cy="448841"/>
          </a:xfrm>
          <a:prstGeom prst="rect">
            <a:avLst/>
          </a:prstGeom>
        </p:spPr>
        <p:txBody>
          <a:bodyPr wrap="square" lIns="0" tIns="0" rIns="0" bIns="0" rtlCol="0" anchor="t">
            <a:spAutoFit/>
          </a:bodyPr>
          <a:lstStyle/>
          <a:p>
            <a:pPr algn="ctr">
              <a:lnSpc>
                <a:spcPts val="3509"/>
              </a:lnSpc>
              <a:spcBef>
                <a:spcPct val="0"/>
              </a:spcBef>
            </a:pPr>
            <a:r>
              <a:rPr lang="en-US" sz="2699" b="1" dirty="0">
                <a:solidFill>
                  <a:srgbClr val="FFFFFF"/>
                </a:solidFill>
                <a:latin typeface="Poppins" pitchFamily="2" charset="0"/>
                <a:ea typeface="Poppins Medium"/>
                <a:cs typeface="Poppins" pitchFamily="2" charset="0"/>
                <a:sym typeface="Poppins Medium"/>
              </a:rPr>
              <a:t>Weight</a:t>
            </a:r>
          </a:p>
        </p:txBody>
      </p:sp>
      <p:sp>
        <p:nvSpPr>
          <p:cNvPr id="32" name="TextBox 32"/>
          <p:cNvSpPr txBox="1"/>
          <p:nvPr/>
        </p:nvSpPr>
        <p:spPr>
          <a:xfrm>
            <a:off x="9183223" y="4237459"/>
            <a:ext cx="2046145" cy="448841"/>
          </a:xfrm>
          <a:prstGeom prst="rect">
            <a:avLst/>
          </a:prstGeom>
        </p:spPr>
        <p:txBody>
          <a:bodyPr wrap="square" lIns="0" tIns="0" rIns="0" bIns="0" rtlCol="0" anchor="t">
            <a:spAutoFit/>
          </a:bodyPr>
          <a:lstStyle/>
          <a:p>
            <a:pPr algn="ctr">
              <a:lnSpc>
                <a:spcPts val="3509"/>
              </a:lnSpc>
              <a:spcBef>
                <a:spcPct val="0"/>
              </a:spcBef>
            </a:pPr>
            <a:r>
              <a:rPr lang="en-US" sz="2699" b="1" dirty="0">
                <a:solidFill>
                  <a:srgbClr val="FFFFFF"/>
                </a:solidFill>
                <a:latin typeface="Poppins" pitchFamily="2" charset="0"/>
                <a:ea typeface="Poppins Medium"/>
                <a:cs typeface="Poppins" pitchFamily="2" charset="0"/>
                <a:sym typeface="Poppins Medium"/>
              </a:rPr>
              <a:t>Capacity</a:t>
            </a:r>
          </a:p>
        </p:txBody>
      </p:sp>
      <p:sp>
        <p:nvSpPr>
          <p:cNvPr id="31" name="TextBox 31"/>
          <p:cNvSpPr txBox="1"/>
          <p:nvPr/>
        </p:nvSpPr>
        <p:spPr>
          <a:xfrm>
            <a:off x="7043695" y="4237459"/>
            <a:ext cx="1508317" cy="448841"/>
          </a:xfrm>
          <a:prstGeom prst="rect">
            <a:avLst/>
          </a:prstGeom>
        </p:spPr>
        <p:txBody>
          <a:bodyPr wrap="square" lIns="0" tIns="0" rIns="0" bIns="0" rtlCol="0" anchor="t">
            <a:spAutoFit/>
          </a:bodyPr>
          <a:lstStyle/>
          <a:p>
            <a:pPr algn="ctr">
              <a:lnSpc>
                <a:spcPts val="3509"/>
              </a:lnSpc>
              <a:spcBef>
                <a:spcPct val="0"/>
              </a:spcBef>
            </a:pPr>
            <a:r>
              <a:rPr lang="en-US" sz="2699" b="1" dirty="0">
                <a:solidFill>
                  <a:srgbClr val="FFFFFF"/>
                </a:solidFill>
                <a:latin typeface="Poppins" pitchFamily="2" charset="0"/>
                <a:ea typeface="Poppins Medium"/>
                <a:cs typeface="Poppins" pitchFamily="2" charset="0"/>
                <a:sym typeface="Poppins Medium"/>
              </a:rPr>
              <a:t>People</a:t>
            </a:r>
          </a:p>
        </p:txBody>
      </p:sp>
      <p:sp>
        <p:nvSpPr>
          <p:cNvPr id="30" name="TextBox 30"/>
          <p:cNvSpPr txBox="1"/>
          <p:nvPr/>
        </p:nvSpPr>
        <p:spPr>
          <a:xfrm>
            <a:off x="4755338" y="4237459"/>
            <a:ext cx="1362335" cy="448841"/>
          </a:xfrm>
          <a:prstGeom prst="rect">
            <a:avLst/>
          </a:prstGeom>
        </p:spPr>
        <p:txBody>
          <a:bodyPr wrap="square" lIns="0" tIns="0" rIns="0" bIns="0" rtlCol="0" anchor="t">
            <a:spAutoFit/>
          </a:bodyPr>
          <a:lstStyle/>
          <a:p>
            <a:pPr algn="ctr">
              <a:lnSpc>
                <a:spcPts val="3509"/>
              </a:lnSpc>
              <a:spcBef>
                <a:spcPct val="0"/>
              </a:spcBef>
            </a:pPr>
            <a:r>
              <a:rPr lang="en-US" sz="2699" b="1" dirty="0">
                <a:solidFill>
                  <a:srgbClr val="FFFFFF"/>
                </a:solidFill>
                <a:latin typeface="Poppins" pitchFamily="2" charset="0"/>
                <a:ea typeface="Poppins Medium"/>
                <a:cs typeface="Poppins" pitchFamily="2" charset="0"/>
                <a:sym typeface="Poppins Medium"/>
              </a:rPr>
              <a:t>Model</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845970" y="-838721"/>
            <a:ext cx="4687320" cy="4687320"/>
          </a:xfrm>
          <a:custGeom>
            <a:avLst/>
            <a:gdLst/>
            <a:ahLst/>
            <a:cxnLst/>
            <a:rect l="l" t="t" r="r" b="b"/>
            <a:pathLst>
              <a:path w="4687320" h="4687320">
                <a:moveTo>
                  <a:pt x="0" y="0"/>
                </a:moveTo>
                <a:lnTo>
                  <a:pt x="4687320" y="0"/>
                </a:lnTo>
                <a:lnTo>
                  <a:pt x="4687320" y="4687320"/>
                </a:lnTo>
                <a:lnTo>
                  <a:pt x="0" y="468732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grpSp>
        <p:nvGrpSpPr>
          <p:cNvPr id="3" name="Group 3"/>
          <p:cNvGrpSpPr/>
          <p:nvPr/>
        </p:nvGrpSpPr>
        <p:grpSpPr>
          <a:xfrm>
            <a:off x="-1805442" y="-6000096"/>
            <a:ext cx="8637895" cy="8637895"/>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C5739"/>
            </a:solidFill>
            <a:ln cap="sq">
              <a:noFill/>
              <a:prstDash val="solid"/>
              <a:miter/>
            </a:ln>
          </p:spPr>
        </p:sp>
        <p:sp>
          <p:nvSpPr>
            <p:cNvPr id="5" name="TextBox 5"/>
            <p:cNvSpPr txBox="1"/>
            <p:nvPr/>
          </p:nvSpPr>
          <p:spPr>
            <a:xfrm>
              <a:off x="76200" y="38100"/>
              <a:ext cx="660400" cy="698500"/>
            </a:xfrm>
            <a:prstGeom prst="rect">
              <a:avLst/>
            </a:prstGeom>
          </p:spPr>
          <p:txBody>
            <a:bodyPr lIns="50800" tIns="50800" rIns="50800" bIns="50800" rtlCol="0" anchor="ctr"/>
            <a:lstStyle/>
            <a:p>
              <a:pPr marL="0" lvl="0" indent="0" algn="ctr">
                <a:lnSpc>
                  <a:spcPts val="2859"/>
                </a:lnSpc>
                <a:spcBef>
                  <a:spcPct val="0"/>
                </a:spcBef>
              </a:pPr>
              <a:endParaRPr/>
            </a:p>
          </p:txBody>
        </p:sp>
      </p:grpSp>
      <p:sp>
        <p:nvSpPr>
          <p:cNvPr id="6" name="TextBox 6"/>
          <p:cNvSpPr txBox="1"/>
          <p:nvPr/>
        </p:nvSpPr>
        <p:spPr>
          <a:xfrm>
            <a:off x="10615412" y="7438801"/>
            <a:ext cx="886271" cy="195580"/>
          </a:xfrm>
          <a:prstGeom prst="rect">
            <a:avLst/>
          </a:prstGeom>
        </p:spPr>
        <p:txBody>
          <a:bodyPr lIns="0" tIns="0" rIns="0" bIns="0" rtlCol="0" anchor="t">
            <a:spAutoFit/>
          </a:bodyPr>
          <a:lstStyle/>
          <a:p>
            <a:pPr algn="ctr">
              <a:lnSpc>
                <a:spcPts val="1099"/>
              </a:lnSpc>
            </a:pPr>
            <a:r>
              <a:rPr lang="en-US" sz="2199" b="1">
                <a:solidFill>
                  <a:srgbClr val="FDFBFB"/>
                </a:solidFill>
                <a:latin typeface="Poppins Semi-Bold"/>
                <a:ea typeface="Poppins Semi-Bold"/>
                <a:cs typeface="Poppins Semi-Bold"/>
                <a:sym typeface="Poppins Semi-Bold"/>
              </a:rPr>
              <a:t>Septic</a:t>
            </a:r>
          </a:p>
        </p:txBody>
      </p:sp>
      <p:grpSp>
        <p:nvGrpSpPr>
          <p:cNvPr id="7" name="Group 7"/>
          <p:cNvGrpSpPr/>
          <p:nvPr/>
        </p:nvGrpSpPr>
        <p:grpSpPr>
          <a:xfrm rot="-10800000">
            <a:off x="9775678" y="750660"/>
            <a:ext cx="941135" cy="1543050"/>
            <a:chOff x="0" y="0"/>
            <a:chExt cx="1452240" cy="2381040"/>
          </a:xfrm>
        </p:grpSpPr>
        <p:sp>
          <p:nvSpPr>
            <p:cNvPr id="8" name="Freeform 8"/>
            <p:cNvSpPr/>
            <p:nvPr/>
          </p:nvSpPr>
          <p:spPr>
            <a:xfrm>
              <a:off x="-19685" y="-19812"/>
              <a:ext cx="1474216" cy="2444877"/>
            </a:xfrm>
            <a:custGeom>
              <a:avLst/>
              <a:gdLst/>
              <a:ahLst/>
              <a:cxnLst/>
              <a:rect l="l" t="t" r="r" b="b"/>
              <a:pathLst>
                <a:path w="1474216" h="2444877">
                  <a:moveTo>
                    <a:pt x="78994" y="1078484"/>
                  </a:moveTo>
                  <a:lnTo>
                    <a:pt x="1078611" y="78994"/>
                  </a:lnTo>
                  <a:cubicBezTo>
                    <a:pt x="1158240" y="0"/>
                    <a:pt x="1287145" y="0"/>
                    <a:pt x="1366774" y="78994"/>
                  </a:cubicBezTo>
                  <a:lnTo>
                    <a:pt x="1474216" y="186436"/>
                  </a:lnTo>
                  <a:lnTo>
                    <a:pt x="582549" y="1078484"/>
                  </a:lnTo>
                  <a:cubicBezTo>
                    <a:pt x="502920" y="1157986"/>
                    <a:pt x="502920" y="1287018"/>
                    <a:pt x="582549" y="1366520"/>
                  </a:cubicBezTo>
                  <a:lnTo>
                    <a:pt x="1474216" y="2257933"/>
                  </a:lnTo>
                  <a:lnTo>
                    <a:pt x="1366774" y="2365375"/>
                  </a:lnTo>
                  <a:cubicBezTo>
                    <a:pt x="1287145" y="2444877"/>
                    <a:pt x="1158240" y="2444877"/>
                    <a:pt x="1078611" y="2365375"/>
                  </a:cubicBezTo>
                  <a:lnTo>
                    <a:pt x="78994" y="1366012"/>
                  </a:lnTo>
                  <a:cubicBezTo>
                    <a:pt x="0" y="1286510"/>
                    <a:pt x="0" y="1158113"/>
                    <a:pt x="78994" y="1078484"/>
                  </a:cubicBezTo>
                  <a:close/>
                </a:path>
              </a:pathLst>
            </a:custGeom>
            <a:solidFill>
              <a:srgbClr val="1C5739"/>
            </a:solidFill>
          </p:spPr>
        </p:sp>
      </p:grpSp>
      <p:grpSp>
        <p:nvGrpSpPr>
          <p:cNvPr id="9" name="Group 9"/>
          <p:cNvGrpSpPr/>
          <p:nvPr/>
        </p:nvGrpSpPr>
        <p:grpSpPr>
          <a:xfrm rot="-10800000">
            <a:off x="9775678" y="4358952"/>
            <a:ext cx="941135" cy="1543050"/>
            <a:chOff x="0" y="0"/>
            <a:chExt cx="1452240" cy="2381040"/>
          </a:xfrm>
        </p:grpSpPr>
        <p:sp>
          <p:nvSpPr>
            <p:cNvPr id="10" name="Freeform 10"/>
            <p:cNvSpPr/>
            <p:nvPr/>
          </p:nvSpPr>
          <p:spPr>
            <a:xfrm>
              <a:off x="-19685" y="-19812"/>
              <a:ext cx="1474216" cy="2444877"/>
            </a:xfrm>
            <a:custGeom>
              <a:avLst/>
              <a:gdLst/>
              <a:ahLst/>
              <a:cxnLst/>
              <a:rect l="l" t="t" r="r" b="b"/>
              <a:pathLst>
                <a:path w="1474216" h="2444877">
                  <a:moveTo>
                    <a:pt x="78994" y="1078484"/>
                  </a:moveTo>
                  <a:lnTo>
                    <a:pt x="1078611" y="78994"/>
                  </a:lnTo>
                  <a:cubicBezTo>
                    <a:pt x="1158240" y="0"/>
                    <a:pt x="1287145" y="0"/>
                    <a:pt x="1366774" y="78994"/>
                  </a:cubicBezTo>
                  <a:lnTo>
                    <a:pt x="1474216" y="186436"/>
                  </a:lnTo>
                  <a:lnTo>
                    <a:pt x="582549" y="1078484"/>
                  </a:lnTo>
                  <a:cubicBezTo>
                    <a:pt x="502920" y="1157986"/>
                    <a:pt x="502920" y="1287018"/>
                    <a:pt x="582549" y="1366520"/>
                  </a:cubicBezTo>
                  <a:lnTo>
                    <a:pt x="1474216" y="2257933"/>
                  </a:lnTo>
                  <a:lnTo>
                    <a:pt x="1366774" y="2365375"/>
                  </a:lnTo>
                  <a:cubicBezTo>
                    <a:pt x="1287145" y="2444877"/>
                    <a:pt x="1158240" y="2444877"/>
                    <a:pt x="1078611" y="2365375"/>
                  </a:cubicBezTo>
                  <a:lnTo>
                    <a:pt x="78994" y="1366012"/>
                  </a:lnTo>
                  <a:cubicBezTo>
                    <a:pt x="0" y="1286510"/>
                    <a:pt x="0" y="1158113"/>
                    <a:pt x="78994" y="1078484"/>
                  </a:cubicBezTo>
                  <a:close/>
                </a:path>
              </a:pathLst>
            </a:custGeom>
            <a:solidFill>
              <a:srgbClr val="1C5739"/>
            </a:solidFill>
          </p:spPr>
        </p:sp>
      </p:grpSp>
      <p:grpSp>
        <p:nvGrpSpPr>
          <p:cNvPr id="11" name="Group 11"/>
          <p:cNvGrpSpPr/>
          <p:nvPr/>
        </p:nvGrpSpPr>
        <p:grpSpPr>
          <a:xfrm>
            <a:off x="10035419" y="742950"/>
            <a:ext cx="7013687" cy="1543050"/>
            <a:chOff x="0" y="0"/>
            <a:chExt cx="1847226" cy="406400"/>
          </a:xfrm>
        </p:grpSpPr>
        <p:sp>
          <p:nvSpPr>
            <p:cNvPr id="12" name="Freeform 12"/>
            <p:cNvSpPr/>
            <p:nvPr/>
          </p:nvSpPr>
          <p:spPr>
            <a:xfrm>
              <a:off x="0" y="0"/>
              <a:ext cx="1847226" cy="406400"/>
            </a:xfrm>
            <a:custGeom>
              <a:avLst/>
              <a:gdLst/>
              <a:ahLst/>
              <a:cxnLst/>
              <a:rect l="l" t="t" r="r" b="b"/>
              <a:pathLst>
                <a:path w="1847226" h="406400">
                  <a:moveTo>
                    <a:pt x="0" y="0"/>
                  </a:moveTo>
                  <a:lnTo>
                    <a:pt x="1644026" y="0"/>
                  </a:lnTo>
                  <a:lnTo>
                    <a:pt x="1847226" y="203200"/>
                  </a:lnTo>
                  <a:lnTo>
                    <a:pt x="1644026" y="406400"/>
                  </a:lnTo>
                  <a:lnTo>
                    <a:pt x="0" y="406400"/>
                  </a:lnTo>
                  <a:lnTo>
                    <a:pt x="203200" y="203200"/>
                  </a:lnTo>
                  <a:lnTo>
                    <a:pt x="0" y="0"/>
                  </a:lnTo>
                  <a:close/>
                </a:path>
              </a:pathLst>
            </a:custGeom>
            <a:solidFill>
              <a:srgbClr val="1C5739"/>
            </a:solidFill>
          </p:spPr>
        </p:sp>
        <p:sp>
          <p:nvSpPr>
            <p:cNvPr id="13" name="TextBox 13"/>
            <p:cNvSpPr txBox="1"/>
            <p:nvPr/>
          </p:nvSpPr>
          <p:spPr>
            <a:xfrm>
              <a:off x="177800" y="-38100"/>
              <a:ext cx="1593226" cy="444500"/>
            </a:xfrm>
            <a:prstGeom prst="rect">
              <a:avLst/>
            </a:prstGeom>
          </p:spPr>
          <p:txBody>
            <a:bodyPr lIns="50800" tIns="50800" rIns="50800" bIns="50800" rtlCol="0" anchor="ctr"/>
            <a:lstStyle/>
            <a:p>
              <a:pPr algn="ctr">
                <a:lnSpc>
                  <a:spcPts val="2340"/>
                </a:lnSpc>
              </a:pPr>
              <a:endParaRPr/>
            </a:p>
          </p:txBody>
        </p:sp>
      </p:grpSp>
      <p:grpSp>
        <p:nvGrpSpPr>
          <p:cNvPr id="14" name="Group 14"/>
          <p:cNvGrpSpPr/>
          <p:nvPr/>
        </p:nvGrpSpPr>
        <p:grpSpPr>
          <a:xfrm>
            <a:off x="10035419" y="4351242"/>
            <a:ext cx="7013687" cy="1543050"/>
            <a:chOff x="0" y="0"/>
            <a:chExt cx="1847226" cy="406400"/>
          </a:xfrm>
        </p:grpSpPr>
        <p:sp>
          <p:nvSpPr>
            <p:cNvPr id="15" name="Freeform 15"/>
            <p:cNvSpPr/>
            <p:nvPr/>
          </p:nvSpPr>
          <p:spPr>
            <a:xfrm>
              <a:off x="0" y="0"/>
              <a:ext cx="1847226" cy="406400"/>
            </a:xfrm>
            <a:custGeom>
              <a:avLst/>
              <a:gdLst/>
              <a:ahLst/>
              <a:cxnLst/>
              <a:rect l="l" t="t" r="r" b="b"/>
              <a:pathLst>
                <a:path w="1847226" h="406400">
                  <a:moveTo>
                    <a:pt x="0" y="0"/>
                  </a:moveTo>
                  <a:lnTo>
                    <a:pt x="1644026" y="0"/>
                  </a:lnTo>
                  <a:lnTo>
                    <a:pt x="1847226" y="203200"/>
                  </a:lnTo>
                  <a:lnTo>
                    <a:pt x="1644026" y="406400"/>
                  </a:lnTo>
                  <a:lnTo>
                    <a:pt x="0" y="406400"/>
                  </a:lnTo>
                  <a:lnTo>
                    <a:pt x="203200" y="203200"/>
                  </a:lnTo>
                  <a:lnTo>
                    <a:pt x="0" y="0"/>
                  </a:lnTo>
                  <a:close/>
                </a:path>
              </a:pathLst>
            </a:custGeom>
            <a:solidFill>
              <a:srgbClr val="1C5739"/>
            </a:solidFill>
          </p:spPr>
        </p:sp>
        <p:sp>
          <p:nvSpPr>
            <p:cNvPr id="16" name="TextBox 16"/>
            <p:cNvSpPr txBox="1"/>
            <p:nvPr/>
          </p:nvSpPr>
          <p:spPr>
            <a:xfrm>
              <a:off x="177800" y="-38100"/>
              <a:ext cx="1593226" cy="444500"/>
            </a:xfrm>
            <a:prstGeom prst="rect">
              <a:avLst/>
            </a:prstGeom>
          </p:spPr>
          <p:txBody>
            <a:bodyPr lIns="50800" tIns="50800" rIns="50800" bIns="50800" rtlCol="0" anchor="ctr"/>
            <a:lstStyle/>
            <a:p>
              <a:pPr algn="ctr">
                <a:lnSpc>
                  <a:spcPts val="2340"/>
                </a:lnSpc>
              </a:pPr>
              <a:endParaRPr/>
            </a:p>
          </p:txBody>
        </p:sp>
      </p:grpSp>
      <p:grpSp>
        <p:nvGrpSpPr>
          <p:cNvPr id="17" name="Group 17"/>
          <p:cNvGrpSpPr/>
          <p:nvPr/>
        </p:nvGrpSpPr>
        <p:grpSpPr>
          <a:xfrm rot="-10800000">
            <a:off x="9818187" y="8026221"/>
            <a:ext cx="941135" cy="1543050"/>
            <a:chOff x="0" y="0"/>
            <a:chExt cx="1452240" cy="2381040"/>
          </a:xfrm>
        </p:grpSpPr>
        <p:sp>
          <p:nvSpPr>
            <p:cNvPr id="18" name="Freeform 18"/>
            <p:cNvSpPr/>
            <p:nvPr/>
          </p:nvSpPr>
          <p:spPr>
            <a:xfrm>
              <a:off x="-19685" y="-19812"/>
              <a:ext cx="1474216" cy="2444877"/>
            </a:xfrm>
            <a:custGeom>
              <a:avLst/>
              <a:gdLst/>
              <a:ahLst/>
              <a:cxnLst/>
              <a:rect l="l" t="t" r="r" b="b"/>
              <a:pathLst>
                <a:path w="1474216" h="2444877">
                  <a:moveTo>
                    <a:pt x="78994" y="1078484"/>
                  </a:moveTo>
                  <a:lnTo>
                    <a:pt x="1078611" y="78994"/>
                  </a:lnTo>
                  <a:cubicBezTo>
                    <a:pt x="1158240" y="0"/>
                    <a:pt x="1287145" y="0"/>
                    <a:pt x="1366774" y="78994"/>
                  </a:cubicBezTo>
                  <a:lnTo>
                    <a:pt x="1474216" y="186436"/>
                  </a:lnTo>
                  <a:lnTo>
                    <a:pt x="582549" y="1078484"/>
                  </a:lnTo>
                  <a:cubicBezTo>
                    <a:pt x="502920" y="1157986"/>
                    <a:pt x="502920" y="1287018"/>
                    <a:pt x="582549" y="1366520"/>
                  </a:cubicBezTo>
                  <a:lnTo>
                    <a:pt x="1474216" y="2257933"/>
                  </a:lnTo>
                  <a:lnTo>
                    <a:pt x="1366774" y="2365375"/>
                  </a:lnTo>
                  <a:cubicBezTo>
                    <a:pt x="1287145" y="2444877"/>
                    <a:pt x="1158240" y="2444877"/>
                    <a:pt x="1078611" y="2365375"/>
                  </a:cubicBezTo>
                  <a:lnTo>
                    <a:pt x="78994" y="1366012"/>
                  </a:lnTo>
                  <a:cubicBezTo>
                    <a:pt x="0" y="1286510"/>
                    <a:pt x="0" y="1158113"/>
                    <a:pt x="78994" y="1078484"/>
                  </a:cubicBezTo>
                  <a:close/>
                </a:path>
              </a:pathLst>
            </a:custGeom>
            <a:solidFill>
              <a:srgbClr val="1C5739"/>
            </a:solidFill>
          </p:spPr>
        </p:sp>
      </p:grpSp>
      <p:grpSp>
        <p:nvGrpSpPr>
          <p:cNvPr id="19" name="Group 19"/>
          <p:cNvGrpSpPr/>
          <p:nvPr/>
        </p:nvGrpSpPr>
        <p:grpSpPr>
          <a:xfrm>
            <a:off x="10077928" y="8018511"/>
            <a:ext cx="7013687" cy="1543050"/>
            <a:chOff x="0" y="0"/>
            <a:chExt cx="1847226" cy="406400"/>
          </a:xfrm>
        </p:grpSpPr>
        <p:sp>
          <p:nvSpPr>
            <p:cNvPr id="20" name="Freeform 20"/>
            <p:cNvSpPr/>
            <p:nvPr/>
          </p:nvSpPr>
          <p:spPr>
            <a:xfrm>
              <a:off x="0" y="0"/>
              <a:ext cx="1847226" cy="406400"/>
            </a:xfrm>
            <a:custGeom>
              <a:avLst/>
              <a:gdLst/>
              <a:ahLst/>
              <a:cxnLst/>
              <a:rect l="l" t="t" r="r" b="b"/>
              <a:pathLst>
                <a:path w="1847226" h="406400">
                  <a:moveTo>
                    <a:pt x="0" y="0"/>
                  </a:moveTo>
                  <a:lnTo>
                    <a:pt x="1644026" y="0"/>
                  </a:lnTo>
                  <a:lnTo>
                    <a:pt x="1847226" y="203200"/>
                  </a:lnTo>
                  <a:lnTo>
                    <a:pt x="1644026" y="406400"/>
                  </a:lnTo>
                  <a:lnTo>
                    <a:pt x="0" y="406400"/>
                  </a:lnTo>
                  <a:lnTo>
                    <a:pt x="203200" y="203200"/>
                  </a:lnTo>
                  <a:lnTo>
                    <a:pt x="0" y="0"/>
                  </a:lnTo>
                  <a:close/>
                </a:path>
              </a:pathLst>
            </a:custGeom>
            <a:solidFill>
              <a:srgbClr val="1C5739"/>
            </a:solidFill>
          </p:spPr>
        </p:sp>
        <p:sp>
          <p:nvSpPr>
            <p:cNvPr id="21" name="TextBox 21"/>
            <p:cNvSpPr txBox="1"/>
            <p:nvPr/>
          </p:nvSpPr>
          <p:spPr>
            <a:xfrm>
              <a:off x="177800" y="-38100"/>
              <a:ext cx="1593226" cy="444500"/>
            </a:xfrm>
            <a:prstGeom prst="rect">
              <a:avLst/>
            </a:prstGeom>
          </p:spPr>
          <p:txBody>
            <a:bodyPr lIns="50800" tIns="50800" rIns="50800" bIns="50800" rtlCol="0" anchor="ctr"/>
            <a:lstStyle/>
            <a:p>
              <a:pPr algn="ctr">
                <a:lnSpc>
                  <a:spcPts val="2340"/>
                </a:lnSpc>
              </a:pPr>
              <a:endParaRPr/>
            </a:p>
          </p:txBody>
        </p:sp>
      </p:grpSp>
      <p:sp>
        <p:nvSpPr>
          <p:cNvPr id="22" name="Freeform 22"/>
          <p:cNvSpPr/>
          <p:nvPr/>
        </p:nvSpPr>
        <p:spPr>
          <a:xfrm>
            <a:off x="16658581" y="-3543851"/>
            <a:ext cx="4687320" cy="4687320"/>
          </a:xfrm>
          <a:custGeom>
            <a:avLst/>
            <a:gdLst/>
            <a:ahLst/>
            <a:cxnLst/>
            <a:rect l="l" t="t" r="r" b="b"/>
            <a:pathLst>
              <a:path w="4687320" h="4687320">
                <a:moveTo>
                  <a:pt x="0" y="0"/>
                </a:moveTo>
                <a:lnTo>
                  <a:pt x="4687320" y="0"/>
                </a:lnTo>
                <a:lnTo>
                  <a:pt x="4687320" y="4687320"/>
                </a:lnTo>
                <a:lnTo>
                  <a:pt x="0" y="468732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23" name="Freeform 23"/>
          <p:cNvSpPr/>
          <p:nvPr/>
        </p:nvSpPr>
        <p:spPr>
          <a:xfrm>
            <a:off x="1999354" y="2404216"/>
            <a:ext cx="6832642" cy="7447021"/>
          </a:xfrm>
          <a:custGeom>
            <a:avLst/>
            <a:gdLst/>
            <a:ahLst/>
            <a:cxnLst/>
            <a:rect l="l" t="t" r="r" b="b"/>
            <a:pathLst>
              <a:path w="6832642" h="7447021">
                <a:moveTo>
                  <a:pt x="0" y="0"/>
                </a:moveTo>
                <a:lnTo>
                  <a:pt x="6832642" y="0"/>
                </a:lnTo>
                <a:lnTo>
                  <a:pt x="6832642" y="7447021"/>
                </a:lnTo>
                <a:lnTo>
                  <a:pt x="0" y="7447021"/>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24" name="TextBox 24"/>
          <p:cNvSpPr txBox="1"/>
          <p:nvPr/>
        </p:nvSpPr>
        <p:spPr>
          <a:xfrm>
            <a:off x="9685340" y="1493229"/>
            <a:ext cx="488082" cy="192360"/>
          </a:xfrm>
          <a:prstGeom prst="rect">
            <a:avLst/>
          </a:prstGeom>
        </p:spPr>
        <p:txBody>
          <a:bodyPr wrap="square" lIns="0" tIns="0" rIns="0" bIns="0" rtlCol="0" anchor="t">
            <a:spAutoFit/>
          </a:bodyPr>
          <a:lstStyle/>
          <a:p>
            <a:pPr algn="ctr">
              <a:lnSpc>
                <a:spcPts val="1499"/>
              </a:lnSpc>
            </a:pPr>
            <a:r>
              <a:rPr lang="en-US" sz="2999" b="1">
                <a:solidFill>
                  <a:srgbClr val="1C5739"/>
                </a:solidFill>
                <a:latin typeface="Poppins Ultra-Bold"/>
                <a:ea typeface="Poppins Ultra-Bold"/>
                <a:cs typeface="Poppins Ultra-Bold"/>
                <a:sym typeface="Poppins Ultra-Bold"/>
              </a:rPr>
              <a:t>01</a:t>
            </a:r>
          </a:p>
        </p:txBody>
      </p:sp>
      <p:sp>
        <p:nvSpPr>
          <p:cNvPr id="25" name="TextBox 25"/>
          <p:cNvSpPr txBox="1"/>
          <p:nvPr/>
        </p:nvSpPr>
        <p:spPr>
          <a:xfrm>
            <a:off x="9677400" y="5101521"/>
            <a:ext cx="482761" cy="266549"/>
          </a:xfrm>
          <a:prstGeom prst="rect">
            <a:avLst/>
          </a:prstGeom>
        </p:spPr>
        <p:txBody>
          <a:bodyPr lIns="0" tIns="0" rIns="0" bIns="0" rtlCol="0" anchor="t">
            <a:spAutoFit/>
          </a:bodyPr>
          <a:lstStyle/>
          <a:p>
            <a:pPr algn="ctr">
              <a:lnSpc>
                <a:spcPts val="1499"/>
              </a:lnSpc>
            </a:pPr>
            <a:r>
              <a:rPr lang="en-US" sz="2999" b="1">
                <a:solidFill>
                  <a:srgbClr val="1C5739"/>
                </a:solidFill>
                <a:latin typeface="Poppins Ultra-Bold"/>
                <a:ea typeface="Poppins Ultra-Bold"/>
                <a:cs typeface="Poppins Ultra-Bold"/>
                <a:sym typeface="Poppins Ultra-Bold"/>
              </a:rPr>
              <a:t>03</a:t>
            </a:r>
          </a:p>
        </p:txBody>
      </p:sp>
      <p:sp>
        <p:nvSpPr>
          <p:cNvPr id="26" name="TextBox 26"/>
          <p:cNvSpPr txBox="1"/>
          <p:nvPr/>
        </p:nvSpPr>
        <p:spPr>
          <a:xfrm>
            <a:off x="10972823" y="962151"/>
            <a:ext cx="5554321" cy="1192634"/>
          </a:xfrm>
          <a:prstGeom prst="rect">
            <a:avLst/>
          </a:prstGeom>
        </p:spPr>
        <p:txBody>
          <a:bodyPr lIns="0" tIns="0" rIns="0" bIns="0" rtlCol="0" anchor="t">
            <a:spAutoFit/>
          </a:bodyPr>
          <a:lstStyle/>
          <a:p>
            <a:pPr algn="l">
              <a:lnSpc>
                <a:spcPts val="3108"/>
              </a:lnSpc>
            </a:pPr>
            <a:r>
              <a:rPr lang="en-US" sz="2100" b="1" dirty="0">
                <a:solidFill>
                  <a:srgbClr val="FFFFFF"/>
                </a:solidFill>
                <a:latin typeface="Poppins" pitchFamily="2" charset="0"/>
                <a:ea typeface="Poppins Bold"/>
                <a:cs typeface="Poppins" pitchFamily="2" charset="0"/>
                <a:sym typeface="Poppins Bold"/>
              </a:rPr>
              <a:t>Capacity:</a:t>
            </a:r>
            <a:r>
              <a:rPr lang="en-US" sz="2100" b="1" dirty="0">
                <a:solidFill>
                  <a:srgbClr val="FFFFFF"/>
                </a:solidFill>
                <a:latin typeface="Poppins" pitchFamily="2" charset="0"/>
                <a:ea typeface="Poppins Medium"/>
                <a:cs typeface="Poppins" pitchFamily="2" charset="0"/>
                <a:sym typeface="Poppins Medium"/>
              </a:rPr>
              <a:t> </a:t>
            </a:r>
            <a:r>
              <a:rPr lang="en-US" sz="2100" dirty="0">
                <a:solidFill>
                  <a:srgbClr val="FFFFFF"/>
                </a:solidFill>
                <a:latin typeface="Poppins" pitchFamily="2" charset="0"/>
                <a:ea typeface="Poppins Medium"/>
                <a:cs typeface="Poppins" pitchFamily="2" charset="0"/>
                <a:sym typeface="Poppins Medium"/>
              </a:rPr>
              <a:t>Suitable for homes with </a:t>
            </a:r>
            <a:r>
              <a:rPr lang="en-US" sz="2100" dirty="0">
                <a:solidFill>
                  <a:srgbClr val="FFFFFF"/>
                </a:solidFill>
                <a:latin typeface="Poppins" pitchFamily="2" charset="0"/>
                <a:ea typeface="Poppins Bold"/>
                <a:cs typeface="Poppins" pitchFamily="2" charset="0"/>
                <a:sym typeface="Poppins Bold"/>
              </a:rPr>
              <a:t>2-4 people</a:t>
            </a:r>
            <a:r>
              <a:rPr lang="en-US" sz="2100" dirty="0">
                <a:solidFill>
                  <a:srgbClr val="FFFFFF"/>
                </a:solidFill>
                <a:latin typeface="Poppins" pitchFamily="2" charset="0"/>
                <a:ea typeface="Poppins Medium"/>
                <a:cs typeface="Poppins" pitchFamily="2" charset="0"/>
                <a:sym typeface="Poppins Medium"/>
              </a:rPr>
              <a:t>, offering a treatment capacity of 0.6 m³/day.</a:t>
            </a:r>
          </a:p>
        </p:txBody>
      </p:sp>
      <p:sp>
        <p:nvSpPr>
          <p:cNvPr id="27" name="TextBox 27"/>
          <p:cNvSpPr txBox="1"/>
          <p:nvPr/>
        </p:nvSpPr>
        <p:spPr>
          <a:xfrm>
            <a:off x="10972823" y="4570444"/>
            <a:ext cx="5554321" cy="1192634"/>
          </a:xfrm>
          <a:prstGeom prst="rect">
            <a:avLst/>
          </a:prstGeom>
        </p:spPr>
        <p:txBody>
          <a:bodyPr lIns="0" tIns="0" rIns="0" bIns="0" rtlCol="0" anchor="t">
            <a:spAutoFit/>
          </a:bodyPr>
          <a:lstStyle/>
          <a:p>
            <a:pPr algn="l">
              <a:lnSpc>
                <a:spcPts val="3108"/>
              </a:lnSpc>
            </a:pPr>
            <a:r>
              <a:rPr lang="en-US" sz="2100" b="1" dirty="0">
                <a:solidFill>
                  <a:srgbClr val="FFFFFF"/>
                </a:solidFill>
                <a:latin typeface="Poppins" pitchFamily="2" charset="0"/>
                <a:ea typeface="Poppins Bold"/>
                <a:cs typeface="Poppins" pitchFamily="2" charset="0"/>
                <a:sym typeface="Poppins Bold"/>
              </a:rPr>
              <a:t>Low Maintenance:</a:t>
            </a:r>
            <a:r>
              <a:rPr lang="en-US" sz="2100" b="1" dirty="0">
                <a:solidFill>
                  <a:srgbClr val="FFFFFF"/>
                </a:solidFill>
                <a:latin typeface="Poppins" pitchFamily="2" charset="0"/>
                <a:ea typeface="Poppins Medium"/>
                <a:cs typeface="Poppins" pitchFamily="2" charset="0"/>
                <a:sym typeface="Poppins Medium"/>
              </a:rPr>
              <a:t> </a:t>
            </a:r>
            <a:r>
              <a:rPr lang="en-US" sz="2100" dirty="0">
                <a:solidFill>
                  <a:srgbClr val="FFFFFF"/>
                </a:solidFill>
                <a:latin typeface="Poppins" pitchFamily="2" charset="0"/>
                <a:ea typeface="Poppins Medium"/>
                <a:cs typeface="Poppins" pitchFamily="2" charset="0"/>
                <a:sym typeface="Poppins Medium"/>
              </a:rPr>
              <a:t>Simple maintenance procedures for convenience and longevity.</a:t>
            </a:r>
          </a:p>
        </p:txBody>
      </p:sp>
      <p:sp>
        <p:nvSpPr>
          <p:cNvPr id="28" name="TextBox 28"/>
          <p:cNvSpPr txBox="1"/>
          <p:nvPr/>
        </p:nvSpPr>
        <p:spPr>
          <a:xfrm>
            <a:off x="9653584" y="8768790"/>
            <a:ext cx="613412" cy="192360"/>
          </a:xfrm>
          <a:prstGeom prst="rect">
            <a:avLst/>
          </a:prstGeom>
        </p:spPr>
        <p:txBody>
          <a:bodyPr wrap="square" lIns="0" tIns="0" rIns="0" bIns="0" rtlCol="0" anchor="t">
            <a:spAutoFit/>
          </a:bodyPr>
          <a:lstStyle/>
          <a:p>
            <a:pPr algn="ctr">
              <a:lnSpc>
                <a:spcPts val="1499"/>
              </a:lnSpc>
            </a:pPr>
            <a:r>
              <a:rPr lang="en-US" sz="2999" b="1">
                <a:solidFill>
                  <a:srgbClr val="1C5739"/>
                </a:solidFill>
                <a:latin typeface="Poppins Ultra-Bold"/>
                <a:ea typeface="Poppins Ultra-Bold"/>
                <a:cs typeface="Poppins Ultra-Bold"/>
                <a:sym typeface="Poppins Ultra-Bold"/>
              </a:rPr>
              <a:t>05</a:t>
            </a:r>
          </a:p>
        </p:txBody>
      </p:sp>
      <p:sp>
        <p:nvSpPr>
          <p:cNvPr id="29" name="TextBox 29"/>
          <p:cNvSpPr txBox="1"/>
          <p:nvPr/>
        </p:nvSpPr>
        <p:spPr>
          <a:xfrm>
            <a:off x="11015332" y="8237713"/>
            <a:ext cx="5302936" cy="1172987"/>
          </a:xfrm>
          <a:prstGeom prst="rect">
            <a:avLst/>
          </a:prstGeom>
        </p:spPr>
        <p:txBody>
          <a:bodyPr lIns="0" tIns="0" rIns="0" bIns="0" rtlCol="0" anchor="t">
            <a:spAutoFit/>
          </a:bodyPr>
          <a:lstStyle/>
          <a:p>
            <a:pPr algn="l">
              <a:lnSpc>
                <a:spcPts val="3108"/>
              </a:lnSpc>
            </a:pPr>
            <a:r>
              <a:rPr lang="en-US" sz="2100" b="1" dirty="0">
                <a:solidFill>
                  <a:srgbClr val="FFFFFF"/>
                </a:solidFill>
                <a:latin typeface="Poppins" pitchFamily="2" charset="0"/>
                <a:ea typeface="Poppins Bold"/>
                <a:cs typeface="Poppins" pitchFamily="2" charset="0"/>
                <a:sym typeface="Poppins Bold"/>
              </a:rPr>
              <a:t>Compact Design:</a:t>
            </a:r>
            <a:r>
              <a:rPr lang="en-US" sz="2100" b="1" dirty="0">
                <a:solidFill>
                  <a:srgbClr val="FFFFFF"/>
                </a:solidFill>
                <a:latin typeface="Poppins" pitchFamily="2" charset="0"/>
                <a:ea typeface="Poppins Medium"/>
                <a:cs typeface="Poppins" pitchFamily="2" charset="0"/>
                <a:sym typeface="Poppins Medium"/>
              </a:rPr>
              <a:t> </a:t>
            </a:r>
            <a:r>
              <a:rPr lang="en-US" sz="2100" dirty="0">
                <a:solidFill>
                  <a:srgbClr val="FFFFFF"/>
                </a:solidFill>
                <a:latin typeface="Poppins" pitchFamily="2" charset="0"/>
                <a:ea typeface="Poppins Medium"/>
                <a:cs typeface="Poppins" pitchFamily="2" charset="0"/>
                <a:sym typeface="Poppins Medium"/>
              </a:rPr>
              <a:t>Space-efficient design to fit seamlessly into residential areas.</a:t>
            </a:r>
          </a:p>
        </p:txBody>
      </p:sp>
      <p:grpSp>
        <p:nvGrpSpPr>
          <p:cNvPr id="31" name="Group 31"/>
          <p:cNvGrpSpPr/>
          <p:nvPr/>
        </p:nvGrpSpPr>
        <p:grpSpPr>
          <a:xfrm rot="-10800000">
            <a:off x="9775678" y="2564331"/>
            <a:ext cx="941135" cy="1543050"/>
            <a:chOff x="0" y="0"/>
            <a:chExt cx="1452240" cy="2381040"/>
          </a:xfrm>
        </p:grpSpPr>
        <p:sp>
          <p:nvSpPr>
            <p:cNvPr id="32" name="Freeform 32"/>
            <p:cNvSpPr/>
            <p:nvPr/>
          </p:nvSpPr>
          <p:spPr>
            <a:xfrm>
              <a:off x="-19685" y="-19812"/>
              <a:ext cx="1474216" cy="2444877"/>
            </a:xfrm>
            <a:custGeom>
              <a:avLst/>
              <a:gdLst/>
              <a:ahLst/>
              <a:cxnLst/>
              <a:rect l="l" t="t" r="r" b="b"/>
              <a:pathLst>
                <a:path w="1474216" h="2444877">
                  <a:moveTo>
                    <a:pt x="78994" y="1078484"/>
                  </a:moveTo>
                  <a:lnTo>
                    <a:pt x="1078611" y="78994"/>
                  </a:lnTo>
                  <a:cubicBezTo>
                    <a:pt x="1158240" y="0"/>
                    <a:pt x="1287145" y="0"/>
                    <a:pt x="1366774" y="78994"/>
                  </a:cubicBezTo>
                  <a:lnTo>
                    <a:pt x="1474216" y="186436"/>
                  </a:lnTo>
                  <a:lnTo>
                    <a:pt x="582549" y="1078484"/>
                  </a:lnTo>
                  <a:cubicBezTo>
                    <a:pt x="502920" y="1157986"/>
                    <a:pt x="502920" y="1287018"/>
                    <a:pt x="582549" y="1366520"/>
                  </a:cubicBezTo>
                  <a:lnTo>
                    <a:pt x="1474216" y="2257933"/>
                  </a:lnTo>
                  <a:lnTo>
                    <a:pt x="1366774" y="2365375"/>
                  </a:lnTo>
                  <a:cubicBezTo>
                    <a:pt x="1287145" y="2444877"/>
                    <a:pt x="1158240" y="2444877"/>
                    <a:pt x="1078611" y="2365375"/>
                  </a:cubicBezTo>
                  <a:lnTo>
                    <a:pt x="78994" y="1366012"/>
                  </a:lnTo>
                  <a:cubicBezTo>
                    <a:pt x="0" y="1286510"/>
                    <a:pt x="0" y="1158113"/>
                    <a:pt x="78994" y="1078484"/>
                  </a:cubicBezTo>
                  <a:close/>
                </a:path>
              </a:pathLst>
            </a:custGeom>
            <a:solidFill>
              <a:srgbClr val="009245"/>
            </a:solidFill>
          </p:spPr>
        </p:sp>
      </p:grpSp>
      <p:grpSp>
        <p:nvGrpSpPr>
          <p:cNvPr id="33" name="Group 33"/>
          <p:cNvGrpSpPr/>
          <p:nvPr/>
        </p:nvGrpSpPr>
        <p:grpSpPr>
          <a:xfrm>
            <a:off x="10035419" y="2556621"/>
            <a:ext cx="7013687" cy="1543050"/>
            <a:chOff x="0" y="0"/>
            <a:chExt cx="1847226" cy="406400"/>
          </a:xfrm>
        </p:grpSpPr>
        <p:sp>
          <p:nvSpPr>
            <p:cNvPr id="34" name="Freeform 34"/>
            <p:cNvSpPr/>
            <p:nvPr/>
          </p:nvSpPr>
          <p:spPr>
            <a:xfrm>
              <a:off x="0" y="0"/>
              <a:ext cx="1847226" cy="406400"/>
            </a:xfrm>
            <a:custGeom>
              <a:avLst/>
              <a:gdLst/>
              <a:ahLst/>
              <a:cxnLst/>
              <a:rect l="l" t="t" r="r" b="b"/>
              <a:pathLst>
                <a:path w="1847226" h="406400">
                  <a:moveTo>
                    <a:pt x="0" y="0"/>
                  </a:moveTo>
                  <a:lnTo>
                    <a:pt x="1644026" y="0"/>
                  </a:lnTo>
                  <a:lnTo>
                    <a:pt x="1847226" y="203200"/>
                  </a:lnTo>
                  <a:lnTo>
                    <a:pt x="1644026" y="406400"/>
                  </a:lnTo>
                  <a:lnTo>
                    <a:pt x="0" y="406400"/>
                  </a:lnTo>
                  <a:lnTo>
                    <a:pt x="203200" y="203200"/>
                  </a:lnTo>
                  <a:lnTo>
                    <a:pt x="0" y="0"/>
                  </a:lnTo>
                  <a:close/>
                </a:path>
              </a:pathLst>
            </a:custGeom>
            <a:solidFill>
              <a:srgbClr val="009245"/>
            </a:solidFill>
          </p:spPr>
        </p:sp>
        <p:sp>
          <p:nvSpPr>
            <p:cNvPr id="35" name="TextBox 35"/>
            <p:cNvSpPr txBox="1"/>
            <p:nvPr/>
          </p:nvSpPr>
          <p:spPr>
            <a:xfrm>
              <a:off x="177800" y="-38100"/>
              <a:ext cx="1593226" cy="444500"/>
            </a:xfrm>
            <a:prstGeom prst="rect">
              <a:avLst/>
            </a:prstGeom>
          </p:spPr>
          <p:txBody>
            <a:bodyPr lIns="50800" tIns="50800" rIns="50800" bIns="50800" rtlCol="0" anchor="ctr"/>
            <a:lstStyle/>
            <a:p>
              <a:pPr algn="ctr">
                <a:lnSpc>
                  <a:spcPts val="2340"/>
                </a:lnSpc>
              </a:pPr>
              <a:endParaRPr/>
            </a:p>
          </p:txBody>
        </p:sp>
      </p:grpSp>
      <p:sp>
        <p:nvSpPr>
          <p:cNvPr id="36" name="TextBox 36"/>
          <p:cNvSpPr txBox="1"/>
          <p:nvPr/>
        </p:nvSpPr>
        <p:spPr>
          <a:xfrm>
            <a:off x="9634882" y="3306900"/>
            <a:ext cx="573234" cy="192360"/>
          </a:xfrm>
          <a:prstGeom prst="rect">
            <a:avLst/>
          </a:prstGeom>
        </p:spPr>
        <p:txBody>
          <a:bodyPr wrap="square" lIns="0" tIns="0" rIns="0" bIns="0" rtlCol="0" anchor="t">
            <a:spAutoFit/>
          </a:bodyPr>
          <a:lstStyle/>
          <a:p>
            <a:pPr algn="ctr">
              <a:lnSpc>
                <a:spcPts val="1499"/>
              </a:lnSpc>
            </a:pPr>
            <a:r>
              <a:rPr lang="en-US" sz="2999" b="1">
                <a:solidFill>
                  <a:srgbClr val="009245"/>
                </a:solidFill>
                <a:latin typeface="Poppins Ultra-Bold"/>
                <a:ea typeface="Poppins Ultra-Bold"/>
                <a:cs typeface="Poppins Ultra-Bold"/>
                <a:sym typeface="Poppins Ultra-Bold"/>
              </a:rPr>
              <a:t>02</a:t>
            </a:r>
          </a:p>
        </p:txBody>
      </p:sp>
      <p:sp>
        <p:nvSpPr>
          <p:cNvPr id="37" name="TextBox 37"/>
          <p:cNvSpPr txBox="1"/>
          <p:nvPr/>
        </p:nvSpPr>
        <p:spPr>
          <a:xfrm>
            <a:off x="10972823" y="2775822"/>
            <a:ext cx="4830421" cy="1192634"/>
          </a:xfrm>
          <a:prstGeom prst="rect">
            <a:avLst/>
          </a:prstGeom>
        </p:spPr>
        <p:txBody>
          <a:bodyPr lIns="0" tIns="0" rIns="0" bIns="0" rtlCol="0" anchor="t">
            <a:spAutoFit/>
          </a:bodyPr>
          <a:lstStyle/>
          <a:p>
            <a:pPr algn="l">
              <a:lnSpc>
                <a:spcPts val="3108"/>
              </a:lnSpc>
            </a:pPr>
            <a:r>
              <a:rPr lang="en-US" sz="2100" b="1" dirty="0">
                <a:solidFill>
                  <a:srgbClr val="FFFFFF"/>
                </a:solidFill>
                <a:latin typeface="Poppins" pitchFamily="2" charset="0"/>
                <a:ea typeface="Poppins Bold"/>
                <a:cs typeface="Poppins" pitchFamily="2" charset="0"/>
                <a:sym typeface="Poppins Bold"/>
              </a:rPr>
              <a:t>Easy Installation:</a:t>
            </a:r>
            <a:r>
              <a:rPr lang="en-US" sz="2100" b="1" dirty="0">
                <a:solidFill>
                  <a:srgbClr val="FFFFFF"/>
                </a:solidFill>
                <a:latin typeface="Poppins" pitchFamily="2" charset="0"/>
                <a:ea typeface="Poppins Medium"/>
                <a:cs typeface="Poppins" pitchFamily="2" charset="0"/>
                <a:sym typeface="Poppins Medium"/>
              </a:rPr>
              <a:t> </a:t>
            </a:r>
            <a:r>
              <a:rPr lang="en-US" sz="2100" dirty="0">
                <a:solidFill>
                  <a:srgbClr val="FFFFFF"/>
                </a:solidFill>
                <a:latin typeface="Poppins" pitchFamily="2" charset="0"/>
                <a:ea typeface="Poppins Medium"/>
                <a:cs typeface="Poppins" pitchFamily="2" charset="0"/>
                <a:sym typeface="Poppins Medium"/>
              </a:rPr>
              <a:t>Designed for user-friendly installation, ensuring a hassle-free setup process.</a:t>
            </a:r>
          </a:p>
        </p:txBody>
      </p:sp>
      <p:grpSp>
        <p:nvGrpSpPr>
          <p:cNvPr id="38" name="Group 38"/>
          <p:cNvGrpSpPr/>
          <p:nvPr/>
        </p:nvGrpSpPr>
        <p:grpSpPr>
          <a:xfrm rot="-10800000">
            <a:off x="9775678" y="6192586"/>
            <a:ext cx="941135" cy="1543050"/>
            <a:chOff x="0" y="0"/>
            <a:chExt cx="1452240" cy="2381040"/>
          </a:xfrm>
        </p:grpSpPr>
        <p:sp>
          <p:nvSpPr>
            <p:cNvPr id="39" name="Freeform 39"/>
            <p:cNvSpPr/>
            <p:nvPr/>
          </p:nvSpPr>
          <p:spPr>
            <a:xfrm>
              <a:off x="-19685" y="-19812"/>
              <a:ext cx="1474216" cy="2444877"/>
            </a:xfrm>
            <a:custGeom>
              <a:avLst/>
              <a:gdLst/>
              <a:ahLst/>
              <a:cxnLst/>
              <a:rect l="l" t="t" r="r" b="b"/>
              <a:pathLst>
                <a:path w="1474216" h="2444877">
                  <a:moveTo>
                    <a:pt x="78994" y="1078484"/>
                  </a:moveTo>
                  <a:lnTo>
                    <a:pt x="1078611" y="78994"/>
                  </a:lnTo>
                  <a:cubicBezTo>
                    <a:pt x="1158240" y="0"/>
                    <a:pt x="1287145" y="0"/>
                    <a:pt x="1366774" y="78994"/>
                  </a:cubicBezTo>
                  <a:lnTo>
                    <a:pt x="1474216" y="186436"/>
                  </a:lnTo>
                  <a:lnTo>
                    <a:pt x="582549" y="1078484"/>
                  </a:lnTo>
                  <a:cubicBezTo>
                    <a:pt x="502920" y="1157986"/>
                    <a:pt x="502920" y="1287018"/>
                    <a:pt x="582549" y="1366520"/>
                  </a:cubicBezTo>
                  <a:lnTo>
                    <a:pt x="1474216" y="2257933"/>
                  </a:lnTo>
                  <a:lnTo>
                    <a:pt x="1366774" y="2365375"/>
                  </a:lnTo>
                  <a:cubicBezTo>
                    <a:pt x="1287145" y="2444877"/>
                    <a:pt x="1158240" y="2444877"/>
                    <a:pt x="1078611" y="2365375"/>
                  </a:cubicBezTo>
                  <a:lnTo>
                    <a:pt x="78994" y="1366012"/>
                  </a:lnTo>
                  <a:cubicBezTo>
                    <a:pt x="0" y="1286510"/>
                    <a:pt x="0" y="1158113"/>
                    <a:pt x="78994" y="1078484"/>
                  </a:cubicBezTo>
                  <a:close/>
                </a:path>
              </a:pathLst>
            </a:custGeom>
            <a:solidFill>
              <a:srgbClr val="009245"/>
            </a:solidFill>
          </p:spPr>
        </p:sp>
      </p:grpSp>
      <p:grpSp>
        <p:nvGrpSpPr>
          <p:cNvPr id="40" name="Group 40"/>
          <p:cNvGrpSpPr/>
          <p:nvPr/>
        </p:nvGrpSpPr>
        <p:grpSpPr>
          <a:xfrm>
            <a:off x="10035419" y="6184877"/>
            <a:ext cx="7013687" cy="1543050"/>
            <a:chOff x="0" y="0"/>
            <a:chExt cx="1847226" cy="406400"/>
          </a:xfrm>
        </p:grpSpPr>
        <p:sp>
          <p:nvSpPr>
            <p:cNvPr id="41" name="Freeform 41"/>
            <p:cNvSpPr/>
            <p:nvPr/>
          </p:nvSpPr>
          <p:spPr>
            <a:xfrm>
              <a:off x="0" y="0"/>
              <a:ext cx="1847226" cy="406400"/>
            </a:xfrm>
            <a:custGeom>
              <a:avLst/>
              <a:gdLst/>
              <a:ahLst/>
              <a:cxnLst/>
              <a:rect l="l" t="t" r="r" b="b"/>
              <a:pathLst>
                <a:path w="1847226" h="406400">
                  <a:moveTo>
                    <a:pt x="0" y="0"/>
                  </a:moveTo>
                  <a:lnTo>
                    <a:pt x="1644026" y="0"/>
                  </a:lnTo>
                  <a:lnTo>
                    <a:pt x="1847226" y="203200"/>
                  </a:lnTo>
                  <a:lnTo>
                    <a:pt x="1644026" y="406400"/>
                  </a:lnTo>
                  <a:lnTo>
                    <a:pt x="0" y="406400"/>
                  </a:lnTo>
                  <a:lnTo>
                    <a:pt x="203200" y="203200"/>
                  </a:lnTo>
                  <a:lnTo>
                    <a:pt x="0" y="0"/>
                  </a:lnTo>
                  <a:close/>
                </a:path>
              </a:pathLst>
            </a:custGeom>
            <a:solidFill>
              <a:srgbClr val="009245"/>
            </a:solidFill>
          </p:spPr>
        </p:sp>
        <p:sp>
          <p:nvSpPr>
            <p:cNvPr id="42" name="TextBox 42"/>
            <p:cNvSpPr txBox="1"/>
            <p:nvPr/>
          </p:nvSpPr>
          <p:spPr>
            <a:xfrm>
              <a:off x="177800" y="-38100"/>
              <a:ext cx="1593226" cy="444500"/>
            </a:xfrm>
            <a:prstGeom prst="rect">
              <a:avLst/>
            </a:prstGeom>
          </p:spPr>
          <p:txBody>
            <a:bodyPr lIns="50800" tIns="50800" rIns="50800" bIns="50800" rtlCol="0" anchor="ctr"/>
            <a:lstStyle/>
            <a:p>
              <a:pPr algn="ctr">
                <a:lnSpc>
                  <a:spcPts val="2340"/>
                </a:lnSpc>
              </a:pPr>
              <a:endParaRPr/>
            </a:p>
          </p:txBody>
        </p:sp>
      </p:grpSp>
      <p:sp>
        <p:nvSpPr>
          <p:cNvPr id="43" name="TextBox 43"/>
          <p:cNvSpPr txBox="1"/>
          <p:nvPr/>
        </p:nvSpPr>
        <p:spPr>
          <a:xfrm>
            <a:off x="9601201" y="6935155"/>
            <a:ext cx="630078" cy="192360"/>
          </a:xfrm>
          <a:prstGeom prst="rect">
            <a:avLst/>
          </a:prstGeom>
        </p:spPr>
        <p:txBody>
          <a:bodyPr wrap="square" lIns="0" tIns="0" rIns="0" bIns="0" rtlCol="0" anchor="t">
            <a:spAutoFit/>
          </a:bodyPr>
          <a:lstStyle/>
          <a:p>
            <a:pPr algn="ctr">
              <a:lnSpc>
                <a:spcPts val="1499"/>
              </a:lnSpc>
            </a:pPr>
            <a:r>
              <a:rPr lang="en-US" sz="2999" b="1">
                <a:solidFill>
                  <a:srgbClr val="009245"/>
                </a:solidFill>
                <a:latin typeface="Poppins Ultra-Bold"/>
                <a:ea typeface="Poppins Ultra-Bold"/>
                <a:cs typeface="Poppins Ultra-Bold"/>
                <a:sym typeface="Poppins Ultra-Bold"/>
              </a:rPr>
              <a:t>04</a:t>
            </a:r>
          </a:p>
        </p:txBody>
      </p:sp>
      <p:sp>
        <p:nvSpPr>
          <p:cNvPr id="44" name="TextBox 44"/>
          <p:cNvSpPr txBox="1"/>
          <p:nvPr/>
        </p:nvSpPr>
        <p:spPr>
          <a:xfrm>
            <a:off x="10972823" y="6404078"/>
            <a:ext cx="5554321" cy="1172987"/>
          </a:xfrm>
          <a:prstGeom prst="rect">
            <a:avLst/>
          </a:prstGeom>
        </p:spPr>
        <p:txBody>
          <a:bodyPr lIns="0" tIns="0" rIns="0" bIns="0" rtlCol="0" anchor="t">
            <a:spAutoFit/>
          </a:bodyPr>
          <a:lstStyle/>
          <a:p>
            <a:pPr algn="l">
              <a:lnSpc>
                <a:spcPts val="3108"/>
              </a:lnSpc>
            </a:pPr>
            <a:r>
              <a:rPr lang="en-US" sz="2100" b="1" dirty="0">
                <a:solidFill>
                  <a:srgbClr val="FFFFFF"/>
                </a:solidFill>
                <a:latin typeface="Poppins" pitchFamily="2" charset="0"/>
                <a:ea typeface="Poppins Bold"/>
                <a:cs typeface="Poppins" pitchFamily="2" charset="0"/>
                <a:sym typeface="Poppins Bold"/>
              </a:rPr>
              <a:t>Efficient Treatment:</a:t>
            </a:r>
            <a:r>
              <a:rPr lang="en-US" sz="2100" b="1" dirty="0">
                <a:solidFill>
                  <a:srgbClr val="FFFFFF"/>
                </a:solidFill>
                <a:latin typeface="Poppins" pitchFamily="2" charset="0"/>
                <a:ea typeface="Poppins Medium"/>
                <a:cs typeface="Poppins" pitchFamily="2" charset="0"/>
                <a:sym typeface="Poppins Medium"/>
              </a:rPr>
              <a:t> </a:t>
            </a:r>
            <a:r>
              <a:rPr lang="en-US" sz="2100" dirty="0">
                <a:solidFill>
                  <a:srgbClr val="FFFFFF"/>
                </a:solidFill>
                <a:latin typeface="Poppins" pitchFamily="2" charset="0"/>
                <a:ea typeface="Poppins Medium"/>
                <a:cs typeface="Poppins" pitchFamily="2" charset="0"/>
                <a:sym typeface="Poppins Medium"/>
              </a:rPr>
              <a:t>Provides effective wastewater treatment for smaller households.</a:t>
            </a:r>
          </a:p>
        </p:txBody>
      </p:sp>
      <p:sp>
        <p:nvSpPr>
          <p:cNvPr id="45" name="Rectangle 44"/>
          <p:cNvSpPr/>
          <p:nvPr/>
        </p:nvSpPr>
        <p:spPr>
          <a:xfrm>
            <a:off x="1905000" y="5600700"/>
            <a:ext cx="457200" cy="2438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30"/>
          <p:cNvSpPr txBox="1"/>
          <p:nvPr/>
        </p:nvSpPr>
        <p:spPr>
          <a:xfrm rot="16200000">
            <a:off x="594294" y="6575994"/>
            <a:ext cx="2848572" cy="687239"/>
          </a:xfrm>
          <a:prstGeom prst="rect">
            <a:avLst/>
          </a:prstGeom>
        </p:spPr>
        <p:txBody>
          <a:bodyPr wrap="square" lIns="0" tIns="0" rIns="0" bIns="0" rtlCol="0" anchor="t">
            <a:spAutoFit/>
          </a:bodyPr>
          <a:lstStyle/>
          <a:p>
            <a:pPr algn="l">
              <a:lnSpc>
                <a:spcPts val="6051"/>
              </a:lnSpc>
            </a:pPr>
            <a:r>
              <a:rPr lang="en-US" sz="2800" dirty="0" smtClean="0">
                <a:latin typeface="Poppins" pitchFamily="2" charset="0"/>
                <a:ea typeface="Poppins Bold"/>
                <a:cs typeface="Poppins" pitchFamily="2" charset="0"/>
                <a:sym typeface="Poppins Bold"/>
              </a:rPr>
              <a:t>Inflow H2</a:t>
            </a:r>
            <a:endParaRPr lang="en-US" sz="2800" u="sng" dirty="0">
              <a:latin typeface="Poppins" pitchFamily="2" charset="0"/>
              <a:ea typeface="Poppins Bold"/>
              <a:cs typeface="Poppins" pitchFamily="2" charset="0"/>
              <a:sym typeface="Poppins Bold"/>
            </a:endParaRPr>
          </a:p>
        </p:txBody>
      </p:sp>
      <p:sp>
        <p:nvSpPr>
          <p:cNvPr id="46" name="Rectangle 45"/>
          <p:cNvSpPr/>
          <p:nvPr/>
        </p:nvSpPr>
        <p:spPr>
          <a:xfrm>
            <a:off x="7772400" y="6134100"/>
            <a:ext cx="365760" cy="2438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30"/>
          <p:cNvSpPr txBox="1"/>
          <p:nvPr/>
        </p:nvSpPr>
        <p:spPr>
          <a:xfrm rot="16200000">
            <a:off x="6386934" y="6575994"/>
            <a:ext cx="2848572" cy="687239"/>
          </a:xfrm>
          <a:prstGeom prst="rect">
            <a:avLst/>
          </a:prstGeom>
        </p:spPr>
        <p:txBody>
          <a:bodyPr wrap="square" lIns="0" tIns="0" rIns="0" bIns="0" rtlCol="0" anchor="t">
            <a:spAutoFit/>
          </a:bodyPr>
          <a:lstStyle/>
          <a:p>
            <a:pPr algn="l">
              <a:lnSpc>
                <a:spcPts val="6051"/>
              </a:lnSpc>
            </a:pPr>
            <a:r>
              <a:rPr lang="en-US" sz="2800" dirty="0" smtClean="0">
                <a:latin typeface="Poppins" pitchFamily="2" charset="0"/>
                <a:ea typeface="Poppins Bold"/>
                <a:cs typeface="Poppins" pitchFamily="2" charset="0"/>
                <a:sym typeface="Poppins Bold"/>
              </a:rPr>
              <a:t>Outflow H3</a:t>
            </a:r>
            <a:endParaRPr lang="en-US" sz="2800" u="sng" dirty="0">
              <a:latin typeface="Poppins" pitchFamily="2" charset="0"/>
              <a:ea typeface="Poppins Bold"/>
              <a:cs typeface="Poppins" pitchFamily="2" charset="0"/>
              <a:sym typeface="Poppins Bold"/>
            </a:endParaRPr>
          </a:p>
        </p:txBody>
      </p:sp>
      <p:sp>
        <p:nvSpPr>
          <p:cNvPr id="51" name="TextBox 50"/>
          <p:cNvSpPr txBox="1"/>
          <p:nvPr/>
        </p:nvSpPr>
        <p:spPr>
          <a:xfrm>
            <a:off x="441137" y="266700"/>
            <a:ext cx="6264463" cy="1423467"/>
          </a:xfrm>
          <a:prstGeom prst="rect">
            <a:avLst/>
          </a:prstGeom>
        </p:spPr>
        <p:txBody>
          <a:bodyPr lIns="0" tIns="0" rIns="0" bIns="0" rtlCol="0" anchor="t">
            <a:spAutoFit/>
          </a:bodyPr>
          <a:lstStyle/>
          <a:p>
            <a:pPr algn="l">
              <a:lnSpc>
                <a:spcPts val="6051"/>
              </a:lnSpc>
            </a:pPr>
            <a:r>
              <a:rPr lang="en-US" sz="4550" b="1" dirty="0">
                <a:solidFill>
                  <a:srgbClr val="FFFFFF"/>
                </a:solidFill>
                <a:latin typeface="Poppins Bold"/>
                <a:ea typeface="Poppins Bold"/>
                <a:cs typeface="Poppins Bold"/>
                <a:sym typeface="Poppins Bold"/>
              </a:rPr>
              <a:t>Product Features</a:t>
            </a:r>
          </a:p>
          <a:p>
            <a:pPr marL="0" lvl="0" indent="0" algn="l">
              <a:lnSpc>
                <a:spcPts val="5005"/>
              </a:lnSpc>
            </a:pPr>
            <a:r>
              <a:rPr lang="en-US" sz="4550" b="1" u="sng" dirty="0" smtClean="0">
                <a:solidFill>
                  <a:srgbClr val="7ED957"/>
                </a:solidFill>
                <a:latin typeface="Poppins Bold"/>
                <a:ea typeface="Poppins Bold"/>
                <a:cs typeface="Poppins Bold"/>
                <a:sym typeface="Poppins Bold"/>
              </a:rPr>
              <a:t>B4S-B6S</a:t>
            </a:r>
            <a:endParaRPr lang="en-US" sz="4550" b="1" u="sng" dirty="0">
              <a:solidFill>
                <a:srgbClr val="7ED957"/>
              </a:solidFill>
              <a:latin typeface="Poppins Bold"/>
              <a:ea typeface="Poppins Bold"/>
              <a:cs typeface="Poppins Bold"/>
              <a:sym typeface="Poppins Bold"/>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750720" y="-854817"/>
            <a:ext cx="4687320" cy="4687320"/>
          </a:xfrm>
          <a:custGeom>
            <a:avLst/>
            <a:gdLst/>
            <a:ahLst/>
            <a:cxnLst/>
            <a:rect l="l" t="t" r="r" b="b"/>
            <a:pathLst>
              <a:path w="4687320" h="4687320">
                <a:moveTo>
                  <a:pt x="0" y="0"/>
                </a:moveTo>
                <a:lnTo>
                  <a:pt x="4687320" y="0"/>
                </a:lnTo>
                <a:lnTo>
                  <a:pt x="4687320" y="4687320"/>
                </a:lnTo>
                <a:lnTo>
                  <a:pt x="0" y="468732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grpSp>
        <p:nvGrpSpPr>
          <p:cNvPr id="3" name="Group 3"/>
          <p:cNvGrpSpPr/>
          <p:nvPr/>
        </p:nvGrpSpPr>
        <p:grpSpPr>
          <a:xfrm>
            <a:off x="-1805442" y="-6000096"/>
            <a:ext cx="8637895" cy="8637895"/>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C5739"/>
            </a:solidFill>
            <a:ln cap="sq">
              <a:noFill/>
              <a:prstDash val="solid"/>
              <a:miter/>
            </a:ln>
          </p:spPr>
        </p:sp>
        <p:sp>
          <p:nvSpPr>
            <p:cNvPr id="5" name="TextBox 5"/>
            <p:cNvSpPr txBox="1"/>
            <p:nvPr/>
          </p:nvSpPr>
          <p:spPr>
            <a:xfrm>
              <a:off x="76200" y="38100"/>
              <a:ext cx="660400" cy="698500"/>
            </a:xfrm>
            <a:prstGeom prst="rect">
              <a:avLst/>
            </a:prstGeom>
          </p:spPr>
          <p:txBody>
            <a:bodyPr lIns="50800" tIns="50800" rIns="50800" bIns="50800" rtlCol="0" anchor="ctr"/>
            <a:lstStyle/>
            <a:p>
              <a:pPr marL="0" lvl="0" indent="0" algn="ctr">
                <a:lnSpc>
                  <a:spcPts val="2859"/>
                </a:lnSpc>
                <a:spcBef>
                  <a:spcPct val="0"/>
                </a:spcBef>
              </a:pPr>
              <a:endParaRPr/>
            </a:p>
          </p:txBody>
        </p:sp>
      </p:grpSp>
      <p:sp>
        <p:nvSpPr>
          <p:cNvPr id="6" name="TextBox 6"/>
          <p:cNvSpPr txBox="1"/>
          <p:nvPr/>
        </p:nvSpPr>
        <p:spPr>
          <a:xfrm>
            <a:off x="12723676" y="6730733"/>
            <a:ext cx="1221135" cy="195580"/>
          </a:xfrm>
          <a:prstGeom prst="rect">
            <a:avLst/>
          </a:prstGeom>
        </p:spPr>
        <p:txBody>
          <a:bodyPr lIns="0" tIns="0" rIns="0" bIns="0" rtlCol="0" anchor="t">
            <a:spAutoFit/>
          </a:bodyPr>
          <a:lstStyle/>
          <a:p>
            <a:pPr algn="ctr">
              <a:lnSpc>
                <a:spcPts val="1099"/>
              </a:lnSpc>
            </a:pPr>
            <a:r>
              <a:rPr lang="en-US" sz="2199" b="1">
                <a:solidFill>
                  <a:srgbClr val="FDFBFB"/>
                </a:solidFill>
                <a:latin typeface="Poppins Semi-Bold"/>
                <a:ea typeface="Poppins Semi-Bold"/>
                <a:cs typeface="Poppins Semi-Bold"/>
                <a:sym typeface="Poppins Semi-Bold"/>
              </a:rPr>
              <a:t>Example</a:t>
            </a:r>
          </a:p>
        </p:txBody>
      </p:sp>
      <p:sp>
        <p:nvSpPr>
          <p:cNvPr id="7" name="TextBox 7"/>
          <p:cNvSpPr txBox="1"/>
          <p:nvPr/>
        </p:nvSpPr>
        <p:spPr>
          <a:xfrm>
            <a:off x="9948662" y="3541673"/>
            <a:ext cx="886271" cy="195580"/>
          </a:xfrm>
          <a:prstGeom prst="rect">
            <a:avLst/>
          </a:prstGeom>
        </p:spPr>
        <p:txBody>
          <a:bodyPr lIns="0" tIns="0" rIns="0" bIns="0" rtlCol="0" anchor="t">
            <a:spAutoFit/>
          </a:bodyPr>
          <a:lstStyle/>
          <a:p>
            <a:pPr algn="ctr">
              <a:lnSpc>
                <a:spcPts val="1099"/>
              </a:lnSpc>
            </a:pPr>
            <a:r>
              <a:rPr lang="en-US" sz="2199" b="1">
                <a:solidFill>
                  <a:srgbClr val="FDFBFB"/>
                </a:solidFill>
                <a:latin typeface="Poppins Semi-Bold"/>
                <a:ea typeface="Poppins Semi-Bold"/>
                <a:cs typeface="Poppins Semi-Bold"/>
                <a:sym typeface="Poppins Semi-Bold"/>
              </a:rPr>
              <a:t>Septic</a:t>
            </a:r>
          </a:p>
        </p:txBody>
      </p:sp>
      <p:sp>
        <p:nvSpPr>
          <p:cNvPr id="8" name="TextBox 8"/>
          <p:cNvSpPr txBox="1"/>
          <p:nvPr/>
        </p:nvSpPr>
        <p:spPr>
          <a:xfrm>
            <a:off x="9948662" y="7435716"/>
            <a:ext cx="886271" cy="195580"/>
          </a:xfrm>
          <a:prstGeom prst="rect">
            <a:avLst/>
          </a:prstGeom>
        </p:spPr>
        <p:txBody>
          <a:bodyPr lIns="0" tIns="0" rIns="0" bIns="0" rtlCol="0" anchor="t">
            <a:spAutoFit/>
          </a:bodyPr>
          <a:lstStyle/>
          <a:p>
            <a:pPr algn="ctr">
              <a:lnSpc>
                <a:spcPts val="1099"/>
              </a:lnSpc>
            </a:pPr>
            <a:r>
              <a:rPr lang="en-US" sz="2199" b="1">
                <a:solidFill>
                  <a:srgbClr val="FDFBFB"/>
                </a:solidFill>
                <a:latin typeface="Poppins Semi-Bold"/>
                <a:ea typeface="Poppins Semi-Bold"/>
                <a:cs typeface="Poppins Semi-Bold"/>
                <a:sym typeface="Poppins Semi-Bold"/>
              </a:rPr>
              <a:t>Septic</a:t>
            </a:r>
          </a:p>
        </p:txBody>
      </p:sp>
      <p:grpSp>
        <p:nvGrpSpPr>
          <p:cNvPr id="9" name="Group 9"/>
          <p:cNvGrpSpPr/>
          <p:nvPr/>
        </p:nvGrpSpPr>
        <p:grpSpPr>
          <a:xfrm rot="-10800000">
            <a:off x="9108928" y="747574"/>
            <a:ext cx="941135" cy="1543050"/>
            <a:chOff x="0" y="0"/>
            <a:chExt cx="1452240" cy="2381040"/>
          </a:xfrm>
        </p:grpSpPr>
        <p:sp>
          <p:nvSpPr>
            <p:cNvPr id="10" name="Freeform 10"/>
            <p:cNvSpPr/>
            <p:nvPr/>
          </p:nvSpPr>
          <p:spPr>
            <a:xfrm>
              <a:off x="-19685" y="-19812"/>
              <a:ext cx="1474216" cy="2444877"/>
            </a:xfrm>
            <a:custGeom>
              <a:avLst/>
              <a:gdLst/>
              <a:ahLst/>
              <a:cxnLst/>
              <a:rect l="l" t="t" r="r" b="b"/>
              <a:pathLst>
                <a:path w="1474216" h="2444877">
                  <a:moveTo>
                    <a:pt x="78994" y="1078484"/>
                  </a:moveTo>
                  <a:lnTo>
                    <a:pt x="1078611" y="78994"/>
                  </a:lnTo>
                  <a:cubicBezTo>
                    <a:pt x="1158240" y="0"/>
                    <a:pt x="1287145" y="0"/>
                    <a:pt x="1366774" y="78994"/>
                  </a:cubicBezTo>
                  <a:lnTo>
                    <a:pt x="1474216" y="186436"/>
                  </a:lnTo>
                  <a:lnTo>
                    <a:pt x="582549" y="1078484"/>
                  </a:lnTo>
                  <a:cubicBezTo>
                    <a:pt x="502920" y="1157986"/>
                    <a:pt x="502920" y="1287018"/>
                    <a:pt x="582549" y="1366520"/>
                  </a:cubicBezTo>
                  <a:lnTo>
                    <a:pt x="1474216" y="2257933"/>
                  </a:lnTo>
                  <a:lnTo>
                    <a:pt x="1366774" y="2365375"/>
                  </a:lnTo>
                  <a:cubicBezTo>
                    <a:pt x="1287145" y="2444877"/>
                    <a:pt x="1158240" y="2444877"/>
                    <a:pt x="1078611" y="2365375"/>
                  </a:cubicBezTo>
                  <a:lnTo>
                    <a:pt x="78994" y="1366012"/>
                  </a:lnTo>
                  <a:cubicBezTo>
                    <a:pt x="0" y="1286510"/>
                    <a:pt x="0" y="1158113"/>
                    <a:pt x="78994" y="1078484"/>
                  </a:cubicBezTo>
                  <a:close/>
                </a:path>
              </a:pathLst>
            </a:custGeom>
            <a:solidFill>
              <a:srgbClr val="1C5739"/>
            </a:solidFill>
          </p:spPr>
        </p:sp>
      </p:grpSp>
      <p:grpSp>
        <p:nvGrpSpPr>
          <p:cNvPr id="11" name="Group 11"/>
          <p:cNvGrpSpPr/>
          <p:nvPr/>
        </p:nvGrpSpPr>
        <p:grpSpPr>
          <a:xfrm rot="-10800000">
            <a:off x="9108928" y="4355866"/>
            <a:ext cx="941135" cy="1543050"/>
            <a:chOff x="0" y="0"/>
            <a:chExt cx="1452240" cy="2381040"/>
          </a:xfrm>
        </p:grpSpPr>
        <p:sp>
          <p:nvSpPr>
            <p:cNvPr id="12" name="Freeform 12"/>
            <p:cNvSpPr/>
            <p:nvPr/>
          </p:nvSpPr>
          <p:spPr>
            <a:xfrm>
              <a:off x="-19685" y="-19812"/>
              <a:ext cx="1474216" cy="2444877"/>
            </a:xfrm>
            <a:custGeom>
              <a:avLst/>
              <a:gdLst/>
              <a:ahLst/>
              <a:cxnLst/>
              <a:rect l="l" t="t" r="r" b="b"/>
              <a:pathLst>
                <a:path w="1474216" h="2444877">
                  <a:moveTo>
                    <a:pt x="78994" y="1078484"/>
                  </a:moveTo>
                  <a:lnTo>
                    <a:pt x="1078611" y="78994"/>
                  </a:lnTo>
                  <a:cubicBezTo>
                    <a:pt x="1158240" y="0"/>
                    <a:pt x="1287145" y="0"/>
                    <a:pt x="1366774" y="78994"/>
                  </a:cubicBezTo>
                  <a:lnTo>
                    <a:pt x="1474216" y="186436"/>
                  </a:lnTo>
                  <a:lnTo>
                    <a:pt x="582549" y="1078484"/>
                  </a:lnTo>
                  <a:cubicBezTo>
                    <a:pt x="502920" y="1157986"/>
                    <a:pt x="502920" y="1287018"/>
                    <a:pt x="582549" y="1366520"/>
                  </a:cubicBezTo>
                  <a:lnTo>
                    <a:pt x="1474216" y="2257933"/>
                  </a:lnTo>
                  <a:lnTo>
                    <a:pt x="1366774" y="2365375"/>
                  </a:lnTo>
                  <a:cubicBezTo>
                    <a:pt x="1287145" y="2444877"/>
                    <a:pt x="1158240" y="2444877"/>
                    <a:pt x="1078611" y="2365375"/>
                  </a:cubicBezTo>
                  <a:lnTo>
                    <a:pt x="78994" y="1366012"/>
                  </a:lnTo>
                  <a:cubicBezTo>
                    <a:pt x="0" y="1286510"/>
                    <a:pt x="0" y="1158113"/>
                    <a:pt x="78994" y="1078484"/>
                  </a:cubicBezTo>
                  <a:close/>
                </a:path>
              </a:pathLst>
            </a:custGeom>
            <a:solidFill>
              <a:srgbClr val="1C5739"/>
            </a:solidFill>
          </p:spPr>
        </p:sp>
      </p:grpSp>
      <p:grpSp>
        <p:nvGrpSpPr>
          <p:cNvPr id="13" name="Group 13"/>
          <p:cNvGrpSpPr/>
          <p:nvPr/>
        </p:nvGrpSpPr>
        <p:grpSpPr>
          <a:xfrm>
            <a:off x="9368669" y="739865"/>
            <a:ext cx="7710611" cy="1543050"/>
            <a:chOff x="0" y="0"/>
            <a:chExt cx="2030778" cy="406400"/>
          </a:xfrm>
        </p:grpSpPr>
        <p:sp>
          <p:nvSpPr>
            <p:cNvPr id="14" name="Freeform 14"/>
            <p:cNvSpPr/>
            <p:nvPr/>
          </p:nvSpPr>
          <p:spPr>
            <a:xfrm>
              <a:off x="0" y="0"/>
              <a:ext cx="2030778" cy="406400"/>
            </a:xfrm>
            <a:custGeom>
              <a:avLst/>
              <a:gdLst/>
              <a:ahLst/>
              <a:cxnLst/>
              <a:rect l="l" t="t" r="r" b="b"/>
              <a:pathLst>
                <a:path w="2030778" h="406400">
                  <a:moveTo>
                    <a:pt x="0" y="0"/>
                  </a:moveTo>
                  <a:lnTo>
                    <a:pt x="1827578" y="0"/>
                  </a:lnTo>
                  <a:lnTo>
                    <a:pt x="2030778" y="203200"/>
                  </a:lnTo>
                  <a:lnTo>
                    <a:pt x="1827578" y="406400"/>
                  </a:lnTo>
                  <a:lnTo>
                    <a:pt x="0" y="406400"/>
                  </a:lnTo>
                  <a:lnTo>
                    <a:pt x="203200" y="203200"/>
                  </a:lnTo>
                  <a:lnTo>
                    <a:pt x="0" y="0"/>
                  </a:lnTo>
                  <a:close/>
                </a:path>
              </a:pathLst>
            </a:custGeom>
            <a:solidFill>
              <a:srgbClr val="1C5739"/>
            </a:solidFill>
          </p:spPr>
        </p:sp>
        <p:sp>
          <p:nvSpPr>
            <p:cNvPr id="15" name="TextBox 15"/>
            <p:cNvSpPr txBox="1"/>
            <p:nvPr/>
          </p:nvSpPr>
          <p:spPr>
            <a:xfrm>
              <a:off x="177800" y="-38100"/>
              <a:ext cx="1776778" cy="444500"/>
            </a:xfrm>
            <a:prstGeom prst="rect">
              <a:avLst/>
            </a:prstGeom>
          </p:spPr>
          <p:txBody>
            <a:bodyPr lIns="50800" tIns="50800" rIns="50800" bIns="50800" rtlCol="0" anchor="ctr"/>
            <a:lstStyle/>
            <a:p>
              <a:pPr algn="ctr">
                <a:lnSpc>
                  <a:spcPts val="2340"/>
                </a:lnSpc>
              </a:pPr>
              <a:endParaRPr/>
            </a:p>
          </p:txBody>
        </p:sp>
      </p:grpSp>
      <p:grpSp>
        <p:nvGrpSpPr>
          <p:cNvPr id="16" name="Group 16"/>
          <p:cNvGrpSpPr/>
          <p:nvPr/>
        </p:nvGrpSpPr>
        <p:grpSpPr>
          <a:xfrm>
            <a:off x="9368669" y="4348157"/>
            <a:ext cx="7710611" cy="1543050"/>
            <a:chOff x="0" y="0"/>
            <a:chExt cx="2030778" cy="406400"/>
          </a:xfrm>
        </p:grpSpPr>
        <p:sp>
          <p:nvSpPr>
            <p:cNvPr id="17" name="Freeform 17"/>
            <p:cNvSpPr/>
            <p:nvPr/>
          </p:nvSpPr>
          <p:spPr>
            <a:xfrm>
              <a:off x="0" y="0"/>
              <a:ext cx="2030778" cy="406400"/>
            </a:xfrm>
            <a:custGeom>
              <a:avLst/>
              <a:gdLst/>
              <a:ahLst/>
              <a:cxnLst/>
              <a:rect l="l" t="t" r="r" b="b"/>
              <a:pathLst>
                <a:path w="2030778" h="406400">
                  <a:moveTo>
                    <a:pt x="0" y="0"/>
                  </a:moveTo>
                  <a:lnTo>
                    <a:pt x="1827578" y="0"/>
                  </a:lnTo>
                  <a:lnTo>
                    <a:pt x="2030778" y="203200"/>
                  </a:lnTo>
                  <a:lnTo>
                    <a:pt x="1827578" y="406400"/>
                  </a:lnTo>
                  <a:lnTo>
                    <a:pt x="0" y="406400"/>
                  </a:lnTo>
                  <a:lnTo>
                    <a:pt x="203200" y="203200"/>
                  </a:lnTo>
                  <a:lnTo>
                    <a:pt x="0" y="0"/>
                  </a:lnTo>
                  <a:close/>
                </a:path>
              </a:pathLst>
            </a:custGeom>
            <a:solidFill>
              <a:srgbClr val="1C5739"/>
            </a:solidFill>
          </p:spPr>
        </p:sp>
        <p:sp>
          <p:nvSpPr>
            <p:cNvPr id="18" name="TextBox 18"/>
            <p:cNvSpPr txBox="1"/>
            <p:nvPr/>
          </p:nvSpPr>
          <p:spPr>
            <a:xfrm>
              <a:off x="177800" y="-38100"/>
              <a:ext cx="1776778" cy="444500"/>
            </a:xfrm>
            <a:prstGeom prst="rect">
              <a:avLst/>
            </a:prstGeom>
          </p:spPr>
          <p:txBody>
            <a:bodyPr lIns="50800" tIns="50800" rIns="50800" bIns="50800" rtlCol="0" anchor="ctr"/>
            <a:lstStyle/>
            <a:p>
              <a:pPr algn="ctr">
                <a:lnSpc>
                  <a:spcPts val="2340"/>
                </a:lnSpc>
              </a:pPr>
              <a:endParaRPr/>
            </a:p>
          </p:txBody>
        </p:sp>
      </p:grpSp>
      <p:grpSp>
        <p:nvGrpSpPr>
          <p:cNvPr id="19" name="Group 19"/>
          <p:cNvGrpSpPr/>
          <p:nvPr/>
        </p:nvGrpSpPr>
        <p:grpSpPr>
          <a:xfrm rot="-10800000">
            <a:off x="9151437" y="8023135"/>
            <a:ext cx="941135" cy="1543050"/>
            <a:chOff x="0" y="0"/>
            <a:chExt cx="1452240" cy="2381040"/>
          </a:xfrm>
        </p:grpSpPr>
        <p:sp>
          <p:nvSpPr>
            <p:cNvPr id="20" name="Freeform 20"/>
            <p:cNvSpPr/>
            <p:nvPr/>
          </p:nvSpPr>
          <p:spPr>
            <a:xfrm>
              <a:off x="-19685" y="-19812"/>
              <a:ext cx="1474216" cy="2444877"/>
            </a:xfrm>
            <a:custGeom>
              <a:avLst/>
              <a:gdLst/>
              <a:ahLst/>
              <a:cxnLst/>
              <a:rect l="l" t="t" r="r" b="b"/>
              <a:pathLst>
                <a:path w="1474216" h="2444877">
                  <a:moveTo>
                    <a:pt x="78994" y="1078484"/>
                  </a:moveTo>
                  <a:lnTo>
                    <a:pt x="1078611" y="78994"/>
                  </a:lnTo>
                  <a:cubicBezTo>
                    <a:pt x="1158240" y="0"/>
                    <a:pt x="1287145" y="0"/>
                    <a:pt x="1366774" y="78994"/>
                  </a:cubicBezTo>
                  <a:lnTo>
                    <a:pt x="1474216" y="186436"/>
                  </a:lnTo>
                  <a:lnTo>
                    <a:pt x="582549" y="1078484"/>
                  </a:lnTo>
                  <a:cubicBezTo>
                    <a:pt x="502920" y="1157986"/>
                    <a:pt x="502920" y="1287018"/>
                    <a:pt x="582549" y="1366520"/>
                  </a:cubicBezTo>
                  <a:lnTo>
                    <a:pt x="1474216" y="2257933"/>
                  </a:lnTo>
                  <a:lnTo>
                    <a:pt x="1366774" y="2365375"/>
                  </a:lnTo>
                  <a:cubicBezTo>
                    <a:pt x="1287145" y="2444877"/>
                    <a:pt x="1158240" y="2444877"/>
                    <a:pt x="1078611" y="2365375"/>
                  </a:cubicBezTo>
                  <a:lnTo>
                    <a:pt x="78994" y="1366012"/>
                  </a:lnTo>
                  <a:cubicBezTo>
                    <a:pt x="0" y="1286510"/>
                    <a:pt x="0" y="1158113"/>
                    <a:pt x="78994" y="1078484"/>
                  </a:cubicBezTo>
                  <a:close/>
                </a:path>
              </a:pathLst>
            </a:custGeom>
            <a:solidFill>
              <a:srgbClr val="1C5739"/>
            </a:solidFill>
          </p:spPr>
        </p:sp>
      </p:grpSp>
      <p:grpSp>
        <p:nvGrpSpPr>
          <p:cNvPr id="21" name="Group 21"/>
          <p:cNvGrpSpPr/>
          <p:nvPr/>
        </p:nvGrpSpPr>
        <p:grpSpPr>
          <a:xfrm>
            <a:off x="9411178" y="8015426"/>
            <a:ext cx="7668102" cy="1543050"/>
            <a:chOff x="0" y="0"/>
            <a:chExt cx="2019582" cy="406400"/>
          </a:xfrm>
        </p:grpSpPr>
        <p:sp>
          <p:nvSpPr>
            <p:cNvPr id="22" name="Freeform 22"/>
            <p:cNvSpPr/>
            <p:nvPr/>
          </p:nvSpPr>
          <p:spPr>
            <a:xfrm>
              <a:off x="0" y="0"/>
              <a:ext cx="2019582" cy="406400"/>
            </a:xfrm>
            <a:custGeom>
              <a:avLst/>
              <a:gdLst/>
              <a:ahLst/>
              <a:cxnLst/>
              <a:rect l="l" t="t" r="r" b="b"/>
              <a:pathLst>
                <a:path w="2019582" h="406400">
                  <a:moveTo>
                    <a:pt x="0" y="0"/>
                  </a:moveTo>
                  <a:lnTo>
                    <a:pt x="1816382" y="0"/>
                  </a:lnTo>
                  <a:lnTo>
                    <a:pt x="2019582" y="203200"/>
                  </a:lnTo>
                  <a:lnTo>
                    <a:pt x="1816382" y="406400"/>
                  </a:lnTo>
                  <a:lnTo>
                    <a:pt x="0" y="406400"/>
                  </a:lnTo>
                  <a:lnTo>
                    <a:pt x="203200" y="203200"/>
                  </a:lnTo>
                  <a:lnTo>
                    <a:pt x="0" y="0"/>
                  </a:lnTo>
                  <a:close/>
                </a:path>
              </a:pathLst>
            </a:custGeom>
            <a:solidFill>
              <a:srgbClr val="1C5739"/>
            </a:solidFill>
          </p:spPr>
        </p:sp>
        <p:sp>
          <p:nvSpPr>
            <p:cNvPr id="23" name="TextBox 23"/>
            <p:cNvSpPr txBox="1"/>
            <p:nvPr/>
          </p:nvSpPr>
          <p:spPr>
            <a:xfrm>
              <a:off x="177800" y="-38100"/>
              <a:ext cx="1765582" cy="444500"/>
            </a:xfrm>
            <a:prstGeom prst="rect">
              <a:avLst/>
            </a:prstGeom>
          </p:spPr>
          <p:txBody>
            <a:bodyPr lIns="50800" tIns="50800" rIns="50800" bIns="50800" rtlCol="0" anchor="ctr"/>
            <a:lstStyle/>
            <a:p>
              <a:pPr algn="ctr">
                <a:lnSpc>
                  <a:spcPts val="2340"/>
                </a:lnSpc>
              </a:pPr>
              <a:endParaRPr/>
            </a:p>
          </p:txBody>
        </p:sp>
      </p:grpSp>
      <p:sp>
        <p:nvSpPr>
          <p:cNvPr id="24" name="Freeform 24"/>
          <p:cNvSpPr/>
          <p:nvPr/>
        </p:nvSpPr>
        <p:spPr>
          <a:xfrm>
            <a:off x="16658581" y="-3543851"/>
            <a:ext cx="4687320" cy="4687320"/>
          </a:xfrm>
          <a:custGeom>
            <a:avLst/>
            <a:gdLst/>
            <a:ahLst/>
            <a:cxnLst/>
            <a:rect l="l" t="t" r="r" b="b"/>
            <a:pathLst>
              <a:path w="4687320" h="4687320">
                <a:moveTo>
                  <a:pt x="0" y="0"/>
                </a:moveTo>
                <a:lnTo>
                  <a:pt x="4687320" y="0"/>
                </a:lnTo>
                <a:lnTo>
                  <a:pt x="4687320" y="4687320"/>
                </a:lnTo>
                <a:lnTo>
                  <a:pt x="0" y="468732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25" name="Freeform 25"/>
          <p:cNvSpPr/>
          <p:nvPr/>
        </p:nvSpPr>
        <p:spPr>
          <a:xfrm>
            <a:off x="2433584" y="2898777"/>
            <a:ext cx="5464410" cy="6895155"/>
          </a:xfrm>
          <a:custGeom>
            <a:avLst/>
            <a:gdLst/>
            <a:ahLst/>
            <a:cxnLst/>
            <a:rect l="l" t="t" r="r" b="b"/>
            <a:pathLst>
              <a:path w="5464410" h="6895155">
                <a:moveTo>
                  <a:pt x="0" y="0"/>
                </a:moveTo>
                <a:lnTo>
                  <a:pt x="5464411" y="0"/>
                </a:lnTo>
                <a:lnTo>
                  <a:pt x="5464411" y="6895155"/>
                </a:lnTo>
                <a:lnTo>
                  <a:pt x="0" y="6895155"/>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26" name="TextBox 26"/>
          <p:cNvSpPr txBox="1"/>
          <p:nvPr/>
        </p:nvSpPr>
        <p:spPr>
          <a:xfrm>
            <a:off x="6676860" y="3222098"/>
            <a:ext cx="1221135" cy="195580"/>
          </a:xfrm>
          <a:prstGeom prst="rect">
            <a:avLst/>
          </a:prstGeom>
        </p:spPr>
        <p:txBody>
          <a:bodyPr lIns="0" tIns="0" rIns="0" bIns="0" rtlCol="0" anchor="t">
            <a:spAutoFit/>
          </a:bodyPr>
          <a:lstStyle/>
          <a:p>
            <a:pPr algn="ctr">
              <a:lnSpc>
                <a:spcPts val="1099"/>
              </a:lnSpc>
            </a:pPr>
            <a:r>
              <a:rPr lang="en-US" sz="2199" b="1">
                <a:solidFill>
                  <a:srgbClr val="FDFBFB"/>
                </a:solidFill>
                <a:latin typeface="Poppins Semi-Bold"/>
                <a:ea typeface="Poppins Semi-Bold"/>
                <a:cs typeface="Poppins Semi-Bold"/>
                <a:sym typeface="Poppins Semi-Bold"/>
              </a:rPr>
              <a:t>Example</a:t>
            </a:r>
          </a:p>
        </p:txBody>
      </p:sp>
      <p:sp>
        <p:nvSpPr>
          <p:cNvPr id="27" name="TextBox 27"/>
          <p:cNvSpPr txBox="1"/>
          <p:nvPr/>
        </p:nvSpPr>
        <p:spPr>
          <a:xfrm>
            <a:off x="8964254" y="1490143"/>
            <a:ext cx="542418" cy="192360"/>
          </a:xfrm>
          <a:prstGeom prst="rect">
            <a:avLst/>
          </a:prstGeom>
        </p:spPr>
        <p:txBody>
          <a:bodyPr wrap="square" lIns="0" tIns="0" rIns="0" bIns="0" rtlCol="0" anchor="t">
            <a:spAutoFit/>
          </a:bodyPr>
          <a:lstStyle/>
          <a:p>
            <a:pPr algn="ctr">
              <a:lnSpc>
                <a:spcPts val="1499"/>
              </a:lnSpc>
            </a:pPr>
            <a:r>
              <a:rPr lang="en-US" sz="2999" b="1">
                <a:solidFill>
                  <a:srgbClr val="1C5739"/>
                </a:solidFill>
                <a:latin typeface="Poppins Ultra-Bold"/>
                <a:ea typeface="Poppins Ultra-Bold"/>
                <a:cs typeface="Poppins Ultra-Bold"/>
                <a:sym typeface="Poppins Ultra-Bold"/>
              </a:rPr>
              <a:t>01</a:t>
            </a:r>
          </a:p>
        </p:txBody>
      </p:sp>
      <p:sp>
        <p:nvSpPr>
          <p:cNvPr id="28" name="TextBox 28"/>
          <p:cNvSpPr txBox="1"/>
          <p:nvPr/>
        </p:nvSpPr>
        <p:spPr>
          <a:xfrm>
            <a:off x="9066419" y="5098435"/>
            <a:ext cx="482761" cy="266549"/>
          </a:xfrm>
          <a:prstGeom prst="rect">
            <a:avLst/>
          </a:prstGeom>
        </p:spPr>
        <p:txBody>
          <a:bodyPr lIns="0" tIns="0" rIns="0" bIns="0" rtlCol="0" anchor="t">
            <a:spAutoFit/>
          </a:bodyPr>
          <a:lstStyle/>
          <a:p>
            <a:pPr algn="ctr">
              <a:lnSpc>
                <a:spcPts val="1499"/>
              </a:lnSpc>
            </a:pPr>
            <a:r>
              <a:rPr lang="en-US" sz="2999" b="1">
                <a:solidFill>
                  <a:srgbClr val="1C5739"/>
                </a:solidFill>
                <a:latin typeface="Poppins Ultra-Bold"/>
                <a:ea typeface="Poppins Ultra-Bold"/>
                <a:cs typeface="Poppins Ultra-Bold"/>
                <a:sym typeface="Poppins Ultra-Bold"/>
              </a:rPr>
              <a:t>03</a:t>
            </a:r>
          </a:p>
        </p:txBody>
      </p:sp>
      <p:sp>
        <p:nvSpPr>
          <p:cNvPr id="29" name="TextBox 29"/>
          <p:cNvSpPr txBox="1"/>
          <p:nvPr/>
        </p:nvSpPr>
        <p:spPr>
          <a:xfrm>
            <a:off x="10287000" y="902866"/>
            <a:ext cx="6123908" cy="1192634"/>
          </a:xfrm>
          <a:prstGeom prst="rect">
            <a:avLst/>
          </a:prstGeom>
        </p:spPr>
        <p:txBody>
          <a:bodyPr lIns="0" tIns="0" rIns="0" bIns="0" rtlCol="0" anchor="t">
            <a:spAutoFit/>
          </a:bodyPr>
          <a:lstStyle/>
          <a:p>
            <a:pPr algn="l">
              <a:lnSpc>
                <a:spcPts val="3108"/>
              </a:lnSpc>
            </a:pPr>
            <a:r>
              <a:rPr lang="en-US" sz="2100" b="1" dirty="0">
                <a:solidFill>
                  <a:srgbClr val="FFFFFF"/>
                </a:solidFill>
                <a:latin typeface="Poppins" pitchFamily="2" charset="0"/>
                <a:ea typeface="Poppins Bold"/>
                <a:cs typeface="Poppins" pitchFamily="2" charset="0"/>
                <a:sym typeface="Poppins Bold"/>
              </a:rPr>
              <a:t>Capacity</a:t>
            </a:r>
            <a:r>
              <a:rPr lang="en-US" sz="2100" b="1" dirty="0">
                <a:solidFill>
                  <a:srgbClr val="FFFFFF"/>
                </a:solidFill>
                <a:latin typeface="Poppins" pitchFamily="2" charset="0"/>
                <a:ea typeface="Poppins Medium"/>
                <a:cs typeface="Poppins" pitchFamily="2" charset="0"/>
                <a:sym typeface="Poppins Medium"/>
              </a:rPr>
              <a:t>: </a:t>
            </a:r>
            <a:r>
              <a:rPr lang="en-US" sz="2100" dirty="0">
                <a:solidFill>
                  <a:srgbClr val="FFFFFF"/>
                </a:solidFill>
                <a:latin typeface="Poppins" pitchFamily="2" charset="0"/>
                <a:ea typeface="Poppins Medium"/>
                <a:cs typeface="Poppins" pitchFamily="2" charset="0"/>
                <a:sym typeface="Poppins Medium"/>
              </a:rPr>
              <a:t>Ideal for medium-sized residences accommodating </a:t>
            </a:r>
            <a:r>
              <a:rPr lang="en-US" sz="2100" dirty="0">
                <a:solidFill>
                  <a:srgbClr val="FFFFFF"/>
                </a:solidFill>
                <a:latin typeface="Poppins" pitchFamily="2" charset="0"/>
                <a:ea typeface="Poppins Bold"/>
                <a:cs typeface="Poppins" pitchFamily="2" charset="0"/>
                <a:sym typeface="Poppins Bold"/>
              </a:rPr>
              <a:t>4–10</a:t>
            </a:r>
            <a:r>
              <a:rPr lang="en-US" sz="2100" dirty="0">
                <a:solidFill>
                  <a:srgbClr val="FFFFFF"/>
                </a:solidFill>
                <a:latin typeface="Poppins" pitchFamily="2" charset="0"/>
                <a:ea typeface="Poppins Medium"/>
                <a:cs typeface="Poppins" pitchFamily="2" charset="0"/>
                <a:sym typeface="Poppins Medium"/>
              </a:rPr>
              <a:t> people, with a treatment capacity of 0.6 – 1.5 m³/day.</a:t>
            </a:r>
          </a:p>
        </p:txBody>
      </p:sp>
      <p:sp>
        <p:nvSpPr>
          <p:cNvPr id="30" name="TextBox 30"/>
          <p:cNvSpPr txBox="1"/>
          <p:nvPr/>
        </p:nvSpPr>
        <p:spPr>
          <a:xfrm>
            <a:off x="10287000" y="4576422"/>
            <a:ext cx="5554321" cy="1192634"/>
          </a:xfrm>
          <a:prstGeom prst="rect">
            <a:avLst/>
          </a:prstGeom>
        </p:spPr>
        <p:txBody>
          <a:bodyPr lIns="0" tIns="0" rIns="0" bIns="0" rtlCol="0" anchor="t">
            <a:spAutoFit/>
          </a:bodyPr>
          <a:lstStyle/>
          <a:p>
            <a:pPr algn="l">
              <a:lnSpc>
                <a:spcPts val="3108"/>
              </a:lnSpc>
            </a:pPr>
            <a:r>
              <a:rPr lang="en-US" sz="2100" b="1" dirty="0">
                <a:solidFill>
                  <a:srgbClr val="FFFFFF"/>
                </a:solidFill>
                <a:latin typeface="Poppins" pitchFamily="2" charset="0"/>
                <a:ea typeface="Poppins Bold"/>
                <a:cs typeface="Poppins" pitchFamily="2" charset="0"/>
                <a:sym typeface="Poppins Bold"/>
              </a:rPr>
              <a:t>Low Maintenance:</a:t>
            </a:r>
            <a:r>
              <a:rPr lang="en-US" sz="2100" b="1" dirty="0">
                <a:solidFill>
                  <a:srgbClr val="FFFFFF"/>
                </a:solidFill>
                <a:latin typeface="Poppins" pitchFamily="2" charset="0"/>
                <a:ea typeface="Poppins Medium"/>
                <a:cs typeface="Poppins" pitchFamily="2" charset="0"/>
                <a:sym typeface="Poppins Medium"/>
              </a:rPr>
              <a:t> </a:t>
            </a:r>
            <a:r>
              <a:rPr lang="en-US" sz="2100" dirty="0">
                <a:solidFill>
                  <a:srgbClr val="FFFFFF"/>
                </a:solidFill>
                <a:latin typeface="Poppins" pitchFamily="2" charset="0"/>
                <a:ea typeface="Poppins Medium"/>
                <a:cs typeface="Poppins" pitchFamily="2" charset="0"/>
                <a:sym typeface="Poppins Medium"/>
              </a:rPr>
              <a:t>Designed for easy maintenance to ensure longevity and optimal performance.</a:t>
            </a:r>
          </a:p>
        </p:txBody>
      </p:sp>
      <p:sp>
        <p:nvSpPr>
          <p:cNvPr id="31" name="TextBox 31"/>
          <p:cNvSpPr txBox="1"/>
          <p:nvPr/>
        </p:nvSpPr>
        <p:spPr>
          <a:xfrm>
            <a:off x="8918545" y="8765704"/>
            <a:ext cx="681701" cy="192360"/>
          </a:xfrm>
          <a:prstGeom prst="rect">
            <a:avLst/>
          </a:prstGeom>
        </p:spPr>
        <p:txBody>
          <a:bodyPr wrap="square" lIns="0" tIns="0" rIns="0" bIns="0" rtlCol="0" anchor="t">
            <a:spAutoFit/>
          </a:bodyPr>
          <a:lstStyle/>
          <a:p>
            <a:pPr algn="ctr">
              <a:lnSpc>
                <a:spcPts val="1499"/>
              </a:lnSpc>
            </a:pPr>
            <a:r>
              <a:rPr lang="en-US" sz="2999" b="1">
                <a:solidFill>
                  <a:srgbClr val="1C5739"/>
                </a:solidFill>
                <a:latin typeface="Poppins Ultra-Bold"/>
                <a:ea typeface="Poppins Ultra-Bold"/>
                <a:cs typeface="Poppins Ultra-Bold"/>
                <a:sym typeface="Poppins Ultra-Bold"/>
              </a:rPr>
              <a:t>05</a:t>
            </a:r>
          </a:p>
        </p:txBody>
      </p:sp>
      <p:sp>
        <p:nvSpPr>
          <p:cNvPr id="32" name="TextBox 32"/>
          <p:cNvSpPr txBox="1"/>
          <p:nvPr/>
        </p:nvSpPr>
        <p:spPr>
          <a:xfrm>
            <a:off x="10329509" y="8399600"/>
            <a:ext cx="6081399" cy="782500"/>
          </a:xfrm>
          <a:prstGeom prst="rect">
            <a:avLst/>
          </a:prstGeom>
        </p:spPr>
        <p:txBody>
          <a:bodyPr lIns="0" tIns="0" rIns="0" bIns="0" rtlCol="0" anchor="t">
            <a:spAutoFit/>
          </a:bodyPr>
          <a:lstStyle/>
          <a:p>
            <a:pPr algn="l">
              <a:lnSpc>
                <a:spcPts val="3108"/>
              </a:lnSpc>
            </a:pPr>
            <a:r>
              <a:rPr lang="en-US" sz="2100" b="1" dirty="0">
                <a:solidFill>
                  <a:srgbClr val="FFFFFF"/>
                </a:solidFill>
                <a:latin typeface="Poppins" pitchFamily="2" charset="0"/>
                <a:ea typeface="Poppins Bold"/>
                <a:cs typeface="Poppins" pitchFamily="2" charset="0"/>
                <a:sym typeface="Poppins Bold"/>
              </a:rPr>
              <a:t>Compact Design:</a:t>
            </a:r>
            <a:r>
              <a:rPr lang="en-US" sz="2100" b="1" dirty="0">
                <a:solidFill>
                  <a:srgbClr val="FFFFFF"/>
                </a:solidFill>
                <a:latin typeface="Poppins" pitchFamily="2" charset="0"/>
                <a:ea typeface="Poppins Medium"/>
                <a:cs typeface="Poppins" pitchFamily="2" charset="0"/>
                <a:sym typeface="Poppins Medium"/>
              </a:rPr>
              <a:t> </a:t>
            </a:r>
            <a:r>
              <a:rPr lang="en-US" sz="2100" dirty="0">
                <a:solidFill>
                  <a:srgbClr val="FFFFFF"/>
                </a:solidFill>
                <a:latin typeface="Poppins" pitchFamily="2" charset="0"/>
                <a:ea typeface="Poppins Medium"/>
                <a:cs typeface="Poppins" pitchFamily="2" charset="0"/>
                <a:sym typeface="Poppins Medium"/>
              </a:rPr>
              <a:t>Blends seamlessly into medium-sized residential environments.</a:t>
            </a:r>
          </a:p>
        </p:txBody>
      </p:sp>
      <p:grpSp>
        <p:nvGrpSpPr>
          <p:cNvPr id="33" name="Group 33"/>
          <p:cNvGrpSpPr/>
          <p:nvPr/>
        </p:nvGrpSpPr>
        <p:grpSpPr>
          <a:xfrm rot="-10800000">
            <a:off x="9134475" y="2538407"/>
            <a:ext cx="941135" cy="1543050"/>
            <a:chOff x="0" y="0"/>
            <a:chExt cx="1452240" cy="2381040"/>
          </a:xfrm>
        </p:grpSpPr>
        <p:sp>
          <p:nvSpPr>
            <p:cNvPr id="34" name="Freeform 34"/>
            <p:cNvSpPr/>
            <p:nvPr/>
          </p:nvSpPr>
          <p:spPr>
            <a:xfrm>
              <a:off x="-19685" y="-19812"/>
              <a:ext cx="1474216" cy="2444877"/>
            </a:xfrm>
            <a:custGeom>
              <a:avLst/>
              <a:gdLst/>
              <a:ahLst/>
              <a:cxnLst/>
              <a:rect l="l" t="t" r="r" b="b"/>
              <a:pathLst>
                <a:path w="1474216" h="2444877">
                  <a:moveTo>
                    <a:pt x="78994" y="1078484"/>
                  </a:moveTo>
                  <a:lnTo>
                    <a:pt x="1078611" y="78994"/>
                  </a:lnTo>
                  <a:cubicBezTo>
                    <a:pt x="1158240" y="0"/>
                    <a:pt x="1287145" y="0"/>
                    <a:pt x="1366774" y="78994"/>
                  </a:cubicBezTo>
                  <a:lnTo>
                    <a:pt x="1474216" y="186436"/>
                  </a:lnTo>
                  <a:lnTo>
                    <a:pt x="582549" y="1078484"/>
                  </a:lnTo>
                  <a:cubicBezTo>
                    <a:pt x="502920" y="1157986"/>
                    <a:pt x="502920" y="1287018"/>
                    <a:pt x="582549" y="1366520"/>
                  </a:cubicBezTo>
                  <a:lnTo>
                    <a:pt x="1474216" y="2257933"/>
                  </a:lnTo>
                  <a:lnTo>
                    <a:pt x="1366774" y="2365375"/>
                  </a:lnTo>
                  <a:cubicBezTo>
                    <a:pt x="1287145" y="2444877"/>
                    <a:pt x="1158240" y="2444877"/>
                    <a:pt x="1078611" y="2365375"/>
                  </a:cubicBezTo>
                  <a:lnTo>
                    <a:pt x="78994" y="1366012"/>
                  </a:lnTo>
                  <a:cubicBezTo>
                    <a:pt x="0" y="1286510"/>
                    <a:pt x="0" y="1158113"/>
                    <a:pt x="78994" y="1078484"/>
                  </a:cubicBezTo>
                  <a:close/>
                </a:path>
              </a:pathLst>
            </a:custGeom>
            <a:solidFill>
              <a:srgbClr val="009245"/>
            </a:solidFill>
          </p:spPr>
        </p:sp>
      </p:grpSp>
      <p:grpSp>
        <p:nvGrpSpPr>
          <p:cNvPr id="35" name="Group 35"/>
          <p:cNvGrpSpPr/>
          <p:nvPr/>
        </p:nvGrpSpPr>
        <p:grpSpPr>
          <a:xfrm>
            <a:off x="9394217" y="2530697"/>
            <a:ext cx="7710611" cy="1543050"/>
            <a:chOff x="0" y="0"/>
            <a:chExt cx="2030778" cy="406400"/>
          </a:xfrm>
        </p:grpSpPr>
        <p:sp>
          <p:nvSpPr>
            <p:cNvPr id="36" name="Freeform 36"/>
            <p:cNvSpPr/>
            <p:nvPr/>
          </p:nvSpPr>
          <p:spPr>
            <a:xfrm>
              <a:off x="0" y="0"/>
              <a:ext cx="2030778" cy="406400"/>
            </a:xfrm>
            <a:custGeom>
              <a:avLst/>
              <a:gdLst/>
              <a:ahLst/>
              <a:cxnLst/>
              <a:rect l="l" t="t" r="r" b="b"/>
              <a:pathLst>
                <a:path w="2030778" h="406400">
                  <a:moveTo>
                    <a:pt x="0" y="0"/>
                  </a:moveTo>
                  <a:lnTo>
                    <a:pt x="1827578" y="0"/>
                  </a:lnTo>
                  <a:lnTo>
                    <a:pt x="2030778" y="203200"/>
                  </a:lnTo>
                  <a:lnTo>
                    <a:pt x="1827578" y="406400"/>
                  </a:lnTo>
                  <a:lnTo>
                    <a:pt x="0" y="406400"/>
                  </a:lnTo>
                  <a:lnTo>
                    <a:pt x="203200" y="203200"/>
                  </a:lnTo>
                  <a:lnTo>
                    <a:pt x="0" y="0"/>
                  </a:lnTo>
                  <a:close/>
                </a:path>
              </a:pathLst>
            </a:custGeom>
            <a:solidFill>
              <a:srgbClr val="009245"/>
            </a:solidFill>
          </p:spPr>
        </p:sp>
        <p:sp>
          <p:nvSpPr>
            <p:cNvPr id="37" name="TextBox 37"/>
            <p:cNvSpPr txBox="1"/>
            <p:nvPr/>
          </p:nvSpPr>
          <p:spPr>
            <a:xfrm>
              <a:off x="177800" y="-38100"/>
              <a:ext cx="1776778" cy="444500"/>
            </a:xfrm>
            <a:prstGeom prst="rect">
              <a:avLst/>
            </a:prstGeom>
          </p:spPr>
          <p:txBody>
            <a:bodyPr lIns="50800" tIns="50800" rIns="50800" bIns="50800" rtlCol="0" anchor="ctr"/>
            <a:lstStyle/>
            <a:p>
              <a:pPr algn="ctr">
                <a:lnSpc>
                  <a:spcPts val="2340"/>
                </a:lnSpc>
              </a:pPr>
              <a:endParaRPr/>
            </a:p>
          </p:txBody>
        </p:sp>
      </p:grpSp>
      <p:sp>
        <p:nvSpPr>
          <p:cNvPr id="38" name="TextBox 38"/>
          <p:cNvSpPr txBox="1"/>
          <p:nvPr/>
        </p:nvSpPr>
        <p:spPr>
          <a:xfrm>
            <a:off x="8929864" y="3280976"/>
            <a:ext cx="637049" cy="192360"/>
          </a:xfrm>
          <a:prstGeom prst="rect">
            <a:avLst/>
          </a:prstGeom>
        </p:spPr>
        <p:txBody>
          <a:bodyPr wrap="square" lIns="0" tIns="0" rIns="0" bIns="0" rtlCol="0" anchor="t">
            <a:spAutoFit/>
          </a:bodyPr>
          <a:lstStyle/>
          <a:p>
            <a:pPr algn="ctr">
              <a:lnSpc>
                <a:spcPts val="1499"/>
              </a:lnSpc>
            </a:pPr>
            <a:r>
              <a:rPr lang="en-US" sz="2999" b="1" dirty="0">
                <a:solidFill>
                  <a:srgbClr val="1C5739"/>
                </a:solidFill>
                <a:latin typeface="Poppins Ultra-Bold"/>
                <a:ea typeface="Poppins Ultra-Bold"/>
                <a:cs typeface="Poppins Ultra-Bold"/>
                <a:sym typeface="Poppins Ultra-Bold"/>
              </a:rPr>
              <a:t>02</a:t>
            </a:r>
          </a:p>
        </p:txBody>
      </p:sp>
      <p:sp>
        <p:nvSpPr>
          <p:cNvPr id="39" name="TextBox 39"/>
          <p:cNvSpPr txBox="1"/>
          <p:nvPr/>
        </p:nvSpPr>
        <p:spPr>
          <a:xfrm>
            <a:off x="10312547" y="2942141"/>
            <a:ext cx="6123908" cy="782500"/>
          </a:xfrm>
          <a:prstGeom prst="rect">
            <a:avLst/>
          </a:prstGeom>
        </p:spPr>
        <p:txBody>
          <a:bodyPr lIns="0" tIns="0" rIns="0" bIns="0" rtlCol="0" anchor="t">
            <a:spAutoFit/>
          </a:bodyPr>
          <a:lstStyle/>
          <a:p>
            <a:pPr algn="l">
              <a:lnSpc>
                <a:spcPts val="3108"/>
              </a:lnSpc>
            </a:pPr>
            <a:r>
              <a:rPr lang="en-US" sz="2100" b="1" dirty="0">
                <a:solidFill>
                  <a:srgbClr val="FFFFFF"/>
                </a:solidFill>
                <a:latin typeface="Poppins" pitchFamily="2" charset="0"/>
                <a:ea typeface="Poppins Bold"/>
                <a:cs typeface="Poppins" pitchFamily="2" charset="0"/>
                <a:sym typeface="Poppins Bold"/>
              </a:rPr>
              <a:t>Easy Installation:</a:t>
            </a:r>
            <a:r>
              <a:rPr lang="en-US" sz="2100" b="1" dirty="0">
                <a:solidFill>
                  <a:srgbClr val="FFFFFF"/>
                </a:solidFill>
                <a:latin typeface="Poppins" pitchFamily="2" charset="0"/>
                <a:ea typeface="Poppins Medium"/>
                <a:cs typeface="Poppins" pitchFamily="2" charset="0"/>
                <a:sym typeface="Poppins Medium"/>
              </a:rPr>
              <a:t> </a:t>
            </a:r>
            <a:r>
              <a:rPr lang="en-US" sz="2100" dirty="0">
                <a:solidFill>
                  <a:srgbClr val="FFFFFF"/>
                </a:solidFill>
                <a:latin typeface="Poppins" pitchFamily="2" charset="0"/>
                <a:ea typeface="Poppins Medium"/>
                <a:cs typeface="Poppins" pitchFamily="2" charset="0"/>
                <a:sym typeface="Poppins Medium"/>
              </a:rPr>
              <a:t>User-friendly installation process for quick and efficient setup</a:t>
            </a:r>
          </a:p>
        </p:txBody>
      </p:sp>
      <p:grpSp>
        <p:nvGrpSpPr>
          <p:cNvPr id="40" name="Group 40"/>
          <p:cNvGrpSpPr/>
          <p:nvPr/>
        </p:nvGrpSpPr>
        <p:grpSpPr>
          <a:xfrm rot="-10800000">
            <a:off x="9160022" y="6192376"/>
            <a:ext cx="941135" cy="1543050"/>
            <a:chOff x="0" y="0"/>
            <a:chExt cx="1452240" cy="2381040"/>
          </a:xfrm>
        </p:grpSpPr>
        <p:sp>
          <p:nvSpPr>
            <p:cNvPr id="41" name="Freeform 41"/>
            <p:cNvSpPr/>
            <p:nvPr/>
          </p:nvSpPr>
          <p:spPr>
            <a:xfrm>
              <a:off x="-19685" y="-19812"/>
              <a:ext cx="1474216" cy="2444877"/>
            </a:xfrm>
            <a:custGeom>
              <a:avLst/>
              <a:gdLst/>
              <a:ahLst/>
              <a:cxnLst/>
              <a:rect l="l" t="t" r="r" b="b"/>
              <a:pathLst>
                <a:path w="1474216" h="2444877">
                  <a:moveTo>
                    <a:pt x="78994" y="1078484"/>
                  </a:moveTo>
                  <a:lnTo>
                    <a:pt x="1078611" y="78994"/>
                  </a:lnTo>
                  <a:cubicBezTo>
                    <a:pt x="1158240" y="0"/>
                    <a:pt x="1287145" y="0"/>
                    <a:pt x="1366774" y="78994"/>
                  </a:cubicBezTo>
                  <a:lnTo>
                    <a:pt x="1474216" y="186436"/>
                  </a:lnTo>
                  <a:lnTo>
                    <a:pt x="582549" y="1078484"/>
                  </a:lnTo>
                  <a:cubicBezTo>
                    <a:pt x="502920" y="1157986"/>
                    <a:pt x="502920" y="1287018"/>
                    <a:pt x="582549" y="1366520"/>
                  </a:cubicBezTo>
                  <a:lnTo>
                    <a:pt x="1474216" y="2257933"/>
                  </a:lnTo>
                  <a:lnTo>
                    <a:pt x="1366774" y="2365375"/>
                  </a:lnTo>
                  <a:cubicBezTo>
                    <a:pt x="1287145" y="2444877"/>
                    <a:pt x="1158240" y="2444877"/>
                    <a:pt x="1078611" y="2365375"/>
                  </a:cubicBezTo>
                  <a:lnTo>
                    <a:pt x="78994" y="1366012"/>
                  </a:lnTo>
                  <a:cubicBezTo>
                    <a:pt x="0" y="1286510"/>
                    <a:pt x="0" y="1158113"/>
                    <a:pt x="78994" y="1078484"/>
                  </a:cubicBezTo>
                  <a:close/>
                </a:path>
              </a:pathLst>
            </a:custGeom>
            <a:solidFill>
              <a:srgbClr val="009245"/>
            </a:solidFill>
          </p:spPr>
        </p:sp>
      </p:grpSp>
      <p:grpSp>
        <p:nvGrpSpPr>
          <p:cNvPr id="42" name="Group 42"/>
          <p:cNvGrpSpPr/>
          <p:nvPr/>
        </p:nvGrpSpPr>
        <p:grpSpPr>
          <a:xfrm>
            <a:off x="9419764" y="6184666"/>
            <a:ext cx="7710611" cy="1543050"/>
            <a:chOff x="0" y="0"/>
            <a:chExt cx="2030778" cy="406400"/>
          </a:xfrm>
        </p:grpSpPr>
        <p:sp>
          <p:nvSpPr>
            <p:cNvPr id="43" name="Freeform 43"/>
            <p:cNvSpPr/>
            <p:nvPr/>
          </p:nvSpPr>
          <p:spPr>
            <a:xfrm>
              <a:off x="0" y="0"/>
              <a:ext cx="2030778" cy="406400"/>
            </a:xfrm>
            <a:custGeom>
              <a:avLst/>
              <a:gdLst/>
              <a:ahLst/>
              <a:cxnLst/>
              <a:rect l="l" t="t" r="r" b="b"/>
              <a:pathLst>
                <a:path w="2030778" h="406400">
                  <a:moveTo>
                    <a:pt x="0" y="0"/>
                  </a:moveTo>
                  <a:lnTo>
                    <a:pt x="1827578" y="0"/>
                  </a:lnTo>
                  <a:lnTo>
                    <a:pt x="2030778" y="203200"/>
                  </a:lnTo>
                  <a:lnTo>
                    <a:pt x="1827578" y="406400"/>
                  </a:lnTo>
                  <a:lnTo>
                    <a:pt x="0" y="406400"/>
                  </a:lnTo>
                  <a:lnTo>
                    <a:pt x="203200" y="203200"/>
                  </a:lnTo>
                  <a:lnTo>
                    <a:pt x="0" y="0"/>
                  </a:lnTo>
                  <a:close/>
                </a:path>
              </a:pathLst>
            </a:custGeom>
            <a:solidFill>
              <a:srgbClr val="009245"/>
            </a:solidFill>
          </p:spPr>
        </p:sp>
        <p:sp>
          <p:nvSpPr>
            <p:cNvPr id="44" name="TextBox 44"/>
            <p:cNvSpPr txBox="1"/>
            <p:nvPr/>
          </p:nvSpPr>
          <p:spPr>
            <a:xfrm>
              <a:off x="177800" y="-38100"/>
              <a:ext cx="1776778" cy="444500"/>
            </a:xfrm>
            <a:prstGeom prst="rect">
              <a:avLst/>
            </a:prstGeom>
          </p:spPr>
          <p:txBody>
            <a:bodyPr lIns="50800" tIns="50800" rIns="50800" bIns="50800" rtlCol="0" anchor="ctr"/>
            <a:lstStyle/>
            <a:p>
              <a:pPr algn="ctr">
                <a:lnSpc>
                  <a:spcPts val="2340"/>
                </a:lnSpc>
              </a:pPr>
              <a:endParaRPr/>
            </a:p>
          </p:txBody>
        </p:sp>
      </p:grpSp>
      <p:sp>
        <p:nvSpPr>
          <p:cNvPr id="45" name="TextBox 45"/>
          <p:cNvSpPr txBox="1"/>
          <p:nvPr/>
        </p:nvSpPr>
        <p:spPr>
          <a:xfrm>
            <a:off x="8915401" y="6934945"/>
            <a:ext cx="700222" cy="192360"/>
          </a:xfrm>
          <a:prstGeom prst="rect">
            <a:avLst/>
          </a:prstGeom>
        </p:spPr>
        <p:txBody>
          <a:bodyPr wrap="square" lIns="0" tIns="0" rIns="0" bIns="0" rtlCol="0" anchor="t">
            <a:spAutoFit/>
          </a:bodyPr>
          <a:lstStyle/>
          <a:p>
            <a:pPr algn="ctr">
              <a:lnSpc>
                <a:spcPts val="1499"/>
              </a:lnSpc>
            </a:pPr>
            <a:r>
              <a:rPr lang="en-US" sz="2999" b="1">
                <a:solidFill>
                  <a:srgbClr val="009245"/>
                </a:solidFill>
                <a:latin typeface="Poppins Ultra-Bold"/>
                <a:ea typeface="Poppins Ultra-Bold"/>
                <a:cs typeface="Poppins Ultra-Bold"/>
                <a:sym typeface="Poppins Ultra-Bold"/>
              </a:rPr>
              <a:t>04</a:t>
            </a:r>
          </a:p>
        </p:txBody>
      </p:sp>
      <p:sp>
        <p:nvSpPr>
          <p:cNvPr id="46" name="TextBox 46"/>
          <p:cNvSpPr txBox="1"/>
          <p:nvPr/>
        </p:nvSpPr>
        <p:spPr>
          <a:xfrm>
            <a:off x="10338095" y="6601191"/>
            <a:ext cx="6123908" cy="771109"/>
          </a:xfrm>
          <a:prstGeom prst="rect">
            <a:avLst/>
          </a:prstGeom>
        </p:spPr>
        <p:txBody>
          <a:bodyPr lIns="0" tIns="0" rIns="0" bIns="0" rtlCol="0" anchor="t">
            <a:spAutoFit/>
          </a:bodyPr>
          <a:lstStyle/>
          <a:p>
            <a:pPr algn="l">
              <a:lnSpc>
                <a:spcPts val="3108"/>
              </a:lnSpc>
            </a:pPr>
            <a:r>
              <a:rPr lang="en-US" sz="2100" b="1" dirty="0">
                <a:solidFill>
                  <a:srgbClr val="FFFFFF"/>
                </a:solidFill>
                <a:latin typeface="Poppins" pitchFamily="2" charset="0"/>
                <a:ea typeface="Poppins Bold"/>
                <a:cs typeface="Poppins" pitchFamily="2" charset="0"/>
                <a:sym typeface="Poppins Bold"/>
              </a:rPr>
              <a:t>Efficient Treatment:</a:t>
            </a:r>
            <a:r>
              <a:rPr lang="en-US" sz="2100" b="1" dirty="0">
                <a:solidFill>
                  <a:srgbClr val="FFFFFF"/>
                </a:solidFill>
                <a:latin typeface="Poppins" pitchFamily="2" charset="0"/>
                <a:ea typeface="Poppins Medium"/>
                <a:cs typeface="Poppins" pitchFamily="2" charset="0"/>
                <a:sym typeface="Poppins Medium"/>
              </a:rPr>
              <a:t> </a:t>
            </a:r>
            <a:r>
              <a:rPr lang="en-US" sz="2100" dirty="0">
                <a:solidFill>
                  <a:srgbClr val="FFFFFF"/>
                </a:solidFill>
                <a:latin typeface="Poppins" pitchFamily="2" charset="0"/>
                <a:ea typeface="Poppins Medium"/>
                <a:cs typeface="Poppins" pitchFamily="2" charset="0"/>
                <a:sym typeface="Poppins Medium"/>
              </a:rPr>
              <a:t>Offers effective wastewater treatment for larger households.</a:t>
            </a:r>
          </a:p>
        </p:txBody>
      </p:sp>
      <p:sp>
        <p:nvSpPr>
          <p:cNvPr id="47" name="TextBox 47"/>
          <p:cNvSpPr txBox="1"/>
          <p:nvPr/>
        </p:nvSpPr>
        <p:spPr>
          <a:xfrm>
            <a:off x="442543" y="314325"/>
            <a:ext cx="6264463" cy="1486720"/>
          </a:xfrm>
          <a:prstGeom prst="rect">
            <a:avLst/>
          </a:prstGeom>
        </p:spPr>
        <p:txBody>
          <a:bodyPr lIns="0" tIns="0" rIns="0" bIns="0" rtlCol="0" anchor="t">
            <a:spAutoFit/>
          </a:bodyPr>
          <a:lstStyle/>
          <a:p>
            <a:pPr algn="l">
              <a:lnSpc>
                <a:spcPts val="6051"/>
              </a:lnSpc>
            </a:pPr>
            <a:r>
              <a:rPr lang="en-US" sz="4550" b="1">
                <a:solidFill>
                  <a:srgbClr val="FFFFFF"/>
                </a:solidFill>
                <a:latin typeface="Poppins Bold"/>
                <a:ea typeface="Poppins Bold"/>
                <a:cs typeface="Poppins Bold"/>
                <a:sym typeface="Poppins Bold"/>
              </a:rPr>
              <a:t>Product Features</a:t>
            </a:r>
          </a:p>
          <a:p>
            <a:pPr marL="0" lvl="0" indent="0" algn="l">
              <a:lnSpc>
                <a:spcPts val="5005"/>
              </a:lnSpc>
            </a:pPr>
            <a:r>
              <a:rPr lang="en-US" sz="4550" b="1" u="sng">
                <a:solidFill>
                  <a:srgbClr val="7ED957"/>
                </a:solidFill>
                <a:latin typeface="Poppins Bold"/>
                <a:ea typeface="Poppins Bold"/>
                <a:cs typeface="Poppins Bold"/>
                <a:sym typeface="Poppins Bold"/>
              </a:rPr>
              <a:t>B4A-B10A</a:t>
            </a:r>
          </a:p>
        </p:txBody>
      </p:sp>
      <p:sp>
        <p:nvSpPr>
          <p:cNvPr id="48" name="Rectangle 47"/>
          <p:cNvSpPr/>
          <p:nvPr/>
        </p:nvSpPr>
        <p:spPr>
          <a:xfrm>
            <a:off x="2325624" y="6515100"/>
            <a:ext cx="448056" cy="1905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p:cNvSpPr/>
          <p:nvPr/>
        </p:nvSpPr>
        <p:spPr>
          <a:xfrm>
            <a:off x="6705600" y="6972300"/>
            <a:ext cx="475488" cy="1905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extBox 30"/>
          <p:cNvSpPr txBox="1"/>
          <p:nvPr/>
        </p:nvSpPr>
        <p:spPr>
          <a:xfrm rot="16200000">
            <a:off x="1051494" y="6605167"/>
            <a:ext cx="2848572" cy="687239"/>
          </a:xfrm>
          <a:prstGeom prst="rect">
            <a:avLst/>
          </a:prstGeom>
        </p:spPr>
        <p:txBody>
          <a:bodyPr wrap="square" lIns="0" tIns="0" rIns="0" bIns="0" rtlCol="0" anchor="t">
            <a:spAutoFit/>
          </a:bodyPr>
          <a:lstStyle/>
          <a:p>
            <a:pPr algn="l">
              <a:lnSpc>
                <a:spcPts val="6051"/>
              </a:lnSpc>
            </a:pPr>
            <a:r>
              <a:rPr lang="en-US" sz="2400" dirty="0" smtClean="0">
                <a:latin typeface="Poppins" pitchFamily="2" charset="0"/>
                <a:ea typeface="Poppins Bold"/>
                <a:cs typeface="Poppins" pitchFamily="2" charset="0"/>
                <a:sym typeface="Poppins Bold"/>
              </a:rPr>
              <a:t>Inflow H2</a:t>
            </a:r>
            <a:endParaRPr lang="en-US" sz="2400" u="sng" dirty="0">
              <a:latin typeface="Poppins" pitchFamily="2" charset="0"/>
              <a:ea typeface="Poppins Bold"/>
              <a:cs typeface="Poppins" pitchFamily="2" charset="0"/>
              <a:sym typeface="Poppins Bold"/>
            </a:endParaRPr>
          </a:p>
        </p:txBody>
      </p:sp>
      <p:sp>
        <p:nvSpPr>
          <p:cNvPr id="51" name="TextBox 30"/>
          <p:cNvSpPr txBox="1"/>
          <p:nvPr/>
        </p:nvSpPr>
        <p:spPr>
          <a:xfrm rot="16200000">
            <a:off x="5465353" y="6964175"/>
            <a:ext cx="2848572" cy="672877"/>
          </a:xfrm>
          <a:prstGeom prst="rect">
            <a:avLst/>
          </a:prstGeom>
        </p:spPr>
        <p:txBody>
          <a:bodyPr wrap="square" lIns="0" tIns="0" rIns="0" bIns="0" rtlCol="0" anchor="t">
            <a:spAutoFit/>
          </a:bodyPr>
          <a:lstStyle/>
          <a:p>
            <a:pPr algn="l">
              <a:lnSpc>
                <a:spcPts val="6051"/>
              </a:lnSpc>
            </a:pPr>
            <a:r>
              <a:rPr lang="en-US" sz="2400" dirty="0" smtClean="0">
                <a:latin typeface="Poppins" pitchFamily="2" charset="0"/>
                <a:ea typeface="Poppins Bold"/>
                <a:cs typeface="Poppins" pitchFamily="2" charset="0"/>
                <a:sym typeface="Poppins Bold"/>
              </a:rPr>
              <a:t>Outflow H3</a:t>
            </a:r>
            <a:endParaRPr lang="en-US" sz="2400" u="sng" dirty="0">
              <a:latin typeface="Poppins" pitchFamily="2" charset="0"/>
              <a:ea typeface="Poppins Bold"/>
              <a:cs typeface="Poppins" pitchFamily="2" charset="0"/>
              <a:sym typeface="Poppins Bold"/>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406</TotalTime>
  <Words>2136</Words>
  <Application>Microsoft Office PowerPoint</Application>
  <PresentationFormat>Custom</PresentationFormat>
  <Paragraphs>431</Paragraphs>
  <Slides>28</Slides>
  <Notes>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28</vt:i4>
      </vt:variant>
    </vt:vector>
  </HeadingPairs>
  <TitlesOfParts>
    <vt:vector size="37" baseType="lpstr">
      <vt:lpstr>Arial</vt:lpstr>
      <vt:lpstr>Calibri</vt:lpstr>
      <vt:lpstr>Poppins</vt:lpstr>
      <vt:lpstr>Poppins Bold</vt:lpstr>
      <vt:lpstr>Poppins Medium</vt:lpstr>
      <vt:lpstr>Poppins Ultra-Bold</vt:lpstr>
      <vt:lpstr>Poppins Semi-Bold</vt:lpstr>
      <vt:lpstr>Poppins SemiBold</vt: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BioTornado-Presentation</dc:title>
  <dc:creator>KBS-115</dc:creator>
  <cp:lastModifiedBy>kbs</cp:lastModifiedBy>
  <cp:revision>78</cp:revision>
  <dcterms:created xsi:type="dcterms:W3CDTF">2006-08-16T00:00:00Z</dcterms:created>
  <dcterms:modified xsi:type="dcterms:W3CDTF">2024-10-14T11:59:49Z</dcterms:modified>
  <dc:identifier>DAGPPqyE-tM</dc:identifier>
</cp:coreProperties>
</file>